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52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1#13">
  <dgm:title val=""/>
  <dgm:desc val=""/>
  <dgm:catLst>
    <dgm:cat type="accent1" pri="11100"/>
  </dgm:catLst>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3#1">
  <dgm:title val=""/>
  <dgm:desc val=""/>
  <dgm:catLst>
    <dgm:cat type="accent3" pri="11300"/>
  </dgm:catLst>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3#2">
  <dgm:title val=""/>
  <dgm:desc val=""/>
  <dgm:catLst>
    <dgm:cat type="accent3" pri="11300"/>
  </dgm:catLst>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3#3">
  <dgm:title val=""/>
  <dgm:desc val=""/>
  <dgm:catLst>
    <dgm:cat type="accent3" pri="11300"/>
  </dgm:catLst>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3#4">
  <dgm:title val=""/>
  <dgm:desc val=""/>
  <dgm:catLst>
    <dgm:cat type="accent3" pri="11300"/>
  </dgm:catLst>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3#5">
  <dgm:title val=""/>
  <dgm:desc val=""/>
  <dgm:catLst>
    <dgm:cat type="accent3" pri="11300"/>
  </dgm:catLst>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F88C065-003F-4790-BF43-4CB5B649DF45}" type="doc">
      <dgm:prSet loTypeId="urn:microsoft.com/office/officeart/2005/8/layout/hProcess9#13" loCatId="process" qsTypeId="urn:microsoft.com/office/officeart/2005/8/quickstyle/simple2#13" qsCatId="3D" csTypeId="urn:microsoft.com/office/officeart/2005/8/colors/accent1_1#13" csCatId="accent1"/>
      <dgm:spPr/>
      <dgm:t>
        <a:bodyPr/>
        <a:lstStyle/>
        <a:p>
          <a:endParaRPr lang="zh-CN" altLang="en-US"/>
        </a:p>
      </dgm:t>
    </dgm:pt>
    <dgm:pt modelId="{ED0D2717-DB6C-4D7D-B6AA-99D482C782ED}">
      <dgm:prSet phldr="0" custT="1"/>
      <dgm:spPr/>
      <dgm:t>
        <a:bodyPr vert="horz" wrap="square"/>
        <a:lstStyle/>
        <a:p>
          <a:pPr algn="ctr" rtl="0">
            <a:lnSpc>
              <a:spcPct val="100000"/>
            </a:lnSpc>
            <a:spcBef>
              <a:spcPct val="0"/>
            </a:spcBef>
            <a:spcAft>
              <a:spcPct val="35000"/>
            </a:spcAft>
          </a:pPr>
          <a:r>
            <a:rPr lang="zh-CN" sz="2400" b="0" dirty="0" smtClean="0">
              <a:latin typeface="微软雅黑" panose="020B0503020204020204" pitchFamily="34" charset="-122"/>
              <a:ea typeface="微软雅黑" panose="020B0503020204020204" pitchFamily="34" charset="-122"/>
            </a:rPr>
            <a:t>企业的类型</a:t>
          </a:r>
          <a:endParaRPr lang="en-US" sz="2400" b="0" dirty="0">
            <a:latin typeface="微软雅黑" panose="020B0503020204020204" pitchFamily="34" charset="-122"/>
            <a:ea typeface="微软雅黑" panose="020B0503020204020204" pitchFamily="34" charset="-122"/>
          </a:endParaRPr>
        </a:p>
      </dgm:t>
    </dgm:pt>
    <dgm:pt modelId="{69A76DE8-6CAB-4845-96E7-DC3409A0268C}" type="parTrans" cxnId="{2AC89AF3-EF09-44C7-8FE0-68998576A508}">
      <dgm:prSet/>
      <dgm:spPr/>
      <dgm:t>
        <a:bodyPr/>
        <a:lstStyle/>
        <a:p>
          <a:pPr algn="ctr"/>
          <a:endParaRPr lang="zh-CN" altLang="en-US" b="0"/>
        </a:p>
      </dgm:t>
    </dgm:pt>
    <dgm:pt modelId="{05F2D6A7-6300-44D8-8798-991104000CE8}" type="sibTrans" cxnId="{2AC89AF3-EF09-44C7-8FE0-68998576A508}">
      <dgm:prSet/>
      <dgm:spPr/>
      <dgm:t>
        <a:bodyPr/>
        <a:lstStyle/>
        <a:p>
          <a:pPr algn="ctr"/>
          <a:endParaRPr lang="zh-CN" altLang="en-US" b="0"/>
        </a:p>
      </dgm:t>
    </dgm:pt>
    <dgm:pt modelId="{0B0AF3AF-DE31-4547-A0F7-D36212DD2E17}">
      <dgm:prSet phldr="0" custT="1"/>
      <dgm:spPr/>
      <dgm:t>
        <a:bodyPr vert="horz" wrap="square"/>
        <a:lstStyle/>
        <a:p>
          <a:pPr algn="ctr" rtl="0">
            <a:lnSpc>
              <a:spcPct val="100000"/>
            </a:lnSpc>
            <a:spcBef>
              <a:spcPct val="0"/>
            </a:spcBef>
            <a:spcAft>
              <a:spcPct val="35000"/>
            </a:spcAft>
          </a:pPr>
          <a:r>
            <a:rPr lang="zh-CN" sz="2400" b="0" dirty="0" smtClean="0">
              <a:latin typeface="微软雅黑" panose="020B0503020204020204" pitchFamily="34" charset="-122"/>
              <a:ea typeface="微软雅黑" panose="020B0503020204020204" pitchFamily="34" charset="-122"/>
            </a:rPr>
            <a:t>企业利润最大化</a:t>
          </a:r>
          <a:endParaRPr lang="en-US" sz="2400" b="0" dirty="0">
            <a:latin typeface="微软雅黑" panose="020B0503020204020204" pitchFamily="34" charset="-122"/>
            <a:ea typeface="微软雅黑" panose="020B0503020204020204" pitchFamily="34" charset="-122"/>
          </a:endParaRPr>
        </a:p>
      </dgm:t>
    </dgm:pt>
    <dgm:pt modelId="{E226BCAC-F6FD-4D76-A9D8-A7A8AF0AD4C6}" type="parTrans" cxnId="{86EE6896-0EE8-4AC7-8309-AFD7A98AF6FA}">
      <dgm:prSet/>
      <dgm:spPr/>
      <dgm:t>
        <a:bodyPr/>
        <a:lstStyle/>
        <a:p>
          <a:pPr algn="ctr"/>
          <a:endParaRPr lang="zh-CN" altLang="en-US" b="0"/>
        </a:p>
      </dgm:t>
    </dgm:pt>
    <dgm:pt modelId="{BD5F7B2F-23A5-4B51-A499-08EE39BDAB74}" type="sibTrans" cxnId="{86EE6896-0EE8-4AC7-8309-AFD7A98AF6FA}">
      <dgm:prSet/>
      <dgm:spPr/>
      <dgm:t>
        <a:bodyPr/>
        <a:lstStyle/>
        <a:p>
          <a:pPr algn="ctr"/>
          <a:endParaRPr lang="zh-CN" altLang="en-US" b="0"/>
        </a:p>
      </dgm:t>
    </dgm:pt>
    <dgm:pt modelId="{7433E9F9-088F-4D76-B7B2-621DAABF9CB5}">
      <dgm:prSet phldr="0" custT="1"/>
      <dgm:spPr/>
      <dgm:t>
        <a:bodyPr vert="horz" wrap="square"/>
        <a:lstStyle/>
        <a:p>
          <a:pPr algn="ctr" rtl="0">
            <a:lnSpc>
              <a:spcPct val="100000"/>
            </a:lnSpc>
            <a:spcBef>
              <a:spcPct val="0"/>
            </a:spcBef>
            <a:spcAft>
              <a:spcPct val="35000"/>
            </a:spcAft>
          </a:pPr>
          <a:r>
            <a:rPr lang="zh-CN" sz="2400" b="0" dirty="0" smtClean="0">
              <a:latin typeface="微软雅黑" panose="020B0503020204020204" pitchFamily="34" charset="-122"/>
              <a:ea typeface="微软雅黑" panose="020B0503020204020204" pitchFamily="34" charset="-122"/>
            </a:rPr>
            <a:t>企业的其他目标</a:t>
          </a:r>
          <a:endParaRPr lang="en-US" sz="2400" b="0" dirty="0">
            <a:latin typeface="微软雅黑" panose="020B0503020204020204" pitchFamily="34" charset="-122"/>
            <a:ea typeface="微软雅黑" panose="020B0503020204020204" pitchFamily="34" charset="-122"/>
          </a:endParaRPr>
        </a:p>
      </dgm:t>
    </dgm:pt>
    <dgm:pt modelId="{FF7C1FDA-F389-426C-88D0-0CD684748EC3}" type="parTrans" cxnId="{9CB354CB-8389-48AE-A707-6542D7A8F762}">
      <dgm:prSet/>
      <dgm:spPr/>
      <dgm:t>
        <a:bodyPr/>
        <a:lstStyle/>
        <a:p>
          <a:pPr algn="ctr"/>
          <a:endParaRPr lang="zh-CN" altLang="en-US" b="0"/>
        </a:p>
      </dgm:t>
    </dgm:pt>
    <dgm:pt modelId="{63CFB2A0-A54E-4B24-AE9A-A2A91D9E379A}" type="sibTrans" cxnId="{9CB354CB-8389-48AE-A707-6542D7A8F762}">
      <dgm:prSet/>
      <dgm:spPr/>
      <dgm:t>
        <a:bodyPr/>
        <a:lstStyle/>
        <a:p>
          <a:pPr algn="ctr"/>
          <a:endParaRPr lang="zh-CN" altLang="en-US" b="0"/>
        </a:p>
      </dgm:t>
    </dgm:pt>
    <dgm:pt modelId="{5DD264B3-6856-4C5C-8263-9C21106FF5A2}" type="pres">
      <dgm:prSet presAssocID="{6F88C065-003F-4790-BF43-4CB5B649DF45}" presName="CompostProcess" presStyleCnt="0">
        <dgm:presLayoutVars>
          <dgm:dir/>
          <dgm:resizeHandles val="exact"/>
        </dgm:presLayoutVars>
      </dgm:prSet>
      <dgm:spPr/>
      <dgm:t>
        <a:bodyPr/>
        <a:lstStyle/>
        <a:p>
          <a:endParaRPr lang="zh-CN" altLang="en-US"/>
        </a:p>
      </dgm:t>
    </dgm:pt>
    <dgm:pt modelId="{3237A41F-B002-448E-968F-D3500FEE4354}" type="pres">
      <dgm:prSet presAssocID="{6F88C065-003F-4790-BF43-4CB5B649DF45}" presName="arrow" presStyleLbl="bgShp" presStyleIdx="0" presStyleCnt="1"/>
      <dgm:spPr/>
      <dgm:t>
        <a:bodyPr/>
        <a:lstStyle/>
        <a:p>
          <a:endParaRPr lang="zh-CN" altLang="en-US"/>
        </a:p>
      </dgm:t>
    </dgm:pt>
    <dgm:pt modelId="{3654A4F6-7CD3-41AE-810B-82A46383B383}" type="pres">
      <dgm:prSet presAssocID="{6F88C065-003F-4790-BF43-4CB5B649DF45}" presName="linearProcess" presStyleCnt="0"/>
      <dgm:spPr/>
      <dgm:t>
        <a:bodyPr/>
        <a:lstStyle/>
        <a:p>
          <a:endParaRPr lang="zh-CN" altLang="en-US"/>
        </a:p>
      </dgm:t>
    </dgm:pt>
    <dgm:pt modelId="{C4168185-FE0D-47D1-A741-C7BB169928DD}" type="pres">
      <dgm:prSet presAssocID="{ED0D2717-DB6C-4D7D-B6AA-99D482C782ED}" presName="textNode" presStyleLbl="node1" presStyleIdx="0" presStyleCnt="3">
        <dgm:presLayoutVars>
          <dgm:bulletEnabled val="1"/>
        </dgm:presLayoutVars>
      </dgm:prSet>
      <dgm:spPr/>
      <dgm:t>
        <a:bodyPr/>
        <a:lstStyle/>
        <a:p>
          <a:endParaRPr lang="zh-CN" altLang="en-US"/>
        </a:p>
      </dgm:t>
    </dgm:pt>
    <dgm:pt modelId="{8FB4CDBA-14B6-43F9-AF4B-4E7D9E81B55A}" type="pres">
      <dgm:prSet presAssocID="{05F2D6A7-6300-44D8-8798-991104000CE8}" presName="sibTrans" presStyleCnt="0"/>
      <dgm:spPr/>
      <dgm:t>
        <a:bodyPr/>
        <a:lstStyle/>
        <a:p>
          <a:endParaRPr lang="zh-CN" altLang="en-US"/>
        </a:p>
      </dgm:t>
    </dgm:pt>
    <dgm:pt modelId="{373DD85F-74CC-4633-8056-FEF497171B75}" type="pres">
      <dgm:prSet presAssocID="{0B0AF3AF-DE31-4547-A0F7-D36212DD2E17}" presName="textNode" presStyleLbl="node1" presStyleIdx="1" presStyleCnt="3">
        <dgm:presLayoutVars>
          <dgm:bulletEnabled val="1"/>
        </dgm:presLayoutVars>
      </dgm:prSet>
      <dgm:spPr/>
      <dgm:t>
        <a:bodyPr/>
        <a:lstStyle/>
        <a:p>
          <a:endParaRPr lang="zh-CN" altLang="en-US"/>
        </a:p>
      </dgm:t>
    </dgm:pt>
    <dgm:pt modelId="{C17694D2-A105-4856-B16E-B260BAF00031}" type="pres">
      <dgm:prSet presAssocID="{BD5F7B2F-23A5-4B51-A499-08EE39BDAB74}" presName="sibTrans" presStyleCnt="0"/>
      <dgm:spPr/>
      <dgm:t>
        <a:bodyPr/>
        <a:lstStyle/>
        <a:p>
          <a:endParaRPr lang="zh-CN" altLang="en-US"/>
        </a:p>
      </dgm:t>
    </dgm:pt>
    <dgm:pt modelId="{85402E09-C3A8-45D3-9868-DCBCC6734990}" type="pres">
      <dgm:prSet presAssocID="{7433E9F9-088F-4D76-B7B2-621DAABF9CB5}" presName="textNode" presStyleLbl="node1" presStyleIdx="2" presStyleCnt="3">
        <dgm:presLayoutVars>
          <dgm:bulletEnabled val="1"/>
        </dgm:presLayoutVars>
      </dgm:prSet>
      <dgm:spPr/>
      <dgm:t>
        <a:bodyPr/>
        <a:lstStyle/>
        <a:p>
          <a:endParaRPr lang="zh-CN" altLang="en-US"/>
        </a:p>
      </dgm:t>
    </dgm:pt>
  </dgm:ptLst>
  <dgm:cxnLst>
    <dgm:cxn modelId="{C573621C-A4F0-4750-9925-EABED88922DB}" type="presOf" srcId="{7433E9F9-088F-4D76-B7B2-621DAABF9CB5}" destId="{85402E09-C3A8-45D3-9868-DCBCC6734990}" srcOrd="0" destOrd="0" presId="urn:microsoft.com/office/officeart/2005/8/layout/hProcess9#13"/>
    <dgm:cxn modelId="{DFB4E97E-70C5-482D-A77D-3DC48953D1A3}" type="presOf" srcId="{0B0AF3AF-DE31-4547-A0F7-D36212DD2E17}" destId="{373DD85F-74CC-4633-8056-FEF497171B75}" srcOrd="0" destOrd="0" presId="urn:microsoft.com/office/officeart/2005/8/layout/hProcess9#13"/>
    <dgm:cxn modelId="{2AC89AF3-EF09-44C7-8FE0-68998576A508}" srcId="{6F88C065-003F-4790-BF43-4CB5B649DF45}" destId="{ED0D2717-DB6C-4D7D-B6AA-99D482C782ED}" srcOrd="0" destOrd="0" parTransId="{69A76DE8-6CAB-4845-96E7-DC3409A0268C}" sibTransId="{05F2D6A7-6300-44D8-8798-991104000CE8}"/>
    <dgm:cxn modelId="{683B02AE-D604-4A60-A542-B702B655E2E8}" type="presOf" srcId="{ED0D2717-DB6C-4D7D-B6AA-99D482C782ED}" destId="{C4168185-FE0D-47D1-A741-C7BB169928DD}" srcOrd="0" destOrd="0" presId="urn:microsoft.com/office/officeart/2005/8/layout/hProcess9#13"/>
    <dgm:cxn modelId="{9CB354CB-8389-48AE-A707-6542D7A8F762}" srcId="{6F88C065-003F-4790-BF43-4CB5B649DF45}" destId="{7433E9F9-088F-4D76-B7B2-621DAABF9CB5}" srcOrd="2" destOrd="0" parTransId="{FF7C1FDA-F389-426C-88D0-0CD684748EC3}" sibTransId="{63CFB2A0-A54E-4B24-AE9A-A2A91D9E379A}"/>
    <dgm:cxn modelId="{26443AE6-7179-4E49-B6E5-20AA25194843}" type="presOf" srcId="{6F88C065-003F-4790-BF43-4CB5B649DF45}" destId="{5DD264B3-6856-4C5C-8263-9C21106FF5A2}" srcOrd="0" destOrd="0" presId="urn:microsoft.com/office/officeart/2005/8/layout/hProcess9#13"/>
    <dgm:cxn modelId="{86EE6896-0EE8-4AC7-8309-AFD7A98AF6FA}" srcId="{6F88C065-003F-4790-BF43-4CB5B649DF45}" destId="{0B0AF3AF-DE31-4547-A0F7-D36212DD2E17}" srcOrd="1" destOrd="0" parTransId="{E226BCAC-F6FD-4D76-A9D8-A7A8AF0AD4C6}" sibTransId="{BD5F7B2F-23A5-4B51-A499-08EE39BDAB74}"/>
    <dgm:cxn modelId="{B9D27CD8-3221-4C92-8A4E-B725FB4E4F45}" type="presParOf" srcId="{5DD264B3-6856-4C5C-8263-9C21106FF5A2}" destId="{3237A41F-B002-448E-968F-D3500FEE4354}" srcOrd="0" destOrd="0" presId="urn:microsoft.com/office/officeart/2005/8/layout/hProcess9#13"/>
    <dgm:cxn modelId="{678566CB-A8E1-4EA7-B458-D9E979DC4A69}" type="presParOf" srcId="{5DD264B3-6856-4C5C-8263-9C21106FF5A2}" destId="{3654A4F6-7CD3-41AE-810B-82A46383B383}" srcOrd="1" destOrd="0" presId="urn:microsoft.com/office/officeart/2005/8/layout/hProcess9#13"/>
    <dgm:cxn modelId="{12CAD3D9-3119-4B1F-8377-BA444D98C62B}" type="presParOf" srcId="{3654A4F6-7CD3-41AE-810B-82A46383B383}" destId="{C4168185-FE0D-47D1-A741-C7BB169928DD}" srcOrd="0" destOrd="0" presId="urn:microsoft.com/office/officeart/2005/8/layout/hProcess9#13"/>
    <dgm:cxn modelId="{6505E020-5619-4726-AEB2-C9A4B9F4C3E7}" type="presParOf" srcId="{3654A4F6-7CD3-41AE-810B-82A46383B383}" destId="{8FB4CDBA-14B6-43F9-AF4B-4E7D9E81B55A}" srcOrd="1" destOrd="0" presId="urn:microsoft.com/office/officeart/2005/8/layout/hProcess9#13"/>
    <dgm:cxn modelId="{304F2C03-9D99-4A0B-A635-AC5829E93AA1}" type="presParOf" srcId="{3654A4F6-7CD3-41AE-810B-82A46383B383}" destId="{373DD85F-74CC-4633-8056-FEF497171B75}" srcOrd="2" destOrd="0" presId="urn:microsoft.com/office/officeart/2005/8/layout/hProcess9#13"/>
    <dgm:cxn modelId="{F7AF3AAC-AD89-4183-AD4A-02796B989935}" type="presParOf" srcId="{3654A4F6-7CD3-41AE-810B-82A46383B383}" destId="{C17694D2-A105-4856-B16E-B260BAF00031}" srcOrd="3" destOrd="0" presId="urn:microsoft.com/office/officeart/2005/8/layout/hProcess9#13"/>
    <dgm:cxn modelId="{AC107F4A-A583-4C9F-9F9D-08C0655DA419}" type="presParOf" srcId="{3654A4F6-7CD3-41AE-810B-82A46383B383}" destId="{85402E09-C3A8-45D3-9868-DCBCC6734990}" srcOrd="4" destOrd="0" presId="urn:microsoft.com/office/officeart/2005/8/layout/hProcess9#1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D1B6EC-05D3-4BA8-9284-37890789BF1C}" type="doc">
      <dgm:prSet loTypeId="urn:microsoft.com/office/officeart/2005/8/layout/hList7#1" loCatId="list" qsTypeId="urn:microsoft.com/office/officeart/2005/8/quickstyle/simple3#1" qsCatId="3D" csTypeId="urn:microsoft.com/office/officeart/2005/8/colors/accent3_3#1" csCatId="accent1"/>
      <dgm:spPr/>
      <dgm:t>
        <a:bodyPr/>
        <a:lstStyle/>
        <a:p>
          <a:endParaRPr lang="zh-CN" altLang="en-US"/>
        </a:p>
      </dgm:t>
    </dgm:pt>
    <dgm:pt modelId="{825AF4DC-E692-4312-9EC5-6402752432B0}">
      <dgm:prSet phldr="0" custT="1"/>
      <dgm:spPr/>
      <dgm:t>
        <a:bodyPr vert="horz" wrap="square"/>
        <a:lstStyle/>
        <a:p>
          <a:pPr rtl="0">
            <a:lnSpc>
              <a:spcPct val="100000"/>
            </a:lnSpc>
            <a:spcBef>
              <a:spcPct val="0"/>
            </a:spcBef>
            <a:spcAft>
              <a:spcPct val="35000"/>
            </a:spcAft>
          </a:pPr>
          <a:r>
            <a:rPr lang="zh-CN" altLang="en-US" sz="2400" b="1" dirty="0" smtClean="0">
              <a:latin typeface="微软雅黑" panose="020B0503020204020204" pitchFamily="34" charset="-122"/>
              <a:ea typeface="微软雅黑" panose="020B0503020204020204" pitchFamily="34" charset="-122"/>
              <a:cs typeface="微软雅黑" panose="020B0503020204020204" pitchFamily="34" charset="-122"/>
            </a:rPr>
            <a:t>生产和生产函数</a:t>
          </a:r>
          <a:r>
            <a:rPr lang="zh-CN" altLang="en-US" sz="2400" b="0" dirty="0" smtClean="0">
              <a:latin typeface="微软雅黑" panose="020B0503020204020204" pitchFamily="34" charset="-122"/>
              <a:ea typeface="微软雅黑" panose="020B0503020204020204" pitchFamily="34" charset="-122"/>
              <a:cs typeface="微软雅黑" panose="020B0503020204020204" pitchFamily="34" charset="-122"/>
            </a:rPr>
            <a:t/>
          </a:r>
          <a:br>
            <a:rPr lang="zh-CN" altLang="en-US" sz="2400" b="0" dirty="0" smtClean="0">
              <a:latin typeface="微软雅黑" panose="020B0503020204020204" pitchFamily="34" charset="-122"/>
              <a:ea typeface="微软雅黑" panose="020B0503020204020204" pitchFamily="34" charset="-122"/>
              <a:cs typeface="微软雅黑" panose="020B0503020204020204" pitchFamily="34" charset="-122"/>
            </a:rPr>
          </a:br>
          <a:endParaRPr lang="zh-CN" altLang="en-US" sz="2400" b="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817DB87B-30B0-46E5-B000-669CF35AAF45}" type="parTrans" cxnId="{41947A24-A0C1-4E83-B387-D93B525693C1}">
      <dgm:prSet/>
      <dgm:spPr/>
      <dgm:t>
        <a:bodyPr/>
        <a:lstStyle/>
        <a:p>
          <a:endParaRPr lang="zh-CN" altLang="en-US" sz="1400" b="0"/>
        </a:p>
      </dgm:t>
    </dgm:pt>
    <dgm:pt modelId="{0D5F3A6D-9F28-4E3A-B2C7-BBBCCC2DDD91}" type="sibTrans" cxnId="{41947A24-A0C1-4E83-B387-D93B525693C1}">
      <dgm:prSet/>
      <dgm:spPr/>
      <dgm:t>
        <a:bodyPr/>
        <a:lstStyle/>
        <a:p>
          <a:endParaRPr lang="zh-CN" altLang="en-US" sz="1400" b="0"/>
        </a:p>
      </dgm:t>
    </dgm:pt>
    <dgm:pt modelId="{97702DEC-CDA3-4BE5-8181-93760B54DA5D}">
      <dgm:prSet phldr="0" custT="1"/>
      <dgm:spPr/>
      <dgm:t>
        <a:bodyPr vert="horz" wrap="square"/>
        <a:lstStyle/>
        <a:p>
          <a:pPr rtl="0">
            <a:lnSpc>
              <a:spcPct val="100000"/>
            </a:lnSpc>
            <a:spcBef>
              <a:spcPct val="0"/>
            </a:spcBef>
            <a:spcAft>
              <a:spcPct val="35000"/>
            </a:spcAft>
          </a:pPr>
          <a:r>
            <a:rPr lang="zh-CN" altLang="en-US" sz="2400" b="1" dirty="0" smtClean="0">
              <a:latin typeface="微软雅黑" panose="020B0503020204020204" pitchFamily="34" charset="-122"/>
              <a:ea typeface="微软雅黑" panose="020B0503020204020204" pitchFamily="34" charset="-122"/>
              <a:cs typeface="微软雅黑" panose="020B0503020204020204" pitchFamily="34" charset="-122"/>
            </a:rPr>
            <a:t>短期和长期</a:t>
          </a:r>
          <a:br>
            <a:rPr lang="zh-CN" altLang="en-US" sz="2400" b="1" dirty="0" smtClean="0">
              <a:latin typeface="微软雅黑" panose="020B0503020204020204" pitchFamily="34" charset="-122"/>
              <a:ea typeface="微软雅黑" panose="020B0503020204020204" pitchFamily="34" charset="-122"/>
              <a:cs typeface="微软雅黑" panose="020B0503020204020204" pitchFamily="34" charset="-122"/>
            </a:rPr>
          </a:br>
          <a:endParaRPr lang="zh-CN" altLang="en-US" sz="2400" b="1"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1AA7FEC3-2F60-4E4F-8A6C-53DBD3A5BB25}" type="parTrans" cxnId="{48CFC062-F597-4D58-B91E-62F16739E181}">
      <dgm:prSet/>
      <dgm:spPr/>
      <dgm:t>
        <a:bodyPr/>
        <a:lstStyle/>
        <a:p>
          <a:endParaRPr lang="zh-CN" altLang="en-US" sz="1400" b="0"/>
        </a:p>
      </dgm:t>
    </dgm:pt>
    <dgm:pt modelId="{630B8F31-51A5-405A-B4B7-DED54A89D690}" type="sibTrans" cxnId="{48CFC062-F597-4D58-B91E-62F16739E181}">
      <dgm:prSet/>
      <dgm:spPr/>
      <dgm:t>
        <a:bodyPr/>
        <a:lstStyle/>
        <a:p>
          <a:endParaRPr lang="zh-CN" altLang="en-US" sz="1400" b="0"/>
        </a:p>
      </dgm:t>
    </dgm:pt>
    <dgm:pt modelId="{18735F77-BF7F-494D-BF89-4E5F7A935BCC}">
      <dgm:prSet phldr="0" custT="1"/>
      <dgm:spPr/>
      <dgm:t>
        <a:bodyPr vert="horz" wrap="square"/>
        <a:lstStyle/>
        <a:p>
          <a:pPr rtl="0">
            <a:lnSpc>
              <a:spcPct val="100000"/>
            </a:lnSpc>
            <a:spcBef>
              <a:spcPct val="0"/>
            </a:spcBef>
            <a:spcAft>
              <a:spcPct val="35000"/>
            </a:spcAft>
          </a:pPr>
          <a:r>
            <a:rPr lang="zh-CN" altLang="en-US" sz="2400" b="1" dirty="0" smtClean="0">
              <a:latin typeface="微软雅黑" panose="020B0503020204020204" pitchFamily="34" charset="-122"/>
              <a:ea typeface="微软雅黑" panose="020B0503020204020204" pitchFamily="34" charset="-122"/>
            </a:rPr>
            <a:t>生产函数的例子</a:t>
          </a:r>
          <a:r>
            <a:rPr lang="zh-CN" altLang="en-US" sz="2400" b="0" dirty="0" smtClean="0"/>
            <a:t/>
          </a:r>
          <a:br>
            <a:rPr lang="zh-CN" altLang="en-US" sz="2400" b="0" dirty="0" smtClean="0"/>
          </a:br>
          <a:endParaRPr lang="zh-CN" altLang="en-US" sz="2400" b="0" dirty="0"/>
        </a:p>
      </dgm:t>
    </dgm:pt>
    <dgm:pt modelId="{EA5E38A1-8089-4862-BC75-C6A30768C517}" type="parTrans" cxnId="{A597DC98-720E-40C4-96E7-B366FA422BA4}">
      <dgm:prSet/>
      <dgm:spPr/>
      <dgm:t>
        <a:bodyPr/>
        <a:lstStyle/>
        <a:p>
          <a:endParaRPr lang="zh-CN" altLang="en-US" sz="1400" b="0"/>
        </a:p>
      </dgm:t>
    </dgm:pt>
    <dgm:pt modelId="{0C7C2751-B628-4FD0-BC6B-09FC857AC540}" type="sibTrans" cxnId="{A597DC98-720E-40C4-96E7-B366FA422BA4}">
      <dgm:prSet/>
      <dgm:spPr/>
      <dgm:t>
        <a:bodyPr/>
        <a:lstStyle/>
        <a:p>
          <a:endParaRPr lang="zh-CN" altLang="en-US" sz="1400" b="0"/>
        </a:p>
      </dgm:t>
    </dgm:pt>
    <dgm:pt modelId="{298F5C6A-B8FD-4ED3-9C6B-3DE533E169D3}" type="pres">
      <dgm:prSet presAssocID="{B0D1B6EC-05D3-4BA8-9284-37890789BF1C}" presName="Name0" presStyleCnt="0">
        <dgm:presLayoutVars>
          <dgm:dir/>
          <dgm:resizeHandles val="exact"/>
        </dgm:presLayoutVars>
      </dgm:prSet>
      <dgm:spPr/>
      <dgm:t>
        <a:bodyPr/>
        <a:lstStyle/>
        <a:p>
          <a:endParaRPr lang="zh-CN" altLang="en-US"/>
        </a:p>
      </dgm:t>
    </dgm:pt>
    <dgm:pt modelId="{76E78168-C398-4541-92D6-A84CE6456EA9}" type="pres">
      <dgm:prSet presAssocID="{B0D1B6EC-05D3-4BA8-9284-37890789BF1C}" presName="fgShape" presStyleLbl="fgShp" presStyleIdx="0" presStyleCnt="1"/>
      <dgm:spPr/>
    </dgm:pt>
    <dgm:pt modelId="{3F32ED61-4877-4EE0-9BD3-DADC95D1ABF8}" type="pres">
      <dgm:prSet presAssocID="{B0D1B6EC-05D3-4BA8-9284-37890789BF1C}" presName="linComp" presStyleCnt="0"/>
      <dgm:spPr/>
    </dgm:pt>
    <dgm:pt modelId="{40AAD091-2F16-4E58-8E6C-51E223A6297D}" type="pres">
      <dgm:prSet presAssocID="{825AF4DC-E692-4312-9EC5-6402752432B0}" presName="compNode" presStyleCnt="0"/>
      <dgm:spPr/>
    </dgm:pt>
    <dgm:pt modelId="{1E4165D1-3FBA-43CB-B01B-26AC2C7FC408}" type="pres">
      <dgm:prSet presAssocID="{825AF4DC-E692-4312-9EC5-6402752432B0}" presName="bkgdShape" presStyleLbl="node1" presStyleIdx="0" presStyleCnt="3"/>
      <dgm:spPr/>
      <dgm:t>
        <a:bodyPr/>
        <a:lstStyle/>
        <a:p>
          <a:endParaRPr lang="zh-CN" altLang="en-US"/>
        </a:p>
      </dgm:t>
    </dgm:pt>
    <dgm:pt modelId="{09EFF792-B7C6-4999-851D-BBEA11AAA665}" type="pres">
      <dgm:prSet presAssocID="{825AF4DC-E692-4312-9EC5-6402752432B0}" presName="nodeTx" presStyleLbl="node1" presStyleIdx="0" presStyleCnt="3">
        <dgm:presLayoutVars>
          <dgm:bulletEnabled val="1"/>
        </dgm:presLayoutVars>
      </dgm:prSet>
      <dgm:spPr/>
      <dgm:t>
        <a:bodyPr/>
        <a:lstStyle/>
        <a:p>
          <a:endParaRPr lang="zh-CN" altLang="en-US"/>
        </a:p>
      </dgm:t>
    </dgm:pt>
    <dgm:pt modelId="{CD0BC7A0-4D43-40DC-875F-46318FBC9D1E}" type="pres">
      <dgm:prSet presAssocID="{825AF4DC-E692-4312-9EC5-6402752432B0}" presName="invisiNode" presStyleLbl="node1" presStyleIdx="0" presStyleCnt="3"/>
      <dgm:spPr/>
    </dgm:pt>
    <dgm:pt modelId="{C1CFF966-D44D-4024-AB22-7CFF38A8F227}" type="pres">
      <dgm:prSet presAssocID="{825AF4DC-E692-4312-9EC5-6402752432B0}" presName="imagNode" presStyleLbl="fgImgPlace1" presStyleIdx="0" presStyleCnt="3"/>
      <dgm:spPr/>
    </dgm:pt>
    <dgm:pt modelId="{F4A2B7A0-7363-4D07-B82A-668491E66D45}" type="pres">
      <dgm:prSet presAssocID="{0D5F3A6D-9F28-4E3A-B2C7-BBBCCC2DDD91}" presName="sibTrans" presStyleLbl="sibTrans2D1" presStyleIdx="0" presStyleCnt="0"/>
      <dgm:spPr/>
      <dgm:t>
        <a:bodyPr/>
        <a:lstStyle/>
        <a:p>
          <a:endParaRPr lang="zh-CN" altLang="en-US"/>
        </a:p>
      </dgm:t>
    </dgm:pt>
    <dgm:pt modelId="{F23A0E66-5C3B-4CBB-A058-DE15CDD2288F}" type="pres">
      <dgm:prSet presAssocID="{97702DEC-CDA3-4BE5-8181-93760B54DA5D}" presName="compNode" presStyleCnt="0"/>
      <dgm:spPr/>
    </dgm:pt>
    <dgm:pt modelId="{22AB16D4-BD5D-4F18-B5C0-9BC53B44C6BC}" type="pres">
      <dgm:prSet presAssocID="{97702DEC-CDA3-4BE5-8181-93760B54DA5D}" presName="bkgdShape" presStyleLbl="node1" presStyleIdx="1" presStyleCnt="3"/>
      <dgm:spPr/>
      <dgm:t>
        <a:bodyPr/>
        <a:lstStyle/>
        <a:p>
          <a:endParaRPr lang="zh-CN" altLang="en-US"/>
        </a:p>
      </dgm:t>
    </dgm:pt>
    <dgm:pt modelId="{743B242D-0D3B-4FED-8A46-3A0F12784204}" type="pres">
      <dgm:prSet presAssocID="{97702DEC-CDA3-4BE5-8181-93760B54DA5D}" presName="nodeTx" presStyleLbl="node1" presStyleIdx="1" presStyleCnt="3">
        <dgm:presLayoutVars>
          <dgm:bulletEnabled val="1"/>
        </dgm:presLayoutVars>
      </dgm:prSet>
      <dgm:spPr/>
      <dgm:t>
        <a:bodyPr/>
        <a:lstStyle/>
        <a:p>
          <a:endParaRPr lang="zh-CN" altLang="en-US"/>
        </a:p>
      </dgm:t>
    </dgm:pt>
    <dgm:pt modelId="{5ED6D5D5-A426-4ED4-95BB-2A28336A31D2}" type="pres">
      <dgm:prSet presAssocID="{97702DEC-CDA3-4BE5-8181-93760B54DA5D}" presName="invisiNode" presStyleLbl="node1" presStyleIdx="1" presStyleCnt="3"/>
      <dgm:spPr/>
    </dgm:pt>
    <dgm:pt modelId="{3F6A09E1-C2EB-4EAA-98FA-B7D6C898D157}" type="pres">
      <dgm:prSet presAssocID="{97702DEC-CDA3-4BE5-8181-93760B54DA5D}" presName="imagNode" presStyleLbl="fgImgPlace1" presStyleIdx="1" presStyleCnt="3"/>
      <dgm:spPr/>
    </dgm:pt>
    <dgm:pt modelId="{61551967-1286-49E7-93FF-5E8DFFAC499B}" type="pres">
      <dgm:prSet presAssocID="{630B8F31-51A5-405A-B4B7-DED54A89D690}" presName="sibTrans" presStyleLbl="sibTrans2D1" presStyleIdx="0" presStyleCnt="0"/>
      <dgm:spPr/>
      <dgm:t>
        <a:bodyPr/>
        <a:lstStyle/>
        <a:p>
          <a:endParaRPr lang="zh-CN" altLang="en-US"/>
        </a:p>
      </dgm:t>
    </dgm:pt>
    <dgm:pt modelId="{8B9142A6-058A-4B18-8A9B-C1D8C57FEE3D}" type="pres">
      <dgm:prSet presAssocID="{18735F77-BF7F-494D-BF89-4E5F7A935BCC}" presName="compNode" presStyleCnt="0"/>
      <dgm:spPr/>
    </dgm:pt>
    <dgm:pt modelId="{A83D4115-F5A2-47C6-BD49-D5262C9703BD}" type="pres">
      <dgm:prSet presAssocID="{18735F77-BF7F-494D-BF89-4E5F7A935BCC}" presName="bkgdShape" presStyleLbl="node1" presStyleIdx="2" presStyleCnt="3"/>
      <dgm:spPr/>
      <dgm:t>
        <a:bodyPr/>
        <a:lstStyle/>
        <a:p>
          <a:endParaRPr lang="zh-CN" altLang="en-US"/>
        </a:p>
      </dgm:t>
    </dgm:pt>
    <dgm:pt modelId="{A60C52E1-747A-4CFF-B0ED-5DFF638F20FD}" type="pres">
      <dgm:prSet presAssocID="{18735F77-BF7F-494D-BF89-4E5F7A935BCC}" presName="nodeTx" presStyleLbl="node1" presStyleIdx="2" presStyleCnt="3">
        <dgm:presLayoutVars>
          <dgm:bulletEnabled val="1"/>
        </dgm:presLayoutVars>
      </dgm:prSet>
      <dgm:spPr/>
      <dgm:t>
        <a:bodyPr/>
        <a:lstStyle/>
        <a:p>
          <a:endParaRPr lang="zh-CN" altLang="en-US"/>
        </a:p>
      </dgm:t>
    </dgm:pt>
    <dgm:pt modelId="{05109B68-1CA1-475F-961D-5DD1DA5AB25C}" type="pres">
      <dgm:prSet presAssocID="{18735F77-BF7F-494D-BF89-4E5F7A935BCC}" presName="invisiNode" presStyleLbl="node1" presStyleIdx="2" presStyleCnt="3"/>
      <dgm:spPr/>
    </dgm:pt>
    <dgm:pt modelId="{9DB81194-18A3-48DE-8BA2-EFC7835060B3}" type="pres">
      <dgm:prSet presAssocID="{18735F77-BF7F-494D-BF89-4E5F7A935BCC}" presName="imagNode" presStyleLbl="fgImgPlace1" presStyleIdx="2" presStyleCnt="3"/>
      <dgm:spPr/>
    </dgm:pt>
  </dgm:ptLst>
  <dgm:cxnLst>
    <dgm:cxn modelId="{9B5FB136-5CCB-477D-92D6-EF1EB80581D0}" type="presOf" srcId="{18735F77-BF7F-494D-BF89-4E5F7A935BCC}" destId="{A83D4115-F5A2-47C6-BD49-D5262C9703BD}" srcOrd="0" destOrd="0" presId="urn:microsoft.com/office/officeart/2005/8/layout/hList7#1"/>
    <dgm:cxn modelId="{C63DA2A4-C95A-4181-A48E-05A0C7E3A8B3}" type="presOf" srcId="{0D5F3A6D-9F28-4E3A-B2C7-BBBCCC2DDD91}" destId="{F4A2B7A0-7363-4D07-B82A-668491E66D45}" srcOrd="0" destOrd="0" presId="urn:microsoft.com/office/officeart/2005/8/layout/hList7#1"/>
    <dgm:cxn modelId="{48CFC062-F597-4D58-B91E-62F16739E181}" srcId="{B0D1B6EC-05D3-4BA8-9284-37890789BF1C}" destId="{97702DEC-CDA3-4BE5-8181-93760B54DA5D}" srcOrd="1" destOrd="0" parTransId="{1AA7FEC3-2F60-4E4F-8A6C-53DBD3A5BB25}" sibTransId="{630B8F31-51A5-405A-B4B7-DED54A89D690}"/>
    <dgm:cxn modelId="{A5E7C3C3-7E79-4AED-8801-6966DEC093F0}" type="presOf" srcId="{825AF4DC-E692-4312-9EC5-6402752432B0}" destId="{1E4165D1-3FBA-43CB-B01B-26AC2C7FC408}" srcOrd="0" destOrd="0" presId="urn:microsoft.com/office/officeart/2005/8/layout/hList7#1"/>
    <dgm:cxn modelId="{31555899-3C6E-41D9-8D24-94C740CAF149}" type="presOf" srcId="{97702DEC-CDA3-4BE5-8181-93760B54DA5D}" destId="{743B242D-0D3B-4FED-8A46-3A0F12784204}" srcOrd="1" destOrd="0" presId="urn:microsoft.com/office/officeart/2005/8/layout/hList7#1"/>
    <dgm:cxn modelId="{F3C06ECB-39D3-498A-BD9E-1F9A48C9A2E7}" type="presOf" srcId="{B0D1B6EC-05D3-4BA8-9284-37890789BF1C}" destId="{298F5C6A-B8FD-4ED3-9C6B-3DE533E169D3}" srcOrd="0" destOrd="0" presId="urn:microsoft.com/office/officeart/2005/8/layout/hList7#1"/>
    <dgm:cxn modelId="{20B000D5-8771-48B5-88E5-B92700C38584}" type="presOf" srcId="{18735F77-BF7F-494D-BF89-4E5F7A935BCC}" destId="{A60C52E1-747A-4CFF-B0ED-5DFF638F20FD}" srcOrd="1" destOrd="0" presId="urn:microsoft.com/office/officeart/2005/8/layout/hList7#1"/>
    <dgm:cxn modelId="{78AE510F-3957-41E7-8526-DA6D582F6627}" type="presOf" srcId="{97702DEC-CDA3-4BE5-8181-93760B54DA5D}" destId="{22AB16D4-BD5D-4F18-B5C0-9BC53B44C6BC}" srcOrd="0" destOrd="0" presId="urn:microsoft.com/office/officeart/2005/8/layout/hList7#1"/>
    <dgm:cxn modelId="{A597DC98-720E-40C4-96E7-B366FA422BA4}" srcId="{B0D1B6EC-05D3-4BA8-9284-37890789BF1C}" destId="{18735F77-BF7F-494D-BF89-4E5F7A935BCC}" srcOrd="2" destOrd="0" parTransId="{EA5E38A1-8089-4862-BC75-C6A30768C517}" sibTransId="{0C7C2751-B628-4FD0-BC6B-09FC857AC540}"/>
    <dgm:cxn modelId="{41947A24-A0C1-4E83-B387-D93B525693C1}" srcId="{B0D1B6EC-05D3-4BA8-9284-37890789BF1C}" destId="{825AF4DC-E692-4312-9EC5-6402752432B0}" srcOrd="0" destOrd="0" parTransId="{817DB87B-30B0-46E5-B000-669CF35AAF45}" sibTransId="{0D5F3A6D-9F28-4E3A-B2C7-BBBCCC2DDD91}"/>
    <dgm:cxn modelId="{70426CF1-7385-4071-B536-FDB606365A14}" type="presOf" srcId="{630B8F31-51A5-405A-B4B7-DED54A89D690}" destId="{61551967-1286-49E7-93FF-5E8DFFAC499B}" srcOrd="0" destOrd="0" presId="urn:microsoft.com/office/officeart/2005/8/layout/hList7#1"/>
    <dgm:cxn modelId="{E60038B9-3FAA-4AB6-83F8-A2FF37F8C1D9}" type="presOf" srcId="{825AF4DC-E692-4312-9EC5-6402752432B0}" destId="{09EFF792-B7C6-4999-851D-BBEA11AAA665}" srcOrd="1" destOrd="0" presId="urn:microsoft.com/office/officeart/2005/8/layout/hList7#1"/>
    <dgm:cxn modelId="{5497C8A1-D3AE-4CF3-A32D-64A8802ADEF6}" type="presParOf" srcId="{298F5C6A-B8FD-4ED3-9C6B-3DE533E169D3}" destId="{76E78168-C398-4541-92D6-A84CE6456EA9}" srcOrd="0" destOrd="0" presId="urn:microsoft.com/office/officeart/2005/8/layout/hList7#1"/>
    <dgm:cxn modelId="{A57B87DB-DD3C-4FC7-BE25-8B4131DB9E4B}" type="presParOf" srcId="{298F5C6A-B8FD-4ED3-9C6B-3DE533E169D3}" destId="{3F32ED61-4877-4EE0-9BD3-DADC95D1ABF8}" srcOrd="1" destOrd="0" presId="urn:microsoft.com/office/officeart/2005/8/layout/hList7#1"/>
    <dgm:cxn modelId="{E30CBBF2-342D-49EA-B010-8A388D703257}" type="presParOf" srcId="{3F32ED61-4877-4EE0-9BD3-DADC95D1ABF8}" destId="{40AAD091-2F16-4E58-8E6C-51E223A6297D}" srcOrd="0" destOrd="0" presId="urn:microsoft.com/office/officeart/2005/8/layout/hList7#1"/>
    <dgm:cxn modelId="{623D4A3A-1123-46C6-871A-6DD5C490E839}" type="presParOf" srcId="{40AAD091-2F16-4E58-8E6C-51E223A6297D}" destId="{1E4165D1-3FBA-43CB-B01B-26AC2C7FC408}" srcOrd="0" destOrd="0" presId="urn:microsoft.com/office/officeart/2005/8/layout/hList7#1"/>
    <dgm:cxn modelId="{54D59A60-9A29-4208-B055-A3777484EE3E}" type="presParOf" srcId="{40AAD091-2F16-4E58-8E6C-51E223A6297D}" destId="{09EFF792-B7C6-4999-851D-BBEA11AAA665}" srcOrd="1" destOrd="0" presId="urn:microsoft.com/office/officeart/2005/8/layout/hList7#1"/>
    <dgm:cxn modelId="{F6019D67-5D2B-4134-A52B-885E96803AD3}" type="presParOf" srcId="{40AAD091-2F16-4E58-8E6C-51E223A6297D}" destId="{CD0BC7A0-4D43-40DC-875F-46318FBC9D1E}" srcOrd="2" destOrd="0" presId="urn:microsoft.com/office/officeart/2005/8/layout/hList7#1"/>
    <dgm:cxn modelId="{C0AD481E-81D3-4995-B067-5EA2536FC20C}" type="presParOf" srcId="{40AAD091-2F16-4E58-8E6C-51E223A6297D}" destId="{C1CFF966-D44D-4024-AB22-7CFF38A8F227}" srcOrd="3" destOrd="0" presId="urn:microsoft.com/office/officeart/2005/8/layout/hList7#1"/>
    <dgm:cxn modelId="{13C4D17B-0000-49B6-A856-4893AE5E9162}" type="presParOf" srcId="{3F32ED61-4877-4EE0-9BD3-DADC95D1ABF8}" destId="{F4A2B7A0-7363-4D07-B82A-668491E66D45}" srcOrd="1" destOrd="0" presId="urn:microsoft.com/office/officeart/2005/8/layout/hList7#1"/>
    <dgm:cxn modelId="{3903EB42-AEE6-4550-BD7E-535AE1A28A67}" type="presParOf" srcId="{3F32ED61-4877-4EE0-9BD3-DADC95D1ABF8}" destId="{F23A0E66-5C3B-4CBB-A058-DE15CDD2288F}" srcOrd="2" destOrd="0" presId="urn:microsoft.com/office/officeart/2005/8/layout/hList7#1"/>
    <dgm:cxn modelId="{E3F8A883-DC01-462E-AA03-514E91351D59}" type="presParOf" srcId="{F23A0E66-5C3B-4CBB-A058-DE15CDD2288F}" destId="{22AB16D4-BD5D-4F18-B5C0-9BC53B44C6BC}" srcOrd="0" destOrd="0" presId="urn:microsoft.com/office/officeart/2005/8/layout/hList7#1"/>
    <dgm:cxn modelId="{2A3FFBB8-302A-4B83-8170-A1387AFB2453}" type="presParOf" srcId="{F23A0E66-5C3B-4CBB-A058-DE15CDD2288F}" destId="{743B242D-0D3B-4FED-8A46-3A0F12784204}" srcOrd="1" destOrd="0" presId="urn:microsoft.com/office/officeart/2005/8/layout/hList7#1"/>
    <dgm:cxn modelId="{F7D227A8-AB5F-47FD-A681-BFD5DE6BF366}" type="presParOf" srcId="{F23A0E66-5C3B-4CBB-A058-DE15CDD2288F}" destId="{5ED6D5D5-A426-4ED4-95BB-2A28336A31D2}" srcOrd="2" destOrd="0" presId="urn:microsoft.com/office/officeart/2005/8/layout/hList7#1"/>
    <dgm:cxn modelId="{3A80D3BD-179E-4EFB-962C-594F63C19033}" type="presParOf" srcId="{F23A0E66-5C3B-4CBB-A058-DE15CDD2288F}" destId="{3F6A09E1-C2EB-4EAA-98FA-B7D6C898D157}" srcOrd="3" destOrd="0" presId="urn:microsoft.com/office/officeart/2005/8/layout/hList7#1"/>
    <dgm:cxn modelId="{A7D43D17-B9EA-4CCC-B82A-F28C1A5D3C08}" type="presParOf" srcId="{3F32ED61-4877-4EE0-9BD3-DADC95D1ABF8}" destId="{61551967-1286-49E7-93FF-5E8DFFAC499B}" srcOrd="3" destOrd="0" presId="urn:microsoft.com/office/officeart/2005/8/layout/hList7#1"/>
    <dgm:cxn modelId="{4B51EDEE-29EE-4783-8710-13AEC63E823C}" type="presParOf" srcId="{3F32ED61-4877-4EE0-9BD3-DADC95D1ABF8}" destId="{8B9142A6-058A-4B18-8A9B-C1D8C57FEE3D}" srcOrd="4" destOrd="0" presId="urn:microsoft.com/office/officeart/2005/8/layout/hList7#1"/>
    <dgm:cxn modelId="{B2A16B20-184D-4AC8-9873-AB449A9DC1EE}" type="presParOf" srcId="{8B9142A6-058A-4B18-8A9B-C1D8C57FEE3D}" destId="{A83D4115-F5A2-47C6-BD49-D5262C9703BD}" srcOrd="0" destOrd="0" presId="urn:microsoft.com/office/officeart/2005/8/layout/hList7#1"/>
    <dgm:cxn modelId="{63B19CB6-0644-468B-95A4-C991D627DED0}" type="presParOf" srcId="{8B9142A6-058A-4B18-8A9B-C1D8C57FEE3D}" destId="{A60C52E1-747A-4CFF-B0ED-5DFF638F20FD}" srcOrd="1" destOrd="0" presId="urn:microsoft.com/office/officeart/2005/8/layout/hList7#1"/>
    <dgm:cxn modelId="{4B01D451-DFB9-478E-BB67-0783EB2C9B43}" type="presParOf" srcId="{8B9142A6-058A-4B18-8A9B-C1D8C57FEE3D}" destId="{05109B68-1CA1-475F-961D-5DD1DA5AB25C}" srcOrd="2" destOrd="0" presId="urn:microsoft.com/office/officeart/2005/8/layout/hList7#1"/>
    <dgm:cxn modelId="{8D23A52D-2CFC-4739-878C-5DCEEAB07406}" type="presParOf" srcId="{8B9142A6-058A-4B18-8A9B-C1D8C57FEE3D}" destId="{9DB81194-18A3-48DE-8BA2-EFC7835060B3}" srcOrd="3" destOrd="0" presId="urn:microsoft.com/office/officeart/2005/8/layout/hList7#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6CF982-EA4A-4ECD-BE8C-ABD8F041F963}" type="doc">
      <dgm:prSet loTypeId="urn:microsoft.com/office/officeart/2005/8/layout/hList7#2" loCatId="list" qsTypeId="urn:microsoft.com/office/officeart/2005/8/quickstyle/simple3#2" qsCatId="3D" csTypeId="urn:microsoft.com/office/officeart/2005/8/colors/accent3_3#2" csCatId="accent1"/>
      <dgm:spPr/>
      <dgm:t>
        <a:bodyPr/>
        <a:lstStyle/>
        <a:p>
          <a:endParaRPr lang="zh-CN" altLang="en-US"/>
        </a:p>
      </dgm:t>
    </dgm:pt>
    <dgm:pt modelId="{7D61DA7B-81CE-4A9E-9C06-5D7594B2B20F}">
      <dgm:prSet phldr="0" custT="1"/>
      <dgm:spPr/>
      <dgm:t>
        <a:bodyPr vert="horz" wrap="square"/>
        <a:lstStyle/>
        <a:p>
          <a:pPr rtl="0">
            <a:lnSpc>
              <a:spcPct val="100000"/>
            </a:lnSpc>
            <a:spcBef>
              <a:spcPct val="0"/>
            </a:spcBef>
            <a:spcAft>
              <a:spcPct val="35000"/>
            </a:spcAft>
          </a:pPr>
          <a:r>
            <a:rPr lang="zh-CN" sz="2400" b="0" dirty="0" smtClean="0">
              <a:latin typeface="微软雅黑" panose="020B0503020204020204" pitchFamily="34" charset="-122"/>
              <a:ea typeface="微软雅黑" panose="020B0503020204020204" pitchFamily="34" charset="-122"/>
            </a:rPr>
            <a:t>总产量、平均产量和边际产量</a:t>
          </a:r>
          <a:endParaRPr lang="en-US" sz="2400" b="0" dirty="0">
            <a:latin typeface="微软雅黑" panose="020B0503020204020204" pitchFamily="34" charset="-122"/>
            <a:ea typeface="微软雅黑" panose="020B0503020204020204" pitchFamily="34" charset="-122"/>
          </a:endParaRPr>
        </a:p>
      </dgm:t>
    </dgm:pt>
    <dgm:pt modelId="{B0F7EFD8-3932-4547-A0D7-48BFA7EE7A08}" type="parTrans" cxnId="{5E16F6BD-1AB5-4265-A936-13C9A294C77F}">
      <dgm:prSet/>
      <dgm:spPr/>
      <dgm:t>
        <a:bodyPr/>
        <a:lstStyle/>
        <a:p>
          <a:endParaRPr lang="zh-CN" altLang="en-US" b="0"/>
        </a:p>
      </dgm:t>
    </dgm:pt>
    <dgm:pt modelId="{E41EA15D-7D80-40F9-ADF3-D706868AE65F}" type="sibTrans" cxnId="{5E16F6BD-1AB5-4265-A936-13C9A294C77F}">
      <dgm:prSet/>
      <dgm:spPr/>
      <dgm:t>
        <a:bodyPr/>
        <a:lstStyle/>
        <a:p>
          <a:endParaRPr lang="zh-CN" altLang="en-US" b="0"/>
        </a:p>
      </dgm:t>
    </dgm:pt>
    <dgm:pt modelId="{B397C850-14A3-46F5-86FA-F918D0E7FF8E}">
      <dgm:prSet phldr="0" custT="1"/>
      <dgm:spPr/>
      <dgm:t>
        <a:bodyPr vert="horz" wrap="square"/>
        <a:lstStyle/>
        <a:p>
          <a:pPr rtl="0">
            <a:lnSpc>
              <a:spcPct val="100000"/>
            </a:lnSpc>
            <a:spcBef>
              <a:spcPct val="0"/>
            </a:spcBef>
            <a:spcAft>
              <a:spcPct val="35000"/>
            </a:spcAft>
          </a:pPr>
          <a:r>
            <a:rPr lang="zh-CN" sz="2400" b="0" dirty="0" smtClean="0">
              <a:latin typeface="微软雅黑" panose="020B0503020204020204" pitchFamily="34" charset="-122"/>
              <a:ea typeface="微软雅黑" panose="020B0503020204020204" pitchFamily="34" charset="-122"/>
            </a:rPr>
            <a:t>边际报酬递减规律</a:t>
          </a:r>
          <a:endParaRPr lang="en-US" sz="2400" b="0" dirty="0">
            <a:latin typeface="微软雅黑" panose="020B0503020204020204" pitchFamily="34" charset="-122"/>
            <a:ea typeface="微软雅黑" panose="020B0503020204020204" pitchFamily="34" charset="-122"/>
          </a:endParaRPr>
        </a:p>
      </dgm:t>
    </dgm:pt>
    <dgm:pt modelId="{4380A600-81B9-4A09-9552-38B9084BE73B}" type="parTrans" cxnId="{7643533D-936A-4092-9113-85E4B5013391}">
      <dgm:prSet/>
      <dgm:spPr/>
      <dgm:t>
        <a:bodyPr/>
        <a:lstStyle/>
        <a:p>
          <a:endParaRPr lang="zh-CN" altLang="en-US" b="0"/>
        </a:p>
      </dgm:t>
    </dgm:pt>
    <dgm:pt modelId="{CCF9CBED-E4A9-4B56-B22E-575A473477CC}" type="sibTrans" cxnId="{7643533D-936A-4092-9113-85E4B5013391}">
      <dgm:prSet/>
      <dgm:spPr/>
      <dgm:t>
        <a:bodyPr/>
        <a:lstStyle/>
        <a:p>
          <a:endParaRPr lang="zh-CN" altLang="en-US" b="0"/>
        </a:p>
      </dgm:t>
    </dgm:pt>
    <dgm:pt modelId="{2FCFDE86-7276-437C-9894-D5EC223A7DCC}">
      <dgm:prSet phldr="0" custT="1"/>
      <dgm:spPr/>
      <dgm:t>
        <a:bodyPr vert="horz" wrap="square"/>
        <a:lstStyle/>
        <a:p>
          <a:pPr rtl="0">
            <a:lnSpc>
              <a:spcPct val="100000"/>
            </a:lnSpc>
            <a:spcBef>
              <a:spcPct val="0"/>
            </a:spcBef>
            <a:spcAft>
              <a:spcPct val="35000"/>
            </a:spcAft>
          </a:pPr>
          <a:r>
            <a:rPr lang="zh-CN" sz="2400" b="0" dirty="0" smtClean="0">
              <a:latin typeface="微软雅黑" panose="020B0503020204020204" pitchFamily="34" charset="-122"/>
              <a:ea typeface="微软雅黑" panose="020B0503020204020204" pitchFamily="34" charset="-122"/>
            </a:rPr>
            <a:t>总产量、平均产量和边际产量之间的关系</a:t>
          </a:r>
          <a:endParaRPr lang="en-US" sz="2400" b="0" dirty="0">
            <a:latin typeface="微软雅黑" panose="020B0503020204020204" pitchFamily="34" charset="-122"/>
            <a:ea typeface="微软雅黑" panose="020B0503020204020204" pitchFamily="34" charset="-122"/>
          </a:endParaRPr>
        </a:p>
      </dgm:t>
    </dgm:pt>
    <dgm:pt modelId="{A7A43DCB-F2EC-4631-8FD9-F857B3C30EB1}" type="parTrans" cxnId="{C791FFEE-B3B9-4C34-BD2E-8DD49E6DB2E6}">
      <dgm:prSet/>
      <dgm:spPr/>
      <dgm:t>
        <a:bodyPr/>
        <a:lstStyle/>
        <a:p>
          <a:endParaRPr lang="zh-CN" altLang="en-US" b="0"/>
        </a:p>
      </dgm:t>
    </dgm:pt>
    <dgm:pt modelId="{53C7F15E-CA70-40B0-AEF9-540CEA85ED5C}" type="sibTrans" cxnId="{C791FFEE-B3B9-4C34-BD2E-8DD49E6DB2E6}">
      <dgm:prSet/>
      <dgm:spPr/>
      <dgm:t>
        <a:bodyPr/>
        <a:lstStyle/>
        <a:p>
          <a:endParaRPr lang="zh-CN" altLang="en-US" b="0"/>
        </a:p>
      </dgm:t>
    </dgm:pt>
    <dgm:pt modelId="{E2899CA5-6B21-47CF-B9F3-FA532E44AE25}">
      <dgm:prSet phldr="0" custT="1"/>
      <dgm:spPr/>
      <dgm:t>
        <a:bodyPr vert="horz" wrap="square"/>
        <a:lstStyle/>
        <a:p>
          <a:pPr rtl="0">
            <a:lnSpc>
              <a:spcPct val="100000"/>
            </a:lnSpc>
            <a:spcBef>
              <a:spcPct val="0"/>
            </a:spcBef>
            <a:spcAft>
              <a:spcPct val="35000"/>
            </a:spcAft>
          </a:pPr>
          <a:r>
            <a:rPr lang="zh-CN" sz="2400" b="0" dirty="0" smtClean="0">
              <a:latin typeface="微软雅黑" panose="020B0503020204020204" pitchFamily="34" charset="-122"/>
              <a:ea typeface="微软雅黑" panose="020B0503020204020204" pitchFamily="34" charset="-122"/>
              <a:cs typeface="微软雅黑" panose="020B0503020204020204" pitchFamily="34" charset="-122"/>
            </a:rPr>
            <a:t>生产的三个阶段</a:t>
          </a:r>
          <a:br>
            <a:rPr lang="zh-CN" sz="2400" b="0" dirty="0" smtClean="0">
              <a:latin typeface="微软雅黑" panose="020B0503020204020204" pitchFamily="34" charset="-122"/>
              <a:ea typeface="微软雅黑" panose="020B0503020204020204" pitchFamily="34" charset="-122"/>
              <a:cs typeface="微软雅黑" panose="020B0503020204020204" pitchFamily="34" charset="-122"/>
            </a:rPr>
          </a:br>
          <a:endParaRPr lang="zh-CN" sz="2400" b="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065C7DBB-FE6E-4D52-94AF-C6EF6DD9DDCC}" type="parTrans" cxnId="{763D856D-EFA8-4D5D-8D6C-2DAF72AC9AFD}">
      <dgm:prSet/>
      <dgm:spPr/>
      <dgm:t>
        <a:bodyPr/>
        <a:lstStyle/>
        <a:p>
          <a:endParaRPr lang="zh-CN" altLang="en-US" b="0"/>
        </a:p>
      </dgm:t>
    </dgm:pt>
    <dgm:pt modelId="{1FE5CB42-64DB-4C1C-9121-3E2D3475FFCB}" type="sibTrans" cxnId="{763D856D-EFA8-4D5D-8D6C-2DAF72AC9AFD}">
      <dgm:prSet/>
      <dgm:spPr/>
      <dgm:t>
        <a:bodyPr/>
        <a:lstStyle/>
        <a:p>
          <a:endParaRPr lang="zh-CN" altLang="en-US" b="0"/>
        </a:p>
      </dgm:t>
    </dgm:pt>
    <dgm:pt modelId="{7A3331B8-506D-4250-B8AE-87E339C04930}" type="pres">
      <dgm:prSet presAssocID="{8D6CF982-EA4A-4ECD-BE8C-ABD8F041F963}" presName="Name0" presStyleCnt="0">
        <dgm:presLayoutVars>
          <dgm:dir/>
          <dgm:resizeHandles val="exact"/>
        </dgm:presLayoutVars>
      </dgm:prSet>
      <dgm:spPr/>
      <dgm:t>
        <a:bodyPr/>
        <a:lstStyle/>
        <a:p>
          <a:endParaRPr lang="zh-CN" altLang="en-US"/>
        </a:p>
      </dgm:t>
    </dgm:pt>
    <dgm:pt modelId="{76A65FFE-1534-43E2-B4F3-4A28F813B04D}" type="pres">
      <dgm:prSet presAssocID="{8D6CF982-EA4A-4ECD-BE8C-ABD8F041F963}" presName="fgShape" presStyleLbl="fgShp" presStyleIdx="0" presStyleCnt="1"/>
      <dgm:spPr/>
    </dgm:pt>
    <dgm:pt modelId="{72D3ECD8-9FFF-411B-8766-ABE4E9691D4C}" type="pres">
      <dgm:prSet presAssocID="{8D6CF982-EA4A-4ECD-BE8C-ABD8F041F963}" presName="linComp" presStyleCnt="0"/>
      <dgm:spPr/>
    </dgm:pt>
    <dgm:pt modelId="{0C09E95C-5B52-47D8-B6B9-6C1656852344}" type="pres">
      <dgm:prSet presAssocID="{7D61DA7B-81CE-4A9E-9C06-5D7594B2B20F}" presName="compNode" presStyleCnt="0"/>
      <dgm:spPr/>
    </dgm:pt>
    <dgm:pt modelId="{01F1296A-DD25-4815-858B-77302B4C4B43}" type="pres">
      <dgm:prSet presAssocID="{7D61DA7B-81CE-4A9E-9C06-5D7594B2B20F}" presName="bkgdShape" presStyleLbl="node1" presStyleIdx="0" presStyleCnt="4"/>
      <dgm:spPr/>
      <dgm:t>
        <a:bodyPr/>
        <a:lstStyle/>
        <a:p>
          <a:endParaRPr lang="zh-CN" altLang="en-US"/>
        </a:p>
      </dgm:t>
    </dgm:pt>
    <dgm:pt modelId="{6D57EB47-657E-4598-9E50-D76419C5A62E}" type="pres">
      <dgm:prSet presAssocID="{7D61DA7B-81CE-4A9E-9C06-5D7594B2B20F}" presName="nodeTx" presStyleLbl="node1" presStyleIdx="0" presStyleCnt="4">
        <dgm:presLayoutVars>
          <dgm:bulletEnabled val="1"/>
        </dgm:presLayoutVars>
      </dgm:prSet>
      <dgm:spPr/>
      <dgm:t>
        <a:bodyPr/>
        <a:lstStyle/>
        <a:p>
          <a:endParaRPr lang="zh-CN" altLang="en-US"/>
        </a:p>
      </dgm:t>
    </dgm:pt>
    <dgm:pt modelId="{077E6832-8922-421E-A126-C5723F8BA0A4}" type="pres">
      <dgm:prSet presAssocID="{7D61DA7B-81CE-4A9E-9C06-5D7594B2B20F}" presName="invisiNode" presStyleLbl="node1" presStyleIdx="0" presStyleCnt="4"/>
      <dgm:spPr/>
    </dgm:pt>
    <dgm:pt modelId="{6CFB13CB-2A55-4C19-9C2A-4992BC4FCC94}" type="pres">
      <dgm:prSet presAssocID="{7D61DA7B-81CE-4A9E-9C06-5D7594B2B20F}" presName="imagNode" presStyleLbl="fgImgPlace1" presStyleIdx="0" presStyleCnt="4"/>
      <dgm:spPr/>
    </dgm:pt>
    <dgm:pt modelId="{E7A6971F-6CDA-41FE-9663-05F00E017559}" type="pres">
      <dgm:prSet presAssocID="{E41EA15D-7D80-40F9-ADF3-D706868AE65F}" presName="sibTrans" presStyleLbl="sibTrans2D1" presStyleIdx="0" presStyleCnt="0"/>
      <dgm:spPr/>
      <dgm:t>
        <a:bodyPr/>
        <a:lstStyle/>
        <a:p>
          <a:endParaRPr lang="zh-CN" altLang="en-US"/>
        </a:p>
      </dgm:t>
    </dgm:pt>
    <dgm:pt modelId="{7684D35B-1639-4D20-B4B9-804E1B5CCBBD}" type="pres">
      <dgm:prSet presAssocID="{B397C850-14A3-46F5-86FA-F918D0E7FF8E}" presName="compNode" presStyleCnt="0"/>
      <dgm:spPr/>
    </dgm:pt>
    <dgm:pt modelId="{6D916965-2A4C-4BBF-A456-C23A557569AB}" type="pres">
      <dgm:prSet presAssocID="{B397C850-14A3-46F5-86FA-F918D0E7FF8E}" presName="bkgdShape" presStyleLbl="node1" presStyleIdx="1" presStyleCnt="4"/>
      <dgm:spPr/>
      <dgm:t>
        <a:bodyPr/>
        <a:lstStyle/>
        <a:p>
          <a:endParaRPr lang="zh-CN" altLang="en-US"/>
        </a:p>
      </dgm:t>
    </dgm:pt>
    <dgm:pt modelId="{9223801A-CDF1-4AD5-A48B-8A8C5D6AB46D}" type="pres">
      <dgm:prSet presAssocID="{B397C850-14A3-46F5-86FA-F918D0E7FF8E}" presName="nodeTx" presStyleLbl="node1" presStyleIdx="1" presStyleCnt="4">
        <dgm:presLayoutVars>
          <dgm:bulletEnabled val="1"/>
        </dgm:presLayoutVars>
      </dgm:prSet>
      <dgm:spPr/>
      <dgm:t>
        <a:bodyPr/>
        <a:lstStyle/>
        <a:p>
          <a:endParaRPr lang="zh-CN" altLang="en-US"/>
        </a:p>
      </dgm:t>
    </dgm:pt>
    <dgm:pt modelId="{D9AD63ED-D5DB-4D5E-A4BC-7CE0FBB78C8C}" type="pres">
      <dgm:prSet presAssocID="{B397C850-14A3-46F5-86FA-F918D0E7FF8E}" presName="invisiNode" presStyleLbl="node1" presStyleIdx="1" presStyleCnt="4"/>
      <dgm:spPr/>
    </dgm:pt>
    <dgm:pt modelId="{EA85BAD6-63AD-4518-B2AD-E26D82790063}" type="pres">
      <dgm:prSet presAssocID="{B397C850-14A3-46F5-86FA-F918D0E7FF8E}" presName="imagNode" presStyleLbl="fgImgPlace1" presStyleIdx="1" presStyleCnt="4"/>
      <dgm:spPr/>
    </dgm:pt>
    <dgm:pt modelId="{E2A25CD9-C0C7-4638-A828-315C5EF8F38B}" type="pres">
      <dgm:prSet presAssocID="{CCF9CBED-E4A9-4B56-B22E-575A473477CC}" presName="sibTrans" presStyleLbl="sibTrans2D1" presStyleIdx="0" presStyleCnt="0"/>
      <dgm:spPr/>
      <dgm:t>
        <a:bodyPr/>
        <a:lstStyle/>
        <a:p>
          <a:endParaRPr lang="zh-CN" altLang="en-US"/>
        </a:p>
      </dgm:t>
    </dgm:pt>
    <dgm:pt modelId="{FA8AC910-EBC5-42B8-99F4-B32F54A3F58A}" type="pres">
      <dgm:prSet presAssocID="{2FCFDE86-7276-437C-9894-D5EC223A7DCC}" presName="compNode" presStyleCnt="0"/>
      <dgm:spPr/>
    </dgm:pt>
    <dgm:pt modelId="{155947F5-9531-4495-AEF7-1EBEB0429EF5}" type="pres">
      <dgm:prSet presAssocID="{2FCFDE86-7276-437C-9894-D5EC223A7DCC}" presName="bkgdShape" presStyleLbl="node1" presStyleIdx="2" presStyleCnt="4"/>
      <dgm:spPr/>
      <dgm:t>
        <a:bodyPr/>
        <a:lstStyle/>
        <a:p>
          <a:endParaRPr lang="zh-CN" altLang="en-US"/>
        </a:p>
      </dgm:t>
    </dgm:pt>
    <dgm:pt modelId="{39DC18BF-136F-49D4-8BE5-02B5AE8604A9}" type="pres">
      <dgm:prSet presAssocID="{2FCFDE86-7276-437C-9894-D5EC223A7DCC}" presName="nodeTx" presStyleLbl="node1" presStyleIdx="2" presStyleCnt="4">
        <dgm:presLayoutVars>
          <dgm:bulletEnabled val="1"/>
        </dgm:presLayoutVars>
      </dgm:prSet>
      <dgm:spPr/>
      <dgm:t>
        <a:bodyPr/>
        <a:lstStyle/>
        <a:p>
          <a:endParaRPr lang="zh-CN" altLang="en-US"/>
        </a:p>
      </dgm:t>
    </dgm:pt>
    <dgm:pt modelId="{6F5DBD04-7673-43E2-961B-D409303FAA6C}" type="pres">
      <dgm:prSet presAssocID="{2FCFDE86-7276-437C-9894-D5EC223A7DCC}" presName="invisiNode" presStyleLbl="node1" presStyleIdx="2" presStyleCnt="4"/>
      <dgm:spPr/>
    </dgm:pt>
    <dgm:pt modelId="{70ABFAD1-CFE5-4F8F-9CF8-329D9C882864}" type="pres">
      <dgm:prSet presAssocID="{2FCFDE86-7276-437C-9894-D5EC223A7DCC}" presName="imagNode" presStyleLbl="fgImgPlace1" presStyleIdx="2" presStyleCnt="4"/>
      <dgm:spPr/>
    </dgm:pt>
    <dgm:pt modelId="{527FF2BD-C377-498B-A008-E8983DCA7AA7}" type="pres">
      <dgm:prSet presAssocID="{53C7F15E-CA70-40B0-AEF9-540CEA85ED5C}" presName="sibTrans" presStyleLbl="sibTrans2D1" presStyleIdx="0" presStyleCnt="0"/>
      <dgm:spPr/>
      <dgm:t>
        <a:bodyPr/>
        <a:lstStyle/>
        <a:p>
          <a:endParaRPr lang="zh-CN" altLang="en-US"/>
        </a:p>
      </dgm:t>
    </dgm:pt>
    <dgm:pt modelId="{E1483715-CE24-4C36-9B6A-8C079C114873}" type="pres">
      <dgm:prSet presAssocID="{E2899CA5-6B21-47CF-B9F3-FA532E44AE25}" presName="compNode" presStyleCnt="0"/>
      <dgm:spPr/>
    </dgm:pt>
    <dgm:pt modelId="{ADA7CDE8-0ED7-41CB-8C70-4B2DE50FEDCC}" type="pres">
      <dgm:prSet presAssocID="{E2899CA5-6B21-47CF-B9F3-FA532E44AE25}" presName="bkgdShape" presStyleLbl="node1" presStyleIdx="3" presStyleCnt="4"/>
      <dgm:spPr/>
      <dgm:t>
        <a:bodyPr/>
        <a:lstStyle/>
        <a:p>
          <a:endParaRPr lang="zh-CN" altLang="en-US"/>
        </a:p>
      </dgm:t>
    </dgm:pt>
    <dgm:pt modelId="{A47B0173-5D6B-4811-918C-9E29F5551FD3}" type="pres">
      <dgm:prSet presAssocID="{E2899CA5-6B21-47CF-B9F3-FA532E44AE25}" presName="nodeTx" presStyleLbl="node1" presStyleIdx="3" presStyleCnt="4">
        <dgm:presLayoutVars>
          <dgm:bulletEnabled val="1"/>
        </dgm:presLayoutVars>
      </dgm:prSet>
      <dgm:spPr/>
      <dgm:t>
        <a:bodyPr/>
        <a:lstStyle/>
        <a:p>
          <a:endParaRPr lang="zh-CN" altLang="en-US"/>
        </a:p>
      </dgm:t>
    </dgm:pt>
    <dgm:pt modelId="{27215A4E-6D2F-43E9-889C-3BB57DAC818C}" type="pres">
      <dgm:prSet presAssocID="{E2899CA5-6B21-47CF-B9F3-FA532E44AE25}" presName="invisiNode" presStyleLbl="node1" presStyleIdx="3" presStyleCnt="4"/>
      <dgm:spPr/>
    </dgm:pt>
    <dgm:pt modelId="{BAAD7015-90DE-4284-8C9A-E7892E877183}" type="pres">
      <dgm:prSet presAssocID="{E2899CA5-6B21-47CF-B9F3-FA532E44AE25}" presName="imagNode" presStyleLbl="fgImgPlace1" presStyleIdx="3" presStyleCnt="4"/>
      <dgm:spPr/>
    </dgm:pt>
  </dgm:ptLst>
  <dgm:cxnLst>
    <dgm:cxn modelId="{ACEDA8C2-6F16-43B8-A69C-533938260A9C}" type="presOf" srcId="{7D61DA7B-81CE-4A9E-9C06-5D7594B2B20F}" destId="{01F1296A-DD25-4815-858B-77302B4C4B43}" srcOrd="0" destOrd="0" presId="urn:microsoft.com/office/officeart/2005/8/layout/hList7#2"/>
    <dgm:cxn modelId="{763D856D-EFA8-4D5D-8D6C-2DAF72AC9AFD}" srcId="{8D6CF982-EA4A-4ECD-BE8C-ABD8F041F963}" destId="{E2899CA5-6B21-47CF-B9F3-FA532E44AE25}" srcOrd="3" destOrd="0" parTransId="{065C7DBB-FE6E-4D52-94AF-C6EF6DD9DDCC}" sibTransId="{1FE5CB42-64DB-4C1C-9121-3E2D3475FFCB}"/>
    <dgm:cxn modelId="{B1326131-B494-4944-9C54-AD5E91E4E317}" type="presOf" srcId="{2FCFDE86-7276-437C-9894-D5EC223A7DCC}" destId="{155947F5-9531-4495-AEF7-1EBEB0429EF5}" srcOrd="0" destOrd="0" presId="urn:microsoft.com/office/officeart/2005/8/layout/hList7#2"/>
    <dgm:cxn modelId="{650E2574-EDAB-4A7A-BD26-3022993BF64C}" type="presOf" srcId="{7D61DA7B-81CE-4A9E-9C06-5D7594B2B20F}" destId="{6D57EB47-657E-4598-9E50-D76419C5A62E}" srcOrd="1" destOrd="0" presId="urn:microsoft.com/office/officeart/2005/8/layout/hList7#2"/>
    <dgm:cxn modelId="{664BB93A-F4D3-4663-8E5E-F863FA55621F}" type="presOf" srcId="{2FCFDE86-7276-437C-9894-D5EC223A7DCC}" destId="{39DC18BF-136F-49D4-8BE5-02B5AE8604A9}" srcOrd="1" destOrd="0" presId="urn:microsoft.com/office/officeart/2005/8/layout/hList7#2"/>
    <dgm:cxn modelId="{7643533D-936A-4092-9113-85E4B5013391}" srcId="{8D6CF982-EA4A-4ECD-BE8C-ABD8F041F963}" destId="{B397C850-14A3-46F5-86FA-F918D0E7FF8E}" srcOrd="1" destOrd="0" parTransId="{4380A600-81B9-4A09-9552-38B9084BE73B}" sibTransId="{CCF9CBED-E4A9-4B56-B22E-575A473477CC}"/>
    <dgm:cxn modelId="{5E16F6BD-1AB5-4265-A936-13C9A294C77F}" srcId="{8D6CF982-EA4A-4ECD-BE8C-ABD8F041F963}" destId="{7D61DA7B-81CE-4A9E-9C06-5D7594B2B20F}" srcOrd="0" destOrd="0" parTransId="{B0F7EFD8-3932-4547-A0D7-48BFA7EE7A08}" sibTransId="{E41EA15D-7D80-40F9-ADF3-D706868AE65F}"/>
    <dgm:cxn modelId="{CDE0DC5A-3C08-472A-9CFA-DE308F22FF14}" type="presOf" srcId="{B397C850-14A3-46F5-86FA-F918D0E7FF8E}" destId="{9223801A-CDF1-4AD5-A48B-8A8C5D6AB46D}" srcOrd="1" destOrd="0" presId="urn:microsoft.com/office/officeart/2005/8/layout/hList7#2"/>
    <dgm:cxn modelId="{D936ACC2-8E43-466D-99A0-8BE26BB81251}" type="presOf" srcId="{E2899CA5-6B21-47CF-B9F3-FA532E44AE25}" destId="{A47B0173-5D6B-4811-918C-9E29F5551FD3}" srcOrd="1" destOrd="0" presId="urn:microsoft.com/office/officeart/2005/8/layout/hList7#2"/>
    <dgm:cxn modelId="{C791FFEE-B3B9-4C34-BD2E-8DD49E6DB2E6}" srcId="{8D6CF982-EA4A-4ECD-BE8C-ABD8F041F963}" destId="{2FCFDE86-7276-437C-9894-D5EC223A7DCC}" srcOrd="2" destOrd="0" parTransId="{A7A43DCB-F2EC-4631-8FD9-F857B3C30EB1}" sibTransId="{53C7F15E-CA70-40B0-AEF9-540CEA85ED5C}"/>
    <dgm:cxn modelId="{9EF0841B-42AD-4E6C-A249-C14EB9624AFC}" type="presOf" srcId="{CCF9CBED-E4A9-4B56-B22E-575A473477CC}" destId="{E2A25CD9-C0C7-4638-A828-315C5EF8F38B}" srcOrd="0" destOrd="0" presId="urn:microsoft.com/office/officeart/2005/8/layout/hList7#2"/>
    <dgm:cxn modelId="{D061B30B-6B34-43C5-ADDB-5A0AD882BFDF}" type="presOf" srcId="{53C7F15E-CA70-40B0-AEF9-540CEA85ED5C}" destId="{527FF2BD-C377-498B-A008-E8983DCA7AA7}" srcOrd="0" destOrd="0" presId="urn:microsoft.com/office/officeart/2005/8/layout/hList7#2"/>
    <dgm:cxn modelId="{708E2195-BB63-4727-A346-3C7026804BEC}" type="presOf" srcId="{B397C850-14A3-46F5-86FA-F918D0E7FF8E}" destId="{6D916965-2A4C-4BBF-A456-C23A557569AB}" srcOrd="0" destOrd="0" presId="urn:microsoft.com/office/officeart/2005/8/layout/hList7#2"/>
    <dgm:cxn modelId="{C0A5DE1B-F33F-4E33-BEE0-806A8B5AEE68}" type="presOf" srcId="{E2899CA5-6B21-47CF-B9F3-FA532E44AE25}" destId="{ADA7CDE8-0ED7-41CB-8C70-4B2DE50FEDCC}" srcOrd="0" destOrd="0" presId="urn:microsoft.com/office/officeart/2005/8/layout/hList7#2"/>
    <dgm:cxn modelId="{22DF4E17-E20F-416E-B87C-71D220DA199D}" type="presOf" srcId="{8D6CF982-EA4A-4ECD-BE8C-ABD8F041F963}" destId="{7A3331B8-506D-4250-B8AE-87E339C04930}" srcOrd="0" destOrd="0" presId="urn:microsoft.com/office/officeart/2005/8/layout/hList7#2"/>
    <dgm:cxn modelId="{DF896EEC-4671-47C6-88E8-982725346596}" type="presOf" srcId="{E41EA15D-7D80-40F9-ADF3-D706868AE65F}" destId="{E7A6971F-6CDA-41FE-9663-05F00E017559}" srcOrd="0" destOrd="0" presId="urn:microsoft.com/office/officeart/2005/8/layout/hList7#2"/>
    <dgm:cxn modelId="{8749FEE3-F3CA-42CC-84DA-34208791D19A}" type="presParOf" srcId="{7A3331B8-506D-4250-B8AE-87E339C04930}" destId="{76A65FFE-1534-43E2-B4F3-4A28F813B04D}" srcOrd="0" destOrd="0" presId="urn:microsoft.com/office/officeart/2005/8/layout/hList7#2"/>
    <dgm:cxn modelId="{1A2FE787-66A0-489C-8936-79CCAE9E7338}" type="presParOf" srcId="{7A3331B8-506D-4250-B8AE-87E339C04930}" destId="{72D3ECD8-9FFF-411B-8766-ABE4E9691D4C}" srcOrd="1" destOrd="0" presId="urn:microsoft.com/office/officeart/2005/8/layout/hList7#2"/>
    <dgm:cxn modelId="{D2978F50-BC72-4053-9425-8E4C631B901F}" type="presParOf" srcId="{72D3ECD8-9FFF-411B-8766-ABE4E9691D4C}" destId="{0C09E95C-5B52-47D8-B6B9-6C1656852344}" srcOrd="0" destOrd="0" presId="urn:microsoft.com/office/officeart/2005/8/layout/hList7#2"/>
    <dgm:cxn modelId="{6915E68C-E6E1-4453-B130-309B1B8F6237}" type="presParOf" srcId="{0C09E95C-5B52-47D8-B6B9-6C1656852344}" destId="{01F1296A-DD25-4815-858B-77302B4C4B43}" srcOrd="0" destOrd="0" presId="urn:microsoft.com/office/officeart/2005/8/layout/hList7#2"/>
    <dgm:cxn modelId="{07A2D9E2-A6CA-4E4C-8CBB-032B5D4CA8B3}" type="presParOf" srcId="{0C09E95C-5B52-47D8-B6B9-6C1656852344}" destId="{6D57EB47-657E-4598-9E50-D76419C5A62E}" srcOrd="1" destOrd="0" presId="urn:microsoft.com/office/officeart/2005/8/layout/hList7#2"/>
    <dgm:cxn modelId="{B7F9D9D3-4933-4C58-B227-689A6C2B5515}" type="presParOf" srcId="{0C09E95C-5B52-47D8-B6B9-6C1656852344}" destId="{077E6832-8922-421E-A126-C5723F8BA0A4}" srcOrd="2" destOrd="0" presId="urn:microsoft.com/office/officeart/2005/8/layout/hList7#2"/>
    <dgm:cxn modelId="{028A59E2-7ED5-4ECD-B31F-CB5461D25C54}" type="presParOf" srcId="{0C09E95C-5B52-47D8-B6B9-6C1656852344}" destId="{6CFB13CB-2A55-4C19-9C2A-4992BC4FCC94}" srcOrd="3" destOrd="0" presId="urn:microsoft.com/office/officeart/2005/8/layout/hList7#2"/>
    <dgm:cxn modelId="{D64F6ADB-9C79-4F8B-8E60-78965AE17BD5}" type="presParOf" srcId="{72D3ECD8-9FFF-411B-8766-ABE4E9691D4C}" destId="{E7A6971F-6CDA-41FE-9663-05F00E017559}" srcOrd="1" destOrd="0" presId="urn:microsoft.com/office/officeart/2005/8/layout/hList7#2"/>
    <dgm:cxn modelId="{13AC8D5F-C1EA-4D7E-BF5D-B29607F8B60D}" type="presParOf" srcId="{72D3ECD8-9FFF-411B-8766-ABE4E9691D4C}" destId="{7684D35B-1639-4D20-B4B9-804E1B5CCBBD}" srcOrd="2" destOrd="0" presId="urn:microsoft.com/office/officeart/2005/8/layout/hList7#2"/>
    <dgm:cxn modelId="{0D2A762A-89BE-4871-BB8F-A5891670C9D7}" type="presParOf" srcId="{7684D35B-1639-4D20-B4B9-804E1B5CCBBD}" destId="{6D916965-2A4C-4BBF-A456-C23A557569AB}" srcOrd="0" destOrd="0" presId="urn:microsoft.com/office/officeart/2005/8/layout/hList7#2"/>
    <dgm:cxn modelId="{53283D4F-FC8A-476B-BA92-9EAC46929F23}" type="presParOf" srcId="{7684D35B-1639-4D20-B4B9-804E1B5CCBBD}" destId="{9223801A-CDF1-4AD5-A48B-8A8C5D6AB46D}" srcOrd="1" destOrd="0" presId="urn:microsoft.com/office/officeart/2005/8/layout/hList7#2"/>
    <dgm:cxn modelId="{503187EF-5AD8-4487-AB89-41A3B4705B77}" type="presParOf" srcId="{7684D35B-1639-4D20-B4B9-804E1B5CCBBD}" destId="{D9AD63ED-D5DB-4D5E-A4BC-7CE0FBB78C8C}" srcOrd="2" destOrd="0" presId="urn:microsoft.com/office/officeart/2005/8/layout/hList7#2"/>
    <dgm:cxn modelId="{C0ACEE52-997F-4D31-86F4-844E59C13C19}" type="presParOf" srcId="{7684D35B-1639-4D20-B4B9-804E1B5CCBBD}" destId="{EA85BAD6-63AD-4518-B2AD-E26D82790063}" srcOrd="3" destOrd="0" presId="urn:microsoft.com/office/officeart/2005/8/layout/hList7#2"/>
    <dgm:cxn modelId="{DE27DC9A-6A2C-4E35-895C-C1E017D74D32}" type="presParOf" srcId="{72D3ECD8-9FFF-411B-8766-ABE4E9691D4C}" destId="{E2A25CD9-C0C7-4638-A828-315C5EF8F38B}" srcOrd="3" destOrd="0" presId="urn:microsoft.com/office/officeart/2005/8/layout/hList7#2"/>
    <dgm:cxn modelId="{B63AE003-176F-4540-948E-F0A681C7CDDE}" type="presParOf" srcId="{72D3ECD8-9FFF-411B-8766-ABE4E9691D4C}" destId="{FA8AC910-EBC5-42B8-99F4-B32F54A3F58A}" srcOrd="4" destOrd="0" presId="urn:microsoft.com/office/officeart/2005/8/layout/hList7#2"/>
    <dgm:cxn modelId="{D7BFCA57-875D-468A-870D-7E0C79E15B49}" type="presParOf" srcId="{FA8AC910-EBC5-42B8-99F4-B32F54A3F58A}" destId="{155947F5-9531-4495-AEF7-1EBEB0429EF5}" srcOrd="0" destOrd="0" presId="urn:microsoft.com/office/officeart/2005/8/layout/hList7#2"/>
    <dgm:cxn modelId="{7B818C06-606D-4563-925F-1993FA18DFED}" type="presParOf" srcId="{FA8AC910-EBC5-42B8-99F4-B32F54A3F58A}" destId="{39DC18BF-136F-49D4-8BE5-02B5AE8604A9}" srcOrd="1" destOrd="0" presId="urn:microsoft.com/office/officeart/2005/8/layout/hList7#2"/>
    <dgm:cxn modelId="{AEB916E7-9C6B-4533-93E4-8B3A4AC82BB4}" type="presParOf" srcId="{FA8AC910-EBC5-42B8-99F4-B32F54A3F58A}" destId="{6F5DBD04-7673-43E2-961B-D409303FAA6C}" srcOrd="2" destOrd="0" presId="urn:microsoft.com/office/officeart/2005/8/layout/hList7#2"/>
    <dgm:cxn modelId="{C4B8885C-253B-48A1-BBD0-25058960A41A}" type="presParOf" srcId="{FA8AC910-EBC5-42B8-99F4-B32F54A3F58A}" destId="{70ABFAD1-CFE5-4F8F-9CF8-329D9C882864}" srcOrd="3" destOrd="0" presId="urn:microsoft.com/office/officeart/2005/8/layout/hList7#2"/>
    <dgm:cxn modelId="{7394D82E-202B-4AF8-B6DB-AA809144EAAB}" type="presParOf" srcId="{72D3ECD8-9FFF-411B-8766-ABE4E9691D4C}" destId="{527FF2BD-C377-498B-A008-E8983DCA7AA7}" srcOrd="5" destOrd="0" presId="urn:microsoft.com/office/officeart/2005/8/layout/hList7#2"/>
    <dgm:cxn modelId="{660CCD98-3F0A-450D-9A10-A2E942C299E1}" type="presParOf" srcId="{72D3ECD8-9FFF-411B-8766-ABE4E9691D4C}" destId="{E1483715-CE24-4C36-9B6A-8C079C114873}" srcOrd="6" destOrd="0" presId="urn:microsoft.com/office/officeart/2005/8/layout/hList7#2"/>
    <dgm:cxn modelId="{DD88E0CF-6B56-4B58-A57C-426A7078F111}" type="presParOf" srcId="{E1483715-CE24-4C36-9B6A-8C079C114873}" destId="{ADA7CDE8-0ED7-41CB-8C70-4B2DE50FEDCC}" srcOrd="0" destOrd="0" presId="urn:microsoft.com/office/officeart/2005/8/layout/hList7#2"/>
    <dgm:cxn modelId="{1A785314-9D7C-42EF-BCEE-1BCE5454D86A}" type="presParOf" srcId="{E1483715-CE24-4C36-9B6A-8C079C114873}" destId="{A47B0173-5D6B-4811-918C-9E29F5551FD3}" srcOrd="1" destOrd="0" presId="urn:microsoft.com/office/officeart/2005/8/layout/hList7#2"/>
    <dgm:cxn modelId="{85DBDEB7-A8E8-4010-B999-8D1A6A2D61F4}" type="presParOf" srcId="{E1483715-CE24-4C36-9B6A-8C079C114873}" destId="{27215A4E-6D2F-43E9-889C-3BB57DAC818C}" srcOrd="2" destOrd="0" presId="urn:microsoft.com/office/officeart/2005/8/layout/hList7#2"/>
    <dgm:cxn modelId="{64A104BC-822D-4A94-BDFE-CDB43563D438}" type="presParOf" srcId="{E1483715-CE24-4C36-9B6A-8C079C114873}" destId="{BAAD7015-90DE-4284-8C9A-E7892E877183}" srcOrd="3" destOrd="0" presId="urn:microsoft.com/office/officeart/2005/8/layout/hList7#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44ABACE-AADC-45A5-AEA1-F38BE9587561}" type="doc">
      <dgm:prSet loTypeId="urn:microsoft.com/office/officeart/2005/8/layout/hList7#3" loCatId="list" qsTypeId="urn:microsoft.com/office/officeart/2005/8/quickstyle/simple3#3" qsCatId="3D" csTypeId="urn:microsoft.com/office/officeart/2005/8/colors/accent3_3#3" csCatId="accent1"/>
      <dgm:spPr/>
      <dgm:t>
        <a:bodyPr/>
        <a:lstStyle/>
        <a:p>
          <a:endParaRPr lang="zh-CN" altLang="en-US"/>
        </a:p>
      </dgm:t>
    </dgm:pt>
    <dgm:pt modelId="{13C42544-11D6-4679-9040-550E67907B3A}">
      <dgm:prSet phldr="0" custT="1"/>
      <dgm:spPr/>
      <dgm:t>
        <a:bodyPr vert="horz" wrap="square"/>
        <a:lstStyle/>
        <a:p>
          <a:pPr rtl="0">
            <a:lnSpc>
              <a:spcPct val="100000"/>
            </a:lnSpc>
            <a:spcBef>
              <a:spcPct val="0"/>
            </a:spcBef>
            <a:spcAft>
              <a:spcPct val="35000"/>
            </a:spcAft>
          </a:pPr>
          <a:r>
            <a:rPr lang="zh-CN" sz="2400" b="0" dirty="0" smtClean="0">
              <a:latin typeface="微软雅黑" panose="020B0503020204020204" pitchFamily="34" charset="-122"/>
              <a:ea typeface="微软雅黑" panose="020B0503020204020204" pitchFamily="34" charset="-122"/>
            </a:rPr>
            <a:t>等产量曲线及其性质</a:t>
          </a:r>
          <a:endParaRPr lang="en-US" sz="2400" b="0" dirty="0">
            <a:latin typeface="微软雅黑" panose="020B0503020204020204" pitchFamily="34" charset="-122"/>
            <a:ea typeface="微软雅黑" panose="020B0503020204020204" pitchFamily="34" charset="-122"/>
          </a:endParaRPr>
        </a:p>
      </dgm:t>
    </dgm:pt>
    <dgm:pt modelId="{1214C915-D74A-4BEF-B141-40BD38E1C3B6}" type="parTrans" cxnId="{744B6CB4-8F61-45A5-8C6C-D64C20182876}">
      <dgm:prSet/>
      <dgm:spPr/>
      <dgm:t>
        <a:bodyPr/>
        <a:lstStyle/>
        <a:p>
          <a:endParaRPr lang="zh-CN" altLang="en-US" b="0"/>
        </a:p>
      </dgm:t>
    </dgm:pt>
    <dgm:pt modelId="{88C890C1-0C20-493D-A9C5-CDF1368C6271}" type="sibTrans" cxnId="{744B6CB4-8F61-45A5-8C6C-D64C20182876}">
      <dgm:prSet/>
      <dgm:spPr/>
      <dgm:t>
        <a:bodyPr/>
        <a:lstStyle/>
        <a:p>
          <a:endParaRPr lang="zh-CN" altLang="en-US" b="0"/>
        </a:p>
      </dgm:t>
    </dgm:pt>
    <dgm:pt modelId="{9549AC53-5937-40E2-B920-F6C84A8EC1F5}">
      <dgm:prSet phldr="0" custT="1"/>
      <dgm:spPr/>
      <dgm:t>
        <a:bodyPr vert="horz" wrap="square"/>
        <a:lstStyle/>
        <a:p>
          <a:pPr rtl="0">
            <a:lnSpc>
              <a:spcPct val="100000"/>
            </a:lnSpc>
            <a:spcBef>
              <a:spcPct val="0"/>
            </a:spcBef>
            <a:spcAft>
              <a:spcPct val="35000"/>
            </a:spcAft>
          </a:pPr>
          <a:r>
            <a:rPr lang="zh-CN" sz="2400" b="0" dirty="0" smtClean="0">
              <a:latin typeface="微软雅黑" panose="020B0503020204020204" pitchFamily="34" charset="-122"/>
              <a:ea typeface="微软雅黑" panose="020B0503020204020204" pitchFamily="34" charset="-122"/>
            </a:rPr>
            <a:t>边际技术替代率</a:t>
          </a:r>
          <a:endParaRPr lang="en-US" sz="2400" b="0" dirty="0">
            <a:latin typeface="微软雅黑" panose="020B0503020204020204" pitchFamily="34" charset="-122"/>
            <a:ea typeface="微软雅黑" panose="020B0503020204020204" pitchFamily="34" charset="-122"/>
          </a:endParaRPr>
        </a:p>
      </dgm:t>
    </dgm:pt>
    <dgm:pt modelId="{396E43B6-A31E-4BD6-A0BC-E8B15C989F4B}" type="parTrans" cxnId="{DB0C6C75-C3B5-4A20-B0CA-2D9FAD165A75}">
      <dgm:prSet/>
      <dgm:spPr/>
      <dgm:t>
        <a:bodyPr/>
        <a:lstStyle/>
        <a:p>
          <a:endParaRPr lang="zh-CN" altLang="en-US" b="0"/>
        </a:p>
      </dgm:t>
    </dgm:pt>
    <dgm:pt modelId="{23B59BAD-6AB8-4673-890A-8A2E70FDEF2C}" type="sibTrans" cxnId="{DB0C6C75-C3B5-4A20-B0CA-2D9FAD165A75}">
      <dgm:prSet/>
      <dgm:spPr/>
      <dgm:t>
        <a:bodyPr/>
        <a:lstStyle/>
        <a:p>
          <a:endParaRPr lang="zh-CN" altLang="en-US" b="0"/>
        </a:p>
      </dgm:t>
    </dgm:pt>
    <dgm:pt modelId="{A98CBECA-6D8B-4928-A6B0-7F03F6027B78}">
      <dgm:prSet phldr="0" custT="1"/>
      <dgm:spPr/>
      <dgm:t>
        <a:bodyPr vert="horz" wrap="square"/>
        <a:lstStyle/>
        <a:p>
          <a:pPr rtl="0">
            <a:lnSpc>
              <a:spcPct val="100000"/>
            </a:lnSpc>
            <a:spcBef>
              <a:spcPct val="0"/>
            </a:spcBef>
            <a:spcAft>
              <a:spcPct val="35000"/>
            </a:spcAft>
          </a:pPr>
          <a:r>
            <a:rPr lang="zh-CN" sz="2400" b="0" dirty="0" smtClean="0">
              <a:latin typeface="微软雅黑" panose="020B0503020204020204" pitchFamily="34" charset="-122"/>
              <a:ea typeface="微软雅黑" panose="020B0503020204020204" pitchFamily="34" charset="-122"/>
            </a:rPr>
            <a:t>等成本线</a:t>
          </a:r>
          <a:endParaRPr lang="en-US" sz="2400" b="0" dirty="0">
            <a:latin typeface="微软雅黑" panose="020B0503020204020204" pitchFamily="34" charset="-122"/>
            <a:ea typeface="微软雅黑" panose="020B0503020204020204" pitchFamily="34" charset="-122"/>
          </a:endParaRPr>
        </a:p>
      </dgm:t>
    </dgm:pt>
    <dgm:pt modelId="{BF1CC898-ACC5-42AA-AE35-032E0E16AED3}" type="parTrans" cxnId="{2CF0B0F8-55D9-4B00-93BE-BF9B87A34115}">
      <dgm:prSet/>
      <dgm:spPr/>
      <dgm:t>
        <a:bodyPr/>
        <a:lstStyle/>
        <a:p>
          <a:endParaRPr lang="zh-CN" altLang="en-US" b="0"/>
        </a:p>
      </dgm:t>
    </dgm:pt>
    <dgm:pt modelId="{C54B0C65-E80F-4F37-90C0-76FC0CBBD645}" type="sibTrans" cxnId="{2CF0B0F8-55D9-4B00-93BE-BF9B87A34115}">
      <dgm:prSet/>
      <dgm:spPr/>
      <dgm:t>
        <a:bodyPr/>
        <a:lstStyle/>
        <a:p>
          <a:endParaRPr lang="zh-CN" altLang="en-US" b="0"/>
        </a:p>
      </dgm:t>
    </dgm:pt>
    <dgm:pt modelId="{893B04E3-50B6-4FE9-94B0-EAF419EE7E05}">
      <dgm:prSet phldr="0" custT="1"/>
      <dgm:spPr/>
      <dgm:t>
        <a:bodyPr vert="horz" wrap="square"/>
        <a:lstStyle/>
        <a:p>
          <a:pPr rtl="0">
            <a:lnSpc>
              <a:spcPct val="100000"/>
            </a:lnSpc>
            <a:spcBef>
              <a:spcPct val="0"/>
            </a:spcBef>
            <a:spcAft>
              <a:spcPct val="35000"/>
            </a:spcAft>
          </a:pPr>
          <a:r>
            <a:rPr lang="zh-CN" sz="2400" b="0" dirty="0" smtClean="0">
              <a:latin typeface="微软雅黑" panose="020B0503020204020204" pitchFamily="34" charset="-122"/>
              <a:ea typeface="微软雅黑" panose="020B0503020204020204" pitchFamily="34" charset="-122"/>
            </a:rPr>
            <a:t>生产要素最优组合</a:t>
          </a:r>
          <a:endParaRPr lang="en-US" sz="2400" b="0" dirty="0">
            <a:latin typeface="微软雅黑" panose="020B0503020204020204" pitchFamily="34" charset="-122"/>
            <a:ea typeface="微软雅黑" panose="020B0503020204020204" pitchFamily="34" charset="-122"/>
          </a:endParaRPr>
        </a:p>
      </dgm:t>
    </dgm:pt>
    <dgm:pt modelId="{FD9E3128-BCAD-4A14-B54E-F97C4AD58226}" type="parTrans" cxnId="{5C0A33F6-0005-4A76-BAEF-5578B355AB55}">
      <dgm:prSet/>
      <dgm:spPr/>
      <dgm:t>
        <a:bodyPr/>
        <a:lstStyle/>
        <a:p>
          <a:endParaRPr lang="zh-CN" altLang="en-US" b="0"/>
        </a:p>
      </dgm:t>
    </dgm:pt>
    <dgm:pt modelId="{4A3475C4-E7C2-4880-AFAE-B5B7C49B5DE1}" type="sibTrans" cxnId="{5C0A33F6-0005-4A76-BAEF-5578B355AB55}">
      <dgm:prSet/>
      <dgm:spPr/>
      <dgm:t>
        <a:bodyPr/>
        <a:lstStyle/>
        <a:p>
          <a:endParaRPr lang="zh-CN" altLang="en-US" b="0"/>
        </a:p>
      </dgm:t>
    </dgm:pt>
    <dgm:pt modelId="{8391FB23-4E16-4BA0-99B0-499284D18031}">
      <dgm:prSet phldr="0" custT="1"/>
      <dgm:spPr/>
      <dgm:t>
        <a:bodyPr vert="horz" wrap="square"/>
        <a:lstStyle/>
        <a:p>
          <a:pPr rtl="0">
            <a:lnSpc>
              <a:spcPct val="100000"/>
            </a:lnSpc>
            <a:spcBef>
              <a:spcPct val="0"/>
            </a:spcBef>
            <a:spcAft>
              <a:spcPct val="35000"/>
            </a:spcAft>
          </a:pPr>
          <a:r>
            <a:rPr lang="zh-CN" sz="2400" b="0" dirty="0" smtClean="0">
              <a:latin typeface="微软雅黑" panose="020B0503020204020204" pitchFamily="34" charset="-122"/>
              <a:ea typeface="微软雅黑" panose="020B0503020204020204" pitchFamily="34" charset="-122"/>
              <a:cs typeface="微软雅黑" panose="020B0503020204020204" pitchFamily="34" charset="-122"/>
            </a:rPr>
            <a:t>生产扩展线</a:t>
          </a:r>
          <a:br>
            <a:rPr lang="zh-CN" sz="2400" b="0" dirty="0" smtClean="0">
              <a:latin typeface="微软雅黑" panose="020B0503020204020204" pitchFamily="34" charset="-122"/>
              <a:ea typeface="微软雅黑" panose="020B0503020204020204" pitchFamily="34" charset="-122"/>
              <a:cs typeface="微软雅黑" panose="020B0503020204020204" pitchFamily="34" charset="-122"/>
            </a:rPr>
          </a:br>
          <a:endParaRPr lang="zh-CN" sz="2400" b="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A0734A88-A154-46B2-9C4C-A450DFE9EDD7}" type="parTrans" cxnId="{B63E42B7-028F-461F-A985-7B3669B58D76}">
      <dgm:prSet/>
      <dgm:spPr/>
      <dgm:t>
        <a:bodyPr/>
        <a:lstStyle/>
        <a:p>
          <a:endParaRPr lang="zh-CN" altLang="en-US" b="0"/>
        </a:p>
      </dgm:t>
    </dgm:pt>
    <dgm:pt modelId="{E95555C4-196D-492C-8688-759707AD0821}" type="sibTrans" cxnId="{B63E42B7-028F-461F-A985-7B3669B58D76}">
      <dgm:prSet/>
      <dgm:spPr/>
      <dgm:t>
        <a:bodyPr/>
        <a:lstStyle/>
        <a:p>
          <a:endParaRPr lang="zh-CN" altLang="en-US" b="0"/>
        </a:p>
      </dgm:t>
    </dgm:pt>
    <dgm:pt modelId="{A98B0ABD-5F36-4063-BA2E-72526503C60F}" type="pres">
      <dgm:prSet presAssocID="{744ABACE-AADC-45A5-AEA1-F38BE9587561}" presName="Name0" presStyleCnt="0">
        <dgm:presLayoutVars>
          <dgm:dir/>
          <dgm:resizeHandles val="exact"/>
        </dgm:presLayoutVars>
      </dgm:prSet>
      <dgm:spPr/>
      <dgm:t>
        <a:bodyPr/>
        <a:lstStyle/>
        <a:p>
          <a:endParaRPr lang="zh-CN" altLang="en-US"/>
        </a:p>
      </dgm:t>
    </dgm:pt>
    <dgm:pt modelId="{3A0B78E7-1360-4411-A6EC-4FD3C3D50185}" type="pres">
      <dgm:prSet presAssocID="{744ABACE-AADC-45A5-AEA1-F38BE9587561}" presName="fgShape" presStyleLbl="fgShp" presStyleIdx="0" presStyleCnt="1"/>
      <dgm:spPr/>
    </dgm:pt>
    <dgm:pt modelId="{7969CBC5-1282-468C-8ADC-A5DFFBC82DAC}" type="pres">
      <dgm:prSet presAssocID="{744ABACE-AADC-45A5-AEA1-F38BE9587561}" presName="linComp" presStyleCnt="0"/>
      <dgm:spPr/>
    </dgm:pt>
    <dgm:pt modelId="{C1B6FC72-B3F2-417B-95E6-5774A626CB5E}" type="pres">
      <dgm:prSet presAssocID="{13C42544-11D6-4679-9040-550E67907B3A}" presName="compNode" presStyleCnt="0"/>
      <dgm:spPr/>
    </dgm:pt>
    <dgm:pt modelId="{615ADE4C-DB9D-4457-B777-12AC47089AF9}" type="pres">
      <dgm:prSet presAssocID="{13C42544-11D6-4679-9040-550E67907B3A}" presName="bkgdShape" presStyleLbl="node1" presStyleIdx="0" presStyleCnt="5"/>
      <dgm:spPr/>
      <dgm:t>
        <a:bodyPr/>
        <a:lstStyle/>
        <a:p>
          <a:endParaRPr lang="zh-CN" altLang="en-US"/>
        </a:p>
      </dgm:t>
    </dgm:pt>
    <dgm:pt modelId="{FE816E98-6C99-4ED5-9AFA-9A2FA300ECAB}" type="pres">
      <dgm:prSet presAssocID="{13C42544-11D6-4679-9040-550E67907B3A}" presName="nodeTx" presStyleLbl="node1" presStyleIdx="0" presStyleCnt="5">
        <dgm:presLayoutVars>
          <dgm:bulletEnabled val="1"/>
        </dgm:presLayoutVars>
      </dgm:prSet>
      <dgm:spPr/>
      <dgm:t>
        <a:bodyPr/>
        <a:lstStyle/>
        <a:p>
          <a:endParaRPr lang="zh-CN" altLang="en-US"/>
        </a:p>
      </dgm:t>
    </dgm:pt>
    <dgm:pt modelId="{9804A358-AB33-4D4C-A9F2-96DF740EA4C5}" type="pres">
      <dgm:prSet presAssocID="{13C42544-11D6-4679-9040-550E67907B3A}" presName="invisiNode" presStyleLbl="node1" presStyleIdx="0" presStyleCnt="5"/>
      <dgm:spPr/>
    </dgm:pt>
    <dgm:pt modelId="{7EE5CFAC-3965-4C81-9F3D-27E6B1C44FAA}" type="pres">
      <dgm:prSet presAssocID="{13C42544-11D6-4679-9040-550E67907B3A}" presName="imagNode" presStyleLbl="fgImgPlace1" presStyleIdx="0" presStyleCnt="5"/>
      <dgm:spPr/>
    </dgm:pt>
    <dgm:pt modelId="{7B3B8003-03F3-4923-B68A-0C79CD7D07D4}" type="pres">
      <dgm:prSet presAssocID="{88C890C1-0C20-493D-A9C5-CDF1368C6271}" presName="sibTrans" presStyleLbl="sibTrans2D1" presStyleIdx="0" presStyleCnt="0"/>
      <dgm:spPr/>
      <dgm:t>
        <a:bodyPr/>
        <a:lstStyle/>
        <a:p>
          <a:endParaRPr lang="zh-CN" altLang="en-US"/>
        </a:p>
      </dgm:t>
    </dgm:pt>
    <dgm:pt modelId="{E3CA9875-15ED-4E16-B161-40FB51EBDB5A}" type="pres">
      <dgm:prSet presAssocID="{9549AC53-5937-40E2-B920-F6C84A8EC1F5}" presName="compNode" presStyleCnt="0"/>
      <dgm:spPr/>
    </dgm:pt>
    <dgm:pt modelId="{47D15872-5909-447F-8933-8CC58BDC8C98}" type="pres">
      <dgm:prSet presAssocID="{9549AC53-5937-40E2-B920-F6C84A8EC1F5}" presName="bkgdShape" presStyleLbl="node1" presStyleIdx="1" presStyleCnt="5"/>
      <dgm:spPr/>
      <dgm:t>
        <a:bodyPr/>
        <a:lstStyle/>
        <a:p>
          <a:endParaRPr lang="zh-CN" altLang="en-US"/>
        </a:p>
      </dgm:t>
    </dgm:pt>
    <dgm:pt modelId="{B36ADB52-09BF-4DC1-84CE-A0CA35968994}" type="pres">
      <dgm:prSet presAssocID="{9549AC53-5937-40E2-B920-F6C84A8EC1F5}" presName="nodeTx" presStyleLbl="node1" presStyleIdx="1" presStyleCnt="5">
        <dgm:presLayoutVars>
          <dgm:bulletEnabled val="1"/>
        </dgm:presLayoutVars>
      </dgm:prSet>
      <dgm:spPr/>
      <dgm:t>
        <a:bodyPr/>
        <a:lstStyle/>
        <a:p>
          <a:endParaRPr lang="zh-CN" altLang="en-US"/>
        </a:p>
      </dgm:t>
    </dgm:pt>
    <dgm:pt modelId="{213DC7DE-A1CC-4036-B633-2358F13DBB49}" type="pres">
      <dgm:prSet presAssocID="{9549AC53-5937-40E2-B920-F6C84A8EC1F5}" presName="invisiNode" presStyleLbl="node1" presStyleIdx="1" presStyleCnt="5"/>
      <dgm:spPr/>
    </dgm:pt>
    <dgm:pt modelId="{CC15502E-01BC-4453-8290-EA9691479B40}" type="pres">
      <dgm:prSet presAssocID="{9549AC53-5937-40E2-B920-F6C84A8EC1F5}" presName="imagNode" presStyleLbl="fgImgPlace1" presStyleIdx="1" presStyleCnt="5"/>
      <dgm:spPr/>
    </dgm:pt>
    <dgm:pt modelId="{AF8B5FBD-B458-4219-9B5B-558E381C041C}" type="pres">
      <dgm:prSet presAssocID="{23B59BAD-6AB8-4673-890A-8A2E70FDEF2C}" presName="sibTrans" presStyleLbl="sibTrans2D1" presStyleIdx="0" presStyleCnt="0"/>
      <dgm:spPr/>
      <dgm:t>
        <a:bodyPr/>
        <a:lstStyle/>
        <a:p>
          <a:endParaRPr lang="zh-CN" altLang="en-US"/>
        </a:p>
      </dgm:t>
    </dgm:pt>
    <dgm:pt modelId="{BD93BD5D-E893-4746-8A22-EEF37D018CA9}" type="pres">
      <dgm:prSet presAssocID="{A98CBECA-6D8B-4928-A6B0-7F03F6027B78}" presName="compNode" presStyleCnt="0"/>
      <dgm:spPr/>
    </dgm:pt>
    <dgm:pt modelId="{A834EACA-15B1-44A5-82A4-226582371229}" type="pres">
      <dgm:prSet presAssocID="{A98CBECA-6D8B-4928-A6B0-7F03F6027B78}" presName="bkgdShape" presStyleLbl="node1" presStyleIdx="2" presStyleCnt="5"/>
      <dgm:spPr/>
      <dgm:t>
        <a:bodyPr/>
        <a:lstStyle/>
        <a:p>
          <a:endParaRPr lang="zh-CN" altLang="en-US"/>
        </a:p>
      </dgm:t>
    </dgm:pt>
    <dgm:pt modelId="{ADAD2811-C888-4136-9949-65BCA231285D}" type="pres">
      <dgm:prSet presAssocID="{A98CBECA-6D8B-4928-A6B0-7F03F6027B78}" presName="nodeTx" presStyleLbl="node1" presStyleIdx="2" presStyleCnt="5">
        <dgm:presLayoutVars>
          <dgm:bulletEnabled val="1"/>
        </dgm:presLayoutVars>
      </dgm:prSet>
      <dgm:spPr/>
      <dgm:t>
        <a:bodyPr/>
        <a:lstStyle/>
        <a:p>
          <a:endParaRPr lang="zh-CN" altLang="en-US"/>
        </a:p>
      </dgm:t>
    </dgm:pt>
    <dgm:pt modelId="{68B6629C-96ED-4A15-AB9F-0E90E7F1E41B}" type="pres">
      <dgm:prSet presAssocID="{A98CBECA-6D8B-4928-A6B0-7F03F6027B78}" presName="invisiNode" presStyleLbl="node1" presStyleIdx="2" presStyleCnt="5"/>
      <dgm:spPr/>
    </dgm:pt>
    <dgm:pt modelId="{CA00913D-4988-441D-B430-CFEE8F26382F}" type="pres">
      <dgm:prSet presAssocID="{A98CBECA-6D8B-4928-A6B0-7F03F6027B78}" presName="imagNode" presStyleLbl="fgImgPlace1" presStyleIdx="2" presStyleCnt="5"/>
      <dgm:spPr/>
    </dgm:pt>
    <dgm:pt modelId="{75F81C7B-E240-44D2-89D8-8644725B998D}" type="pres">
      <dgm:prSet presAssocID="{C54B0C65-E80F-4F37-90C0-76FC0CBBD645}" presName="sibTrans" presStyleLbl="sibTrans2D1" presStyleIdx="0" presStyleCnt="0"/>
      <dgm:spPr/>
      <dgm:t>
        <a:bodyPr/>
        <a:lstStyle/>
        <a:p>
          <a:endParaRPr lang="zh-CN" altLang="en-US"/>
        </a:p>
      </dgm:t>
    </dgm:pt>
    <dgm:pt modelId="{F6227EB6-8F2D-490C-851B-CD580706B343}" type="pres">
      <dgm:prSet presAssocID="{893B04E3-50B6-4FE9-94B0-EAF419EE7E05}" presName="compNode" presStyleCnt="0"/>
      <dgm:spPr/>
    </dgm:pt>
    <dgm:pt modelId="{9D018CE0-4C09-4A67-8308-AE1B5C01AA49}" type="pres">
      <dgm:prSet presAssocID="{893B04E3-50B6-4FE9-94B0-EAF419EE7E05}" presName="bkgdShape" presStyleLbl="node1" presStyleIdx="3" presStyleCnt="5"/>
      <dgm:spPr/>
      <dgm:t>
        <a:bodyPr/>
        <a:lstStyle/>
        <a:p>
          <a:endParaRPr lang="zh-CN" altLang="en-US"/>
        </a:p>
      </dgm:t>
    </dgm:pt>
    <dgm:pt modelId="{ED206A85-DB98-4866-81FE-7C55FA6705DA}" type="pres">
      <dgm:prSet presAssocID="{893B04E3-50B6-4FE9-94B0-EAF419EE7E05}" presName="nodeTx" presStyleLbl="node1" presStyleIdx="3" presStyleCnt="5">
        <dgm:presLayoutVars>
          <dgm:bulletEnabled val="1"/>
        </dgm:presLayoutVars>
      </dgm:prSet>
      <dgm:spPr/>
      <dgm:t>
        <a:bodyPr/>
        <a:lstStyle/>
        <a:p>
          <a:endParaRPr lang="zh-CN" altLang="en-US"/>
        </a:p>
      </dgm:t>
    </dgm:pt>
    <dgm:pt modelId="{1FC88DA9-4BC6-4314-BDA9-0C0913591648}" type="pres">
      <dgm:prSet presAssocID="{893B04E3-50B6-4FE9-94B0-EAF419EE7E05}" presName="invisiNode" presStyleLbl="node1" presStyleIdx="3" presStyleCnt="5"/>
      <dgm:spPr/>
    </dgm:pt>
    <dgm:pt modelId="{516A83BF-4BC1-4B5A-85F1-0C0F94F42DA8}" type="pres">
      <dgm:prSet presAssocID="{893B04E3-50B6-4FE9-94B0-EAF419EE7E05}" presName="imagNode" presStyleLbl="fgImgPlace1" presStyleIdx="3" presStyleCnt="5"/>
      <dgm:spPr/>
    </dgm:pt>
    <dgm:pt modelId="{F0615D17-AE08-47D1-9657-9DCD11D20DB5}" type="pres">
      <dgm:prSet presAssocID="{4A3475C4-E7C2-4880-AFAE-B5B7C49B5DE1}" presName="sibTrans" presStyleLbl="sibTrans2D1" presStyleIdx="0" presStyleCnt="0"/>
      <dgm:spPr/>
      <dgm:t>
        <a:bodyPr/>
        <a:lstStyle/>
        <a:p>
          <a:endParaRPr lang="zh-CN" altLang="en-US"/>
        </a:p>
      </dgm:t>
    </dgm:pt>
    <dgm:pt modelId="{FA6AED2F-5B95-4C76-BDB1-CFCA7A5E7040}" type="pres">
      <dgm:prSet presAssocID="{8391FB23-4E16-4BA0-99B0-499284D18031}" presName="compNode" presStyleCnt="0"/>
      <dgm:spPr/>
    </dgm:pt>
    <dgm:pt modelId="{7DDCC2B0-1A63-4CE7-8C5D-23B797965F99}" type="pres">
      <dgm:prSet presAssocID="{8391FB23-4E16-4BA0-99B0-499284D18031}" presName="bkgdShape" presStyleLbl="node1" presStyleIdx="4" presStyleCnt="5"/>
      <dgm:spPr/>
      <dgm:t>
        <a:bodyPr/>
        <a:lstStyle/>
        <a:p>
          <a:endParaRPr lang="zh-CN" altLang="en-US"/>
        </a:p>
      </dgm:t>
    </dgm:pt>
    <dgm:pt modelId="{17A53763-0BC0-4F4C-9BDE-1BA342A95B03}" type="pres">
      <dgm:prSet presAssocID="{8391FB23-4E16-4BA0-99B0-499284D18031}" presName="nodeTx" presStyleLbl="node1" presStyleIdx="4" presStyleCnt="5">
        <dgm:presLayoutVars>
          <dgm:bulletEnabled val="1"/>
        </dgm:presLayoutVars>
      </dgm:prSet>
      <dgm:spPr/>
      <dgm:t>
        <a:bodyPr/>
        <a:lstStyle/>
        <a:p>
          <a:endParaRPr lang="zh-CN" altLang="en-US"/>
        </a:p>
      </dgm:t>
    </dgm:pt>
    <dgm:pt modelId="{EDDD46A1-EFCF-4C09-B59D-2EE38A7FCFFC}" type="pres">
      <dgm:prSet presAssocID="{8391FB23-4E16-4BA0-99B0-499284D18031}" presName="invisiNode" presStyleLbl="node1" presStyleIdx="4" presStyleCnt="5"/>
      <dgm:spPr/>
    </dgm:pt>
    <dgm:pt modelId="{8AD11FF3-BCD8-4DFC-81EA-B5CB4AEE4761}" type="pres">
      <dgm:prSet presAssocID="{8391FB23-4E16-4BA0-99B0-499284D18031}" presName="imagNode" presStyleLbl="fgImgPlace1" presStyleIdx="4" presStyleCnt="5"/>
      <dgm:spPr/>
    </dgm:pt>
  </dgm:ptLst>
  <dgm:cxnLst>
    <dgm:cxn modelId="{20E0D48F-D969-4229-B704-01651E020BF3}" type="presOf" srcId="{13C42544-11D6-4679-9040-550E67907B3A}" destId="{615ADE4C-DB9D-4457-B777-12AC47089AF9}" srcOrd="0" destOrd="0" presId="urn:microsoft.com/office/officeart/2005/8/layout/hList7#3"/>
    <dgm:cxn modelId="{2CF0B0F8-55D9-4B00-93BE-BF9B87A34115}" srcId="{744ABACE-AADC-45A5-AEA1-F38BE9587561}" destId="{A98CBECA-6D8B-4928-A6B0-7F03F6027B78}" srcOrd="2" destOrd="0" parTransId="{BF1CC898-ACC5-42AA-AE35-032E0E16AED3}" sibTransId="{C54B0C65-E80F-4F37-90C0-76FC0CBBD645}"/>
    <dgm:cxn modelId="{42763E34-A70C-4DC0-846E-D5E54F0C93A4}" type="presOf" srcId="{893B04E3-50B6-4FE9-94B0-EAF419EE7E05}" destId="{ED206A85-DB98-4866-81FE-7C55FA6705DA}" srcOrd="1" destOrd="0" presId="urn:microsoft.com/office/officeart/2005/8/layout/hList7#3"/>
    <dgm:cxn modelId="{7C6A89BA-3419-4913-B3BE-71B1042D5A79}" type="presOf" srcId="{23B59BAD-6AB8-4673-890A-8A2E70FDEF2C}" destId="{AF8B5FBD-B458-4219-9B5B-558E381C041C}" srcOrd="0" destOrd="0" presId="urn:microsoft.com/office/officeart/2005/8/layout/hList7#3"/>
    <dgm:cxn modelId="{A2AAF68A-D358-411F-8E5C-583ABA281527}" type="presOf" srcId="{8391FB23-4E16-4BA0-99B0-499284D18031}" destId="{17A53763-0BC0-4F4C-9BDE-1BA342A95B03}" srcOrd="1" destOrd="0" presId="urn:microsoft.com/office/officeart/2005/8/layout/hList7#3"/>
    <dgm:cxn modelId="{DB0C6C75-C3B5-4A20-B0CA-2D9FAD165A75}" srcId="{744ABACE-AADC-45A5-AEA1-F38BE9587561}" destId="{9549AC53-5937-40E2-B920-F6C84A8EC1F5}" srcOrd="1" destOrd="0" parTransId="{396E43B6-A31E-4BD6-A0BC-E8B15C989F4B}" sibTransId="{23B59BAD-6AB8-4673-890A-8A2E70FDEF2C}"/>
    <dgm:cxn modelId="{22AF397E-7170-4C8E-B22D-B3AA71FDE6EA}" type="presOf" srcId="{744ABACE-AADC-45A5-AEA1-F38BE9587561}" destId="{A98B0ABD-5F36-4063-BA2E-72526503C60F}" srcOrd="0" destOrd="0" presId="urn:microsoft.com/office/officeart/2005/8/layout/hList7#3"/>
    <dgm:cxn modelId="{9B5D16B9-AFE7-42F1-9A4E-B5E1AE1DB751}" type="presOf" srcId="{A98CBECA-6D8B-4928-A6B0-7F03F6027B78}" destId="{ADAD2811-C888-4136-9949-65BCA231285D}" srcOrd="1" destOrd="0" presId="urn:microsoft.com/office/officeart/2005/8/layout/hList7#3"/>
    <dgm:cxn modelId="{68BAAD43-54A6-4B93-9633-DAB3A0A46C3B}" type="presOf" srcId="{4A3475C4-E7C2-4880-AFAE-B5B7C49B5DE1}" destId="{F0615D17-AE08-47D1-9657-9DCD11D20DB5}" srcOrd="0" destOrd="0" presId="urn:microsoft.com/office/officeart/2005/8/layout/hList7#3"/>
    <dgm:cxn modelId="{B44020AF-7B3A-45FB-AE42-E7F0B3EF57D1}" type="presOf" srcId="{893B04E3-50B6-4FE9-94B0-EAF419EE7E05}" destId="{9D018CE0-4C09-4A67-8308-AE1B5C01AA49}" srcOrd="0" destOrd="0" presId="urn:microsoft.com/office/officeart/2005/8/layout/hList7#3"/>
    <dgm:cxn modelId="{711E9E5E-C20D-47A8-9BBB-994CE51D4FCF}" type="presOf" srcId="{13C42544-11D6-4679-9040-550E67907B3A}" destId="{FE816E98-6C99-4ED5-9AFA-9A2FA300ECAB}" srcOrd="1" destOrd="0" presId="urn:microsoft.com/office/officeart/2005/8/layout/hList7#3"/>
    <dgm:cxn modelId="{1E420486-FD74-444B-B488-7C69180C3CD8}" type="presOf" srcId="{C54B0C65-E80F-4F37-90C0-76FC0CBBD645}" destId="{75F81C7B-E240-44D2-89D8-8644725B998D}" srcOrd="0" destOrd="0" presId="urn:microsoft.com/office/officeart/2005/8/layout/hList7#3"/>
    <dgm:cxn modelId="{AF93997F-A3C3-4295-B36A-770B8B46E3F9}" type="presOf" srcId="{9549AC53-5937-40E2-B920-F6C84A8EC1F5}" destId="{B36ADB52-09BF-4DC1-84CE-A0CA35968994}" srcOrd="1" destOrd="0" presId="urn:microsoft.com/office/officeart/2005/8/layout/hList7#3"/>
    <dgm:cxn modelId="{F9157E49-8E10-4F16-9BCE-AB7421240AA7}" type="presOf" srcId="{A98CBECA-6D8B-4928-A6B0-7F03F6027B78}" destId="{A834EACA-15B1-44A5-82A4-226582371229}" srcOrd="0" destOrd="0" presId="urn:microsoft.com/office/officeart/2005/8/layout/hList7#3"/>
    <dgm:cxn modelId="{C4FB556D-9C22-4569-9BE9-A78353F3215E}" type="presOf" srcId="{9549AC53-5937-40E2-B920-F6C84A8EC1F5}" destId="{47D15872-5909-447F-8933-8CC58BDC8C98}" srcOrd="0" destOrd="0" presId="urn:microsoft.com/office/officeart/2005/8/layout/hList7#3"/>
    <dgm:cxn modelId="{E99CCF26-5493-45A7-874D-CE11518A15DA}" type="presOf" srcId="{8391FB23-4E16-4BA0-99B0-499284D18031}" destId="{7DDCC2B0-1A63-4CE7-8C5D-23B797965F99}" srcOrd="0" destOrd="0" presId="urn:microsoft.com/office/officeart/2005/8/layout/hList7#3"/>
    <dgm:cxn modelId="{B63E42B7-028F-461F-A985-7B3669B58D76}" srcId="{744ABACE-AADC-45A5-AEA1-F38BE9587561}" destId="{8391FB23-4E16-4BA0-99B0-499284D18031}" srcOrd="4" destOrd="0" parTransId="{A0734A88-A154-46B2-9C4C-A450DFE9EDD7}" sibTransId="{E95555C4-196D-492C-8688-759707AD0821}"/>
    <dgm:cxn modelId="{744B6CB4-8F61-45A5-8C6C-D64C20182876}" srcId="{744ABACE-AADC-45A5-AEA1-F38BE9587561}" destId="{13C42544-11D6-4679-9040-550E67907B3A}" srcOrd="0" destOrd="0" parTransId="{1214C915-D74A-4BEF-B141-40BD38E1C3B6}" sibTransId="{88C890C1-0C20-493D-A9C5-CDF1368C6271}"/>
    <dgm:cxn modelId="{5C0A33F6-0005-4A76-BAEF-5578B355AB55}" srcId="{744ABACE-AADC-45A5-AEA1-F38BE9587561}" destId="{893B04E3-50B6-4FE9-94B0-EAF419EE7E05}" srcOrd="3" destOrd="0" parTransId="{FD9E3128-BCAD-4A14-B54E-F97C4AD58226}" sibTransId="{4A3475C4-E7C2-4880-AFAE-B5B7C49B5DE1}"/>
    <dgm:cxn modelId="{C2836E15-B897-422E-8450-762F011A0440}" type="presOf" srcId="{88C890C1-0C20-493D-A9C5-CDF1368C6271}" destId="{7B3B8003-03F3-4923-B68A-0C79CD7D07D4}" srcOrd="0" destOrd="0" presId="urn:microsoft.com/office/officeart/2005/8/layout/hList7#3"/>
    <dgm:cxn modelId="{EBAD6792-5F28-469E-ACA3-BCF62A2E3C24}" type="presParOf" srcId="{A98B0ABD-5F36-4063-BA2E-72526503C60F}" destId="{3A0B78E7-1360-4411-A6EC-4FD3C3D50185}" srcOrd="0" destOrd="0" presId="urn:microsoft.com/office/officeart/2005/8/layout/hList7#3"/>
    <dgm:cxn modelId="{B7BBEEC2-A242-446F-945B-17179D3B51C4}" type="presParOf" srcId="{A98B0ABD-5F36-4063-BA2E-72526503C60F}" destId="{7969CBC5-1282-468C-8ADC-A5DFFBC82DAC}" srcOrd="1" destOrd="0" presId="urn:microsoft.com/office/officeart/2005/8/layout/hList7#3"/>
    <dgm:cxn modelId="{FD3D267C-638A-47A0-A462-246018FF0AEC}" type="presParOf" srcId="{7969CBC5-1282-468C-8ADC-A5DFFBC82DAC}" destId="{C1B6FC72-B3F2-417B-95E6-5774A626CB5E}" srcOrd="0" destOrd="0" presId="urn:microsoft.com/office/officeart/2005/8/layout/hList7#3"/>
    <dgm:cxn modelId="{BC003765-0B60-4554-A75D-E13E9F63F4D8}" type="presParOf" srcId="{C1B6FC72-B3F2-417B-95E6-5774A626CB5E}" destId="{615ADE4C-DB9D-4457-B777-12AC47089AF9}" srcOrd="0" destOrd="0" presId="urn:microsoft.com/office/officeart/2005/8/layout/hList7#3"/>
    <dgm:cxn modelId="{25F03DBC-BB62-4B96-BAA3-2890CD4C9DFB}" type="presParOf" srcId="{C1B6FC72-B3F2-417B-95E6-5774A626CB5E}" destId="{FE816E98-6C99-4ED5-9AFA-9A2FA300ECAB}" srcOrd="1" destOrd="0" presId="urn:microsoft.com/office/officeart/2005/8/layout/hList7#3"/>
    <dgm:cxn modelId="{16E0AA63-3D47-467A-9C42-861CAC155557}" type="presParOf" srcId="{C1B6FC72-B3F2-417B-95E6-5774A626CB5E}" destId="{9804A358-AB33-4D4C-A9F2-96DF740EA4C5}" srcOrd="2" destOrd="0" presId="urn:microsoft.com/office/officeart/2005/8/layout/hList7#3"/>
    <dgm:cxn modelId="{CCE2436D-AD95-48FA-9C0E-5BF0DF6A7AD5}" type="presParOf" srcId="{C1B6FC72-B3F2-417B-95E6-5774A626CB5E}" destId="{7EE5CFAC-3965-4C81-9F3D-27E6B1C44FAA}" srcOrd="3" destOrd="0" presId="urn:microsoft.com/office/officeart/2005/8/layout/hList7#3"/>
    <dgm:cxn modelId="{B5859D0B-9D55-4CEF-90E8-0DAA826FA9F7}" type="presParOf" srcId="{7969CBC5-1282-468C-8ADC-A5DFFBC82DAC}" destId="{7B3B8003-03F3-4923-B68A-0C79CD7D07D4}" srcOrd="1" destOrd="0" presId="urn:microsoft.com/office/officeart/2005/8/layout/hList7#3"/>
    <dgm:cxn modelId="{BAFB217F-7200-454A-88AE-0469802784EB}" type="presParOf" srcId="{7969CBC5-1282-468C-8ADC-A5DFFBC82DAC}" destId="{E3CA9875-15ED-4E16-B161-40FB51EBDB5A}" srcOrd="2" destOrd="0" presId="urn:microsoft.com/office/officeart/2005/8/layout/hList7#3"/>
    <dgm:cxn modelId="{DA2909C0-FABC-45BE-AF50-6D71EC490DEC}" type="presParOf" srcId="{E3CA9875-15ED-4E16-B161-40FB51EBDB5A}" destId="{47D15872-5909-447F-8933-8CC58BDC8C98}" srcOrd="0" destOrd="0" presId="urn:microsoft.com/office/officeart/2005/8/layout/hList7#3"/>
    <dgm:cxn modelId="{CB18DF99-D34C-44F0-BAAD-3FA5B1DDB1F2}" type="presParOf" srcId="{E3CA9875-15ED-4E16-B161-40FB51EBDB5A}" destId="{B36ADB52-09BF-4DC1-84CE-A0CA35968994}" srcOrd="1" destOrd="0" presId="urn:microsoft.com/office/officeart/2005/8/layout/hList7#3"/>
    <dgm:cxn modelId="{87254788-8153-4A72-84AF-6A266F5332D2}" type="presParOf" srcId="{E3CA9875-15ED-4E16-B161-40FB51EBDB5A}" destId="{213DC7DE-A1CC-4036-B633-2358F13DBB49}" srcOrd="2" destOrd="0" presId="urn:microsoft.com/office/officeart/2005/8/layout/hList7#3"/>
    <dgm:cxn modelId="{6D6D6E81-4519-46E4-A371-A33A191B9E22}" type="presParOf" srcId="{E3CA9875-15ED-4E16-B161-40FB51EBDB5A}" destId="{CC15502E-01BC-4453-8290-EA9691479B40}" srcOrd="3" destOrd="0" presId="urn:microsoft.com/office/officeart/2005/8/layout/hList7#3"/>
    <dgm:cxn modelId="{02AB7308-6EDC-4628-A592-A66F851D23FC}" type="presParOf" srcId="{7969CBC5-1282-468C-8ADC-A5DFFBC82DAC}" destId="{AF8B5FBD-B458-4219-9B5B-558E381C041C}" srcOrd="3" destOrd="0" presId="urn:microsoft.com/office/officeart/2005/8/layout/hList7#3"/>
    <dgm:cxn modelId="{C5650D31-A531-484A-BA65-A96C55A748E3}" type="presParOf" srcId="{7969CBC5-1282-468C-8ADC-A5DFFBC82DAC}" destId="{BD93BD5D-E893-4746-8A22-EEF37D018CA9}" srcOrd="4" destOrd="0" presId="urn:microsoft.com/office/officeart/2005/8/layout/hList7#3"/>
    <dgm:cxn modelId="{87B86E04-ED3A-48BB-83A4-17F4AFDE71ED}" type="presParOf" srcId="{BD93BD5D-E893-4746-8A22-EEF37D018CA9}" destId="{A834EACA-15B1-44A5-82A4-226582371229}" srcOrd="0" destOrd="0" presId="urn:microsoft.com/office/officeart/2005/8/layout/hList7#3"/>
    <dgm:cxn modelId="{FE78DA2D-ECB9-455F-B3DD-059AD0356E9C}" type="presParOf" srcId="{BD93BD5D-E893-4746-8A22-EEF37D018CA9}" destId="{ADAD2811-C888-4136-9949-65BCA231285D}" srcOrd="1" destOrd="0" presId="urn:microsoft.com/office/officeart/2005/8/layout/hList7#3"/>
    <dgm:cxn modelId="{B7E439A0-92CB-4A57-8D19-416744318FBB}" type="presParOf" srcId="{BD93BD5D-E893-4746-8A22-EEF37D018CA9}" destId="{68B6629C-96ED-4A15-AB9F-0E90E7F1E41B}" srcOrd="2" destOrd="0" presId="urn:microsoft.com/office/officeart/2005/8/layout/hList7#3"/>
    <dgm:cxn modelId="{55AC9F55-2E05-4D97-AE94-AF2F969BE1D1}" type="presParOf" srcId="{BD93BD5D-E893-4746-8A22-EEF37D018CA9}" destId="{CA00913D-4988-441D-B430-CFEE8F26382F}" srcOrd="3" destOrd="0" presId="urn:microsoft.com/office/officeart/2005/8/layout/hList7#3"/>
    <dgm:cxn modelId="{7E114632-2861-450F-8D4A-895971E2EC6C}" type="presParOf" srcId="{7969CBC5-1282-468C-8ADC-A5DFFBC82DAC}" destId="{75F81C7B-E240-44D2-89D8-8644725B998D}" srcOrd="5" destOrd="0" presId="urn:microsoft.com/office/officeart/2005/8/layout/hList7#3"/>
    <dgm:cxn modelId="{62E13FAC-2AB3-4B07-B595-99373118E865}" type="presParOf" srcId="{7969CBC5-1282-468C-8ADC-A5DFFBC82DAC}" destId="{F6227EB6-8F2D-490C-851B-CD580706B343}" srcOrd="6" destOrd="0" presId="urn:microsoft.com/office/officeart/2005/8/layout/hList7#3"/>
    <dgm:cxn modelId="{743040D7-89EB-4747-B294-35AD7FB8CA1E}" type="presParOf" srcId="{F6227EB6-8F2D-490C-851B-CD580706B343}" destId="{9D018CE0-4C09-4A67-8308-AE1B5C01AA49}" srcOrd="0" destOrd="0" presId="urn:microsoft.com/office/officeart/2005/8/layout/hList7#3"/>
    <dgm:cxn modelId="{4E31D347-FC0E-46EB-924D-897E045849C2}" type="presParOf" srcId="{F6227EB6-8F2D-490C-851B-CD580706B343}" destId="{ED206A85-DB98-4866-81FE-7C55FA6705DA}" srcOrd="1" destOrd="0" presId="urn:microsoft.com/office/officeart/2005/8/layout/hList7#3"/>
    <dgm:cxn modelId="{F47DD62D-1F98-4D3C-9236-7E3EF90668AF}" type="presParOf" srcId="{F6227EB6-8F2D-490C-851B-CD580706B343}" destId="{1FC88DA9-4BC6-4314-BDA9-0C0913591648}" srcOrd="2" destOrd="0" presId="urn:microsoft.com/office/officeart/2005/8/layout/hList7#3"/>
    <dgm:cxn modelId="{560F48FE-F4ED-4994-85FE-2B2A44163BD8}" type="presParOf" srcId="{F6227EB6-8F2D-490C-851B-CD580706B343}" destId="{516A83BF-4BC1-4B5A-85F1-0C0F94F42DA8}" srcOrd="3" destOrd="0" presId="urn:microsoft.com/office/officeart/2005/8/layout/hList7#3"/>
    <dgm:cxn modelId="{B33577F9-1CB0-45EF-BCB8-CC3F7358217A}" type="presParOf" srcId="{7969CBC5-1282-468C-8ADC-A5DFFBC82DAC}" destId="{F0615D17-AE08-47D1-9657-9DCD11D20DB5}" srcOrd="7" destOrd="0" presId="urn:microsoft.com/office/officeart/2005/8/layout/hList7#3"/>
    <dgm:cxn modelId="{F159B087-DB38-458A-BA00-72B60AD696FC}" type="presParOf" srcId="{7969CBC5-1282-468C-8ADC-A5DFFBC82DAC}" destId="{FA6AED2F-5B95-4C76-BDB1-CFCA7A5E7040}" srcOrd="8" destOrd="0" presId="urn:microsoft.com/office/officeart/2005/8/layout/hList7#3"/>
    <dgm:cxn modelId="{925DA5D9-005B-4590-AE44-A0A0032DF1F8}" type="presParOf" srcId="{FA6AED2F-5B95-4C76-BDB1-CFCA7A5E7040}" destId="{7DDCC2B0-1A63-4CE7-8C5D-23B797965F99}" srcOrd="0" destOrd="0" presId="urn:microsoft.com/office/officeart/2005/8/layout/hList7#3"/>
    <dgm:cxn modelId="{241D4F46-E377-4C59-8907-364DBBBDB92E}" type="presParOf" srcId="{FA6AED2F-5B95-4C76-BDB1-CFCA7A5E7040}" destId="{17A53763-0BC0-4F4C-9BDE-1BA342A95B03}" srcOrd="1" destOrd="0" presId="urn:microsoft.com/office/officeart/2005/8/layout/hList7#3"/>
    <dgm:cxn modelId="{45FA1B49-7B60-4AE6-9DFC-942AFD853337}" type="presParOf" srcId="{FA6AED2F-5B95-4C76-BDB1-CFCA7A5E7040}" destId="{EDDD46A1-EFCF-4C09-B59D-2EE38A7FCFFC}" srcOrd="2" destOrd="0" presId="urn:microsoft.com/office/officeart/2005/8/layout/hList7#3"/>
    <dgm:cxn modelId="{A41924C4-4720-4DDF-B992-FB00EB727B41}" type="presParOf" srcId="{FA6AED2F-5B95-4C76-BDB1-CFCA7A5E7040}" destId="{8AD11FF3-BCD8-4DFC-81EA-B5CB4AEE4761}" srcOrd="3" destOrd="0" presId="urn:microsoft.com/office/officeart/2005/8/layout/hList7#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85B71BE-2049-4E94-B17B-52E6D493FA76}" type="doc">
      <dgm:prSet loTypeId="urn:microsoft.com/office/officeart/2005/8/layout/hList7#4" loCatId="list" qsTypeId="urn:microsoft.com/office/officeart/2005/8/quickstyle/simple3#4" qsCatId="3D" csTypeId="urn:microsoft.com/office/officeart/2005/8/colors/accent3_3#4" csCatId="accent1"/>
      <dgm:spPr/>
      <dgm:t>
        <a:bodyPr/>
        <a:lstStyle/>
        <a:p>
          <a:endParaRPr lang="zh-CN" altLang="en-US"/>
        </a:p>
      </dgm:t>
    </dgm:pt>
    <dgm:pt modelId="{813CCEA9-B067-44E8-91C7-78244987577C}">
      <dgm:prSet phldr="0" custT="0"/>
      <dgm:spPr/>
      <dgm:t>
        <a:bodyPr vert="horz" wrap="square"/>
        <a:lstStyle/>
        <a:p>
          <a:pPr rtl="0">
            <a:lnSpc>
              <a:spcPct val="100000"/>
            </a:lnSpc>
            <a:spcBef>
              <a:spcPct val="0"/>
            </a:spcBef>
            <a:spcAft>
              <a:spcPct val="35000"/>
            </a:spcAft>
          </a:pPr>
          <a:r>
            <a:rPr lang="zh-CN" b="0" dirty="0" smtClean="0">
              <a:latin typeface="微软雅黑" panose="020B0503020204020204" pitchFamily="34" charset="-122"/>
              <a:ea typeface="微软雅黑" panose="020B0503020204020204" pitchFamily="34" charset="-122"/>
              <a:cs typeface="微软雅黑" panose="020B0503020204020204" pitchFamily="34" charset="-122"/>
            </a:rPr>
            <a:t>经济学中的成本</a:t>
          </a:r>
          <a:br>
            <a:rPr lang="zh-CN" b="0" dirty="0" smtClean="0">
              <a:latin typeface="微软雅黑" panose="020B0503020204020204" pitchFamily="34" charset="-122"/>
              <a:ea typeface="微软雅黑" panose="020B0503020204020204" pitchFamily="34" charset="-122"/>
              <a:cs typeface="微软雅黑" panose="020B0503020204020204" pitchFamily="34" charset="-122"/>
            </a:rPr>
          </a:br>
          <a:endParaRPr lang="zh-CN" b="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72226AC3-2B82-4968-8BB7-D24E798CBC70}" type="parTrans" cxnId="{2F9D8447-059A-4819-9493-8DC80C63FDDF}">
      <dgm:prSet/>
      <dgm:spPr/>
      <dgm:t>
        <a:bodyPr/>
        <a:lstStyle/>
        <a:p>
          <a:endParaRPr lang="zh-CN" altLang="en-US" b="0"/>
        </a:p>
      </dgm:t>
    </dgm:pt>
    <dgm:pt modelId="{6755E66E-7608-4BC5-A629-B4D811429160}" type="sibTrans" cxnId="{2F9D8447-059A-4819-9493-8DC80C63FDDF}">
      <dgm:prSet/>
      <dgm:spPr/>
      <dgm:t>
        <a:bodyPr/>
        <a:lstStyle/>
        <a:p>
          <a:endParaRPr lang="zh-CN" altLang="en-US" b="0"/>
        </a:p>
      </dgm:t>
    </dgm:pt>
    <dgm:pt modelId="{288777EB-6785-4882-99DC-017358200959}">
      <dgm:prSet phldr="0" custT="0"/>
      <dgm:spPr/>
      <dgm:t>
        <a:bodyPr vert="horz" wrap="square"/>
        <a:lstStyle/>
        <a:p>
          <a:pPr rtl="0">
            <a:lnSpc>
              <a:spcPct val="100000"/>
            </a:lnSpc>
            <a:spcBef>
              <a:spcPct val="0"/>
            </a:spcBef>
            <a:spcAft>
              <a:spcPct val="35000"/>
            </a:spcAft>
          </a:pPr>
          <a:r>
            <a:rPr lang="zh-CN" b="0" dirty="0" smtClean="0">
              <a:latin typeface="微软雅黑" panose="020B0503020204020204" pitchFamily="34" charset="-122"/>
              <a:ea typeface="微软雅黑" panose="020B0503020204020204" pitchFamily="34" charset="-122"/>
            </a:rPr>
            <a:t>短期成本的概念</a:t>
          </a:r>
          <a:endParaRPr lang="en-US" b="0" dirty="0">
            <a:latin typeface="微软雅黑" panose="020B0503020204020204" pitchFamily="34" charset="-122"/>
            <a:ea typeface="微软雅黑" panose="020B0503020204020204" pitchFamily="34" charset="-122"/>
          </a:endParaRPr>
        </a:p>
      </dgm:t>
    </dgm:pt>
    <dgm:pt modelId="{A9F9893C-89D2-4DB2-9F95-6C96D1C146BB}" type="parTrans" cxnId="{37BC9A2F-EF6A-4F76-AA67-9C89E8F469C1}">
      <dgm:prSet/>
      <dgm:spPr/>
      <dgm:t>
        <a:bodyPr/>
        <a:lstStyle/>
        <a:p>
          <a:endParaRPr lang="zh-CN" altLang="en-US" b="0"/>
        </a:p>
      </dgm:t>
    </dgm:pt>
    <dgm:pt modelId="{16E3B729-7C2D-475C-BFF7-2BA6D8D41034}" type="sibTrans" cxnId="{37BC9A2F-EF6A-4F76-AA67-9C89E8F469C1}">
      <dgm:prSet/>
      <dgm:spPr/>
      <dgm:t>
        <a:bodyPr/>
        <a:lstStyle/>
        <a:p>
          <a:endParaRPr lang="zh-CN" altLang="en-US" b="0"/>
        </a:p>
      </dgm:t>
    </dgm:pt>
    <dgm:pt modelId="{8DBE6F14-D550-492B-851A-3B60EBB12464}">
      <dgm:prSet phldr="0" custT="0"/>
      <dgm:spPr/>
      <dgm:t>
        <a:bodyPr vert="horz" wrap="square"/>
        <a:lstStyle/>
        <a:p>
          <a:pPr rtl="0">
            <a:lnSpc>
              <a:spcPct val="100000"/>
            </a:lnSpc>
            <a:spcBef>
              <a:spcPct val="0"/>
            </a:spcBef>
            <a:spcAft>
              <a:spcPct val="35000"/>
            </a:spcAft>
          </a:pPr>
          <a:r>
            <a:rPr lang="zh-CN" b="0" dirty="0" smtClean="0">
              <a:latin typeface="微软雅黑" panose="020B0503020204020204" pitchFamily="34" charset="-122"/>
              <a:ea typeface="微软雅黑" panose="020B0503020204020204" pitchFamily="34" charset="-122"/>
            </a:rPr>
            <a:t>短期成本曲线</a:t>
          </a:r>
          <a:endParaRPr lang="en-US" b="0" dirty="0">
            <a:latin typeface="微软雅黑" panose="020B0503020204020204" pitchFamily="34" charset="-122"/>
            <a:ea typeface="微软雅黑" panose="020B0503020204020204" pitchFamily="34" charset="-122"/>
          </a:endParaRPr>
        </a:p>
      </dgm:t>
    </dgm:pt>
    <dgm:pt modelId="{00CDADD1-CB2E-4159-9173-81FFA0EBCF55}" type="parTrans" cxnId="{E6110545-C282-4D71-BD53-E3972B0D25A8}">
      <dgm:prSet/>
      <dgm:spPr/>
      <dgm:t>
        <a:bodyPr/>
        <a:lstStyle/>
        <a:p>
          <a:endParaRPr lang="zh-CN" altLang="en-US" b="0"/>
        </a:p>
      </dgm:t>
    </dgm:pt>
    <dgm:pt modelId="{4EA90F5A-33C4-468B-815C-1C8A0E4ED8F4}" type="sibTrans" cxnId="{E6110545-C282-4D71-BD53-E3972B0D25A8}">
      <dgm:prSet/>
      <dgm:spPr/>
      <dgm:t>
        <a:bodyPr/>
        <a:lstStyle/>
        <a:p>
          <a:endParaRPr lang="zh-CN" altLang="en-US" b="0"/>
        </a:p>
      </dgm:t>
    </dgm:pt>
    <dgm:pt modelId="{DFCC24CC-1D1F-4A03-8A61-29AABB6B1A56}">
      <dgm:prSet phldr="0" custT="0"/>
      <dgm:spPr/>
      <dgm:t>
        <a:bodyPr vert="horz" wrap="square"/>
        <a:lstStyle/>
        <a:p>
          <a:pPr rtl="0">
            <a:lnSpc>
              <a:spcPct val="100000"/>
            </a:lnSpc>
            <a:spcBef>
              <a:spcPct val="0"/>
            </a:spcBef>
            <a:spcAft>
              <a:spcPct val="35000"/>
            </a:spcAft>
          </a:pPr>
          <a:r>
            <a:rPr lang="zh-CN" b="0" dirty="0" smtClean="0">
              <a:latin typeface="微软雅黑" panose="020B0503020204020204" pitchFamily="34" charset="-122"/>
              <a:ea typeface="微软雅黑" panose="020B0503020204020204" pitchFamily="34" charset="-122"/>
            </a:rPr>
            <a:t>短期成本曲线之间的关系</a:t>
          </a:r>
          <a:endParaRPr lang="zh-CN" b="0" dirty="0">
            <a:latin typeface="微软雅黑" panose="020B0503020204020204" pitchFamily="34" charset="-122"/>
            <a:ea typeface="微软雅黑" panose="020B0503020204020204" pitchFamily="34" charset="-122"/>
          </a:endParaRPr>
        </a:p>
      </dgm:t>
    </dgm:pt>
    <dgm:pt modelId="{1096A152-3FE1-4ABD-BDB0-A93A493D3CD6}" type="parTrans" cxnId="{0E1528C6-3739-404C-B3F5-A439D5500C18}">
      <dgm:prSet/>
      <dgm:spPr/>
      <dgm:t>
        <a:bodyPr/>
        <a:lstStyle/>
        <a:p>
          <a:endParaRPr lang="zh-CN" altLang="en-US" b="0"/>
        </a:p>
      </dgm:t>
    </dgm:pt>
    <dgm:pt modelId="{6331D297-BB1C-4C03-B2DB-7174FE69542D}" type="sibTrans" cxnId="{0E1528C6-3739-404C-B3F5-A439D5500C18}">
      <dgm:prSet/>
      <dgm:spPr/>
      <dgm:t>
        <a:bodyPr/>
        <a:lstStyle/>
        <a:p>
          <a:endParaRPr lang="zh-CN" altLang="en-US" b="0"/>
        </a:p>
      </dgm:t>
    </dgm:pt>
    <dgm:pt modelId="{78B0D7C6-07ED-469C-A38B-64C73B717E9A}" type="pres">
      <dgm:prSet presAssocID="{D85B71BE-2049-4E94-B17B-52E6D493FA76}" presName="Name0" presStyleCnt="0">
        <dgm:presLayoutVars>
          <dgm:dir/>
          <dgm:resizeHandles val="exact"/>
        </dgm:presLayoutVars>
      </dgm:prSet>
      <dgm:spPr/>
      <dgm:t>
        <a:bodyPr/>
        <a:lstStyle/>
        <a:p>
          <a:endParaRPr lang="zh-CN" altLang="en-US"/>
        </a:p>
      </dgm:t>
    </dgm:pt>
    <dgm:pt modelId="{105BA0A9-CBE4-47E7-BD6D-DA4A7F502B1F}" type="pres">
      <dgm:prSet presAssocID="{D85B71BE-2049-4E94-B17B-52E6D493FA76}" presName="fgShape" presStyleLbl="fgShp" presStyleIdx="0" presStyleCnt="1"/>
      <dgm:spPr/>
    </dgm:pt>
    <dgm:pt modelId="{C37DDFDC-D8F0-484E-97FF-719698C7AF52}" type="pres">
      <dgm:prSet presAssocID="{D85B71BE-2049-4E94-B17B-52E6D493FA76}" presName="linComp" presStyleCnt="0"/>
      <dgm:spPr/>
    </dgm:pt>
    <dgm:pt modelId="{2E88438C-5FF3-4EF0-A2C2-48AAAE46C01C}" type="pres">
      <dgm:prSet presAssocID="{813CCEA9-B067-44E8-91C7-78244987577C}" presName="compNode" presStyleCnt="0"/>
      <dgm:spPr/>
    </dgm:pt>
    <dgm:pt modelId="{6F3C6CC4-0A1C-44A3-82E8-A28FBB5D4BE7}" type="pres">
      <dgm:prSet presAssocID="{813CCEA9-B067-44E8-91C7-78244987577C}" presName="bkgdShape" presStyleLbl="node1" presStyleIdx="0" presStyleCnt="4"/>
      <dgm:spPr/>
      <dgm:t>
        <a:bodyPr/>
        <a:lstStyle/>
        <a:p>
          <a:endParaRPr lang="zh-CN" altLang="en-US"/>
        </a:p>
      </dgm:t>
    </dgm:pt>
    <dgm:pt modelId="{74C6C614-BB7C-47E7-B890-74F79B00EBC3}" type="pres">
      <dgm:prSet presAssocID="{813CCEA9-B067-44E8-91C7-78244987577C}" presName="nodeTx" presStyleLbl="node1" presStyleIdx="0" presStyleCnt="4">
        <dgm:presLayoutVars>
          <dgm:bulletEnabled val="1"/>
        </dgm:presLayoutVars>
      </dgm:prSet>
      <dgm:spPr/>
      <dgm:t>
        <a:bodyPr/>
        <a:lstStyle/>
        <a:p>
          <a:endParaRPr lang="zh-CN" altLang="en-US"/>
        </a:p>
      </dgm:t>
    </dgm:pt>
    <dgm:pt modelId="{3B01D18C-8F9D-42E3-AB76-E5C8540F34AB}" type="pres">
      <dgm:prSet presAssocID="{813CCEA9-B067-44E8-91C7-78244987577C}" presName="invisiNode" presStyleLbl="node1" presStyleIdx="0" presStyleCnt="4"/>
      <dgm:spPr/>
    </dgm:pt>
    <dgm:pt modelId="{3CD9CD4E-D02D-4E8E-A747-C0CCBF7ED253}" type="pres">
      <dgm:prSet presAssocID="{813CCEA9-B067-44E8-91C7-78244987577C}" presName="imagNode" presStyleLbl="fgImgPlace1" presStyleIdx="0" presStyleCnt="4"/>
      <dgm:spPr/>
    </dgm:pt>
    <dgm:pt modelId="{AB5520CB-CCFC-40E8-9EFA-3E8A1A746D5B}" type="pres">
      <dgm:prSet presAssocID="{6755E66E-7608-4BC5-A629-B4D811429160}" presName="sibTrans" presStyleLbl="sibTrans2D1" presStyleIdx="0" presStyleCnt="0"/>
      <dgm:spPr/>
      <dgm:t>
        <a:bodyPr/>
        <a:lstStyle/>
        <a:p>
          <a:endParaRPr lang="zh-CN" altLang="en-US"/>
        </a:p>
      </dgm:t>
    </dgm:pt>
    <dgm:pt modelId="{18274C69-E073-445E-9656-6C93FEB52D36}" type="pres">
      <dgm:prSet presAssocID="{288777EB-6785-4882-99DC-017358200959}" presName="compNode" presStyleCnt="0"/>
      <dgm:spPr/>
    </dgm:pt>
    <dgm:pt modelId="{CAAAD01A-83F4-4493-8C1B-68886939D555}" type="pres">
      <dgm:prSet presAssocID="{288777EB-6785-4882-99DC-017358200959}" presName="bkgdShape" presStyleLbl="node1" presStyleIdx="1" presStyleCnt="4"/>
      <dgm:spPr/>
      <dgm:t>
        <a:bodyPr/>
        <a:lstStyle/>
        <a:p>
          <a:endParaRPr lang="zh-CN" altLang="en-US"/>
        </a:p>
      </dgm:t>
    </dgm:pt>
    <dgm:pt modelId="{DB475B25-7325-4AB0-A968-42FEFD7DF888}" type="pres">
      <dgm:prSet presAssocID="{288777EB-6785-4882-99DC-017358200959}" presName="nodeTx" presStyleLbl="node1" presStyleIdx="1" presStyleCnt="4">
        <dgm:presLayoutVars>
          <dgm:bulletEnabled val="1"/>
        </dgm:presLayoutVars>
      </dgm:prSet>
      <dgm:spPr/>
      <dgm:t>
        <a:bodyPr/>
        <a:lstStyle/>
        <a:p>
          <a:endParaRPr lang="zh-CN" altLang="en-US"/>
        </a:p>
      </dgm:t>
    </dgm:pt>
    <dgm:pt modelId="{BED60845-EAE6-4623-8003-A9260928DEF7}" type="pres">
      <dgm:prSet presAssocID="{288777EB-6785-4882-99DC-017358200959}" presName="invisiNode" presStyleLbl="node1" presStyleIdx="1" presStyleCnt="4"/>
      <dgm:spPr/>
    </dgm:pt>
    <dgm:pt modelId="{9C4FB48D-F3FB-4F47-A301-6E20EA5B512C}" type="pres">
      <dgm:prSet presAssocID="{288777EB-6785-4882-99DC-017358200959}" presName="imagNode" presStyleLbl="fgImgPlace1" presStyleIdx="1" presStyleCnt="4"/>
      <dgm:spPr/>
    </dgm:pt>
    <dgm:pt modelId="{76A82C79-C6CD-4039-8DCB-2AA26D7DF856}" type="pres">
      <dgm:prSet presAssocID="{16E3B729-7C2D-475C-BFF7-2BA6D8D41034}" presName="sibTrans" presStyleLbl="sibTrans2D1" presStyleIdx="0" presStyleCnt="0"/>
      <dgm:spPr/>
      <dgm:t>
        <a:bodyPr/>
        <a:lstStyle/>
        <a:p>
          <a:endParaRPr lang="zh-CN" altLang="en-US"/>
        </a:p>
      </dgm:t>
    </dgm:pt>
    <dgm:pt modelId="{65642CED-E324-423F-AC34-28B472BE3448}" type="pres">
      <dgm:prSet presAssocID="{8DBE6F14-D550-492B-851A-3B60EBB12464}" presName="compNode" presStyleCnt="0"/>
      <dgm:spPr/>
    </dgm:pt>
    <dgm:pt modelId="{3275D3D6-F1EA-4369-8E4E-1846540BC531}" type="pres">
      <dgm:prSet presAssocID="{8DBE6F14-D550-492B-851A-3B60EBB12464}" presName="bkgdShape" presStyleLbl="node1" presStyleIdx="2" presStyleCnt="4"/>
      <dgm:spPr/>
      <dgm:t>
        <a:bodyPr/>
        <a:lstStyle/>
        <a:p>
          <a:endParaRPr lang="zh-CN" altLang="en-US"/>
        </a:p>
      </dgm:t>
    </dgm:pt>
    <dgm:pt modelId="{FB9ACB1C-2B00-4835-81FC-C1A5B1DBE1CC}" type="pres">
      <dgm:prSet presAssocID="{8DBE6F14-D550-492B-851A-3B60EBB12464}" presName="nodeTx" presStyleLbl="node1" presStyleIdx="2" presStyleCnt="4">
        <dgm:presLayoutVars>
          <dgm:bulletEnabled val="1"/>
        </dgm:presLayoutVars>
      </dgm:prSet>
      <dgm:spPr/>
      <dgm:t>
        <a:bodyPr/>
        <a:lstStyle/>
        <a:p>
          <a:endParaRPr lang="zh-CN" altLang="en-US"/>
        </a:p>
      </dgm:t>
    </dgm:pt>
    <dgm:pt modelId="{BD053484-93BD-4749-8683-21D718234F02}" type="pres">
      <dgm:prSet presAssocID="{8DBE6F14-D550-492B-851A-3B60EBB12464}" presName="invisiNode" presStyleLbl="node1" presStyleIdx="2" presStyleCnt="4"/>
      <dgm:spPr/>
    </dgm:pt>
    <dgm:pt modelId="{EE205555-45B3-4237-9E44-D26BF42E31BF}" type="pres">
      <dgm:prSet presAssocID="{8DBE6F14-D550-492B-851A-3B60EBB12464}" presName="imagNode" presStyleLbl="fgImgPlace1" presStyleIdx="2" presStyleCnt="4"/>
      <dgm:spPr/>
    </dgm:pt>
    <dgm:pt modelId="{A100B1F5-C158-419D-ABA2-7026945291BD}" type="pres">
      <dgm:prSet presAssocID="{4EA90F5A-33C4-468B-815C-1C8A0E4ED8F4}" presName="sibTrans" presStyleLbl="sibTrans2D1" presStyleIdx="0" presStyleCnt="0"/>
      <dgm:spPr/>
      <dgm:t>
        <a:bodyPr/>
        <a:lstStyle/>
        <a:p>
          <a:endParaRPr lang="zh-CN" altLang="en-US"/>
        </a:p>
      </dgm:t>
    </dgm:pt>
    <dgm:pt modelId="{616FB225-E3FC-47F5-80D7-1799B057C83E}" type="pres">
      <dgm:prSet presAssocID="{DFCC24CC-1D1F-4A03-8A61-29AABB6B1A56}" presName="compNode" presStyleCnt="0"/>
      <dgm:spPr/>
    </dgm:pt>
    <dgm:pt modelId="{D7168B72-A214-45BF-BC6D-ACFCE9C79B5E}" type="pres">
      <dgm:prSet presAssocID="{DFCC24CC-1D1F-4A03-8A61-29AABB6B1A56}" presName="bkgdShape" presStyleLbl="node1" presStyleIdx="3" presStyleCnt="4"/>
      <dgm:spPr/>
      <dgm:t>
        <a:bodyPr/>
        <a:lstStyle/>
        <a:p>
          <a:endParaRPr lang="zh-CN" altLang="en-US"/>
        </a:p>
      </dgm:t>
    </dgm:pt>
    <dgm:pt modelId="{2BCF552D-809E-4504-A2C9-71D2552C4611}" type="pres">
      <dgm:prSet presAssocID="{DFCC24CC-1D1F-4A03-8A61-29AABB6B1A56}" presName="nodeTx" presStyleLbl="node1" presStyleIdx="3" presStyleCnt="4">
        <dgm:presLayoutVars>
          <dgm:bulletEnabled val="1"/>
        </dgm:presLayoutVars>
      </dgm:prSet>
      <dgm:spPr/>
      <dgm:t>
        <a:bodyPr/>
        <a:lstStyle/>
        <a:p>
          <a:endParaRPr lang="zh-CN" altLang="en-US"/>
        </a:p>
      </dgm:t>
    </dgm:pt>
    <dgm:pt modelId="{3BC72BEA-8C53-4496-B64E-0142054F42A2}" type="pres">
      <dgm:prSet presAssocID="{DFCC24CC-1D1F-4A03-8A61-29AABB6B1A56}" presName="invisiNode" presStyleLbl="node1" presStyleIdx="3" presStyleCnt="4"/>
      <dgm:spPr/>
    </dgm:pt>
    <dgm:pt modelId="{637CB83D-CD6F-49B6-AB58-3128562EB90D}" type="pres">
      <dgm:prSet presAssocID="{DFCC24CC-1D1F-4A03-8A61-29AABB6B1A56}" presName="imagNode" presStyleLbl="fgImgPlace1" presStyleIdx="3" presStyleCnt="4"/>
      <dgm:spPr/>
    </dgm:pt>
  </dgm:ptLst>
  <dgm:cxnLst>
    <dgm:cxn modelId="{6A613DC7-B021-4104-8B3A-EFA98A2ABF04}" type="presOf" srcId="{DFCC24CC-1D1F-4A03-8A61-29AABB6B1A56}" destId="{2BCF552D-809E-4504-A2C9-71D2552C4611}" srcOrd="1" destOrd="0" presId="urn:microsoft.com/office/officeart/2005/8/layout/hList7#4"/>
    <dgm:cxn modelId="{0E1528C6-3739-404C-B3F5-A439D5500C18}" srcId="{D85B71BE-2049-4E94-B17B-52E6D493FA76}" destId="{DFCC24CC-1D1F-4A03-8A61-29AABB6B1A56}" srcOrd="3" destOrd="0" parTransId="{1096A152-3FE1-4ABD-BDB0-A93A493D3CD6}" sibTransId="{6331D297-BB1C-4C03-B2DB-7174FE69542D}"/>
    <dgm:cxn modelId="{E6110545-C282-4D71-BD53-E3972B0D25A8}" srcId="{D85B71BE-2049-4E94-B17B-52E6D493FA76}" destId="{8DBE6F14-D550-492B-851A-3B60EBB12464}" srcOrd="2" destOrd="0" parTransId="{00CDADD1-CB2E-4159-9173-81FFA0EBCF55}" sibTransId="{4EA90F5A-33C4-468B-815C-1C8A0E4ED8F4}"/>
    <dgm:cxn modelId="{37BC9A2F-EF6A-4F76-AA67-9C89E8F469C1}" srcId="{D85B71BE-2049-4E94-B17B-52E6D493FA76}" destId="{288777EB-6785-4882-99DC-017358200959}" srcOrd="1" destOrd="0" parTransId="{A9F9893C-89D2-4DB2-9F95-6C96D1C146BB}" sibTransId="{16E3B729-7C2D-475C-BFF7-2BA6D8D41034}"/>
    <dgm:cxn modelId="{1BB7ED61-C65F-49FF-94BA-6CB20B57F62A}" type="presOf" srcId="{813CCEA9-B067-44E8-91C7-78244987577C}" destId="{6F3C6CC4-0A1C-44A3-82E8-A28FBB5D4BE7}" srcOrd="0" destOrd="0" presId="urn:microsoft.com/office/officeart/2005/8/layout/hList7#4"/>
    <dgm:cxn modelId="{978494D7-7791-4BC7-BAEE-D5CC2F906831}" type="presOf" srcId="{D85B71BE-2049-4E94-B17B-52E6D493FA76}" destId="{78B0D7C6-07ED-469C-A38B-64C73B717E9A}" srcOrd="0" destOrd="0" presId="urn:microsoft.com/office/officeart/2005/8/layout/hList7#4"/>
    <dgm:cxn modelId="{6AE40482-995E-4894-A607-75A85E853163}" type="presOf" srcId="{6755E66E-7608-4BC5-A629-B4D811429160}" destId="{AB5520CB-CCFC-40E8-9EFA-3E8A1A746D5B}" srcOrd="0" destOrd="0" presId="urn:microsoft.com/office/officeart/2005/8/layout/hList7#4"/>
    <dgm:cxn modelId="{2F9D8447-059A-4819-9493-8DC80C63FDDF}" srcId="{D85B71BE-2049-4E94-B17B-52E6D493FA76}" destId="{813CCEA9-B067-44E8-91C7-78244987577C}" srcOrd="0" destOrd="0" parTransId="{72226AC3-2B82-4968-8BB7-D24E798CBC70}" sibTransId="{6755E66E-7608-4BC5-A629-B4D811429160}"/>
    <dgm:cxn modelId="{629D70E4-DA50-4874-9B33-C4CF373234F9}" type="presOf" srcId="{4EA90F5A-33C4-468B-815C-1C8A0E4ED8F4}" destId="{A100B1F5-C158-419D-ABA2-7026945291BD}" srcOrd="0" destOrd="0" presId="urn:microsoft.com/office/officeart/2005/8/layout/hList7#4"/>
    <dgm:cxn modelId="{971B42B1-5F71-4822-B05F-221D6A5FD2E2}" type="presOf" srcId="{8DBE6F14-D550-492B-851A-3B60EBB12464}" destId="{3275D3D6-F1EA-4369-8E4E-1846540BC531}" srcOrd="0" destOrd="0" presId="urn:microsoft.com/office/officeart/2005/8/layout/hList7#4"/>
    <dgm:cxn modelId="{3F3B0681-9C3C-41BC-9914-8BFCA1BBF0F6}" type="presOf" srcId="{813CCEA9-B067-44E8-91C7-78244987577C}" destId="{74C6C614-BB7C-47E7-B890-74F79B00EBC3}" srcOrd="1" destOrd="0" presId="urn:microsoft.com/office/officeart/2005/8/layout/hList7#4"/>
    <dgm:cxn modelId="{F1E5F5F3-3848-483B-8D51-261E5DD62F00}" type="presOf" srcId="{288777EB-6785-4882-99DC-017358200959}" destId="{DB475B25-7325-4AB0-A968-42FEFD7DF888}" srcOrd="1" destOrd="0" presId="urn:microsoft.com/office/officeart/2005/8/layout/hList7#4"/>
    <dgm:cxn modelId="{83D74DF4-C6D7-491A-8635-720B726EBF64}" type="presOf" srcId="{DFCC24CC-1D1F-4A03-8A61-29AABB6B1A56}" destId="{D7168B72-A214-45BF-BC6D-ACFCE9C79B5E}" srcOrd="0" destOrd="0" presId="urn:microsoft.com/office/officeart/2005/8/layout/hList7#4"/>
    <dgm:cxn modelId="{68B7568B-2E93-47B0-845A-6123B96CAC9F}" type="presOf" srcId="{16E3B729-7C2D-475C-BFF7-2BA6D8D41034}" destId="{76A82C79-C6CD-4039-8DCB-2AA26D7DF856}" srcOrd="0" destOrd="0" presId="urn:microsoft.com/office/officeart/2005/8/layout/hList7#4"/>
    <dgm:cxn modelId="{4B5D72F0-E9AE-4812-BBA2-57EBE9A6A13F}" type="presOf" srcId="{288777EB-6785-4882-99DC-017358200959}" destId="{CAAAD01A-83F4-4493-8C1B-68886939D555}" srcOrd="0" destOrd="0" presId="urn:microsoft.com/office/officeart/2005/8/layout/hList7#4"/>
    <dgm:cxn modelId="{F5B1A4F6-8E43-4BF3-9712-80E21A01E508}" type="presOf" srcId="{8DBE6F14-D550-492B-851A-3B60EBB12464}" destId="{FB9ACB1C-2B00-4835-81FC-C1A5B1DBE1CC}" srcOrd="1" destOrd="0" presId="urn:microsoft.com/office/officeart/2005/8/layout/hList7#4"/>
    <dgm:cxn modelId="{50C94EB9-CA34-4A21-B46D-A9E2AA0E10BD}" type="presParOf" srcId="{78B0D7C6-07ED-469C-A38B-64C73B717E9A}" destId="{105BA0A9-CBE4-47E7-BD6D-DA4A7F502B1F}" srcOrd="0" destOrd="0" presId="urn:microsoft.com/office/officeart/2005/8/layout/hList7#4"/>
    <dgm:cxn modelId="{5F0DF90E-FF48-421F-A3F3-E8F3FC1E2380}" type="presParOf" srcId="{78B0D7C6-07ED-469C-A38B-64C73B717E9A}" destId="{C37DDFDC-D8F0-484E-97FF-719698C7AF52}" srcOrd="1" destOrd="0" presId="urn:microsoft.com/office/officeart/2005/8/layout/hList7#4"/>
    <dgm:cxn modelId="{118B12F6-26FE-4477-86C6-D62EB1826B54}" type="presParOf" srcId="{C37DDFDC-D8F0-484E-97FF-719698C7AF52}" destId="{2E88438C-5FF3-4EF0-A2C2-48AAAE46C01C}" srcOrd="0" destOrd="0" presId="urn:microsoft.com/office/officeart/2005/8/layout/hList7#4"/>
    <dgm:cxn modelId="{7D9793D7-7CDA-4F6C-9CC3-60CA324C715D}" type="presParOf" srcId="{2E88438C-5FF3-4EF0-A2C2-48AAAE46C01C}" destId="{6F3C6CC4-0A1C-44A3-82E8-A28FBB5D4BE7}" srcOrd="0" destOrd="0" presId="urn:microsoft.com/office/officeart/2005/8/layout/hList7#4"/>
    <dgm:cxn modelId="{AD07D675-FE22-46DC-B479-33B2B461E1FD}" type="presParOf" srcId="{2E88438C-5FF3-4EF0-A2C2-48AAAE46C01C}" destId="{74C6C614-BB7C-47E7-B890-74F79B00EBC3}" srcOrd="1" destOrd="0" presId="urn:microsoft.com/office/officeart/2005/8/layout/hList7#4"/>
    <dgm:cxn modelId="{603ACBC1-7983-40CF-A3CF-60673D9FE876}" type="presParOf" srcId="{2E88438C-5FF3-4EF0-A2C2-48AAAE46C01C}" destId="{3B01D18C-8F9D-42E3-AB76-E5C8540F34AB}" srcOrd="2" destOrd="0" presId="urn:microsoft.com/office/officeart/2005/8/layout/hList7#4"/>
    <dgm:cxn modelId="{1967DE96-3802-439B-8147-5FD6B11635D1}" type="presParOf" srcId="{2E88438C-5FF3-4EF0-A2C2-48AAAE46C01C}" destId="{3CD9CD4E-D02D-4E8E-A747-C0CCBF7ED253}" srcOrd="3" destOrd="0" presId="urn:microsoft.com/office/officeart/2005/8/layout/hList7#4"/>
    <dgm:cxn modelId="{05E0A8CF-771D-4D60-B07D-6EF5C84CE311}" type="presParOf" srcId="{C37DDFDC-D8F0-484E-97FF-719698C7AF52}" destId="{AB5520CB-CCFC-40E8-9EFA-3E8A1A746D5B}" srcOrd="1" destOrd="0" presId="urn:microsoft.com/office/officeart/2005/8/layout/hList7#4"/>
    <dgm:cxn modelId="{5F8C79CB-B068-4550-A981-AAAB4473A3AC}" type="presParOf" srcId="{C37DDFDC-D8F0-484E-97FF-719698C7AF52}" destId="{18274C69-E073-445E-9656-6C93FEB52D36}" srcOrd="2" destOrd="0" presId="urn:microsoft.com/office/officeart/2005/8/layout/hList7#4"/>
    <dgm:cxn modelId="{CF9C9952-FBD8-41FE-844B-23B1BA4D2876}" type="presParOf" srcId="{18274C69-E073-445E-9656-6C93FEB52D36}" destId="{CAAAD01A-83F4-4493-8C1B-68886939D555}" srcOrd="0" destOrd="0" presId="urn:microsoft.com/office/officeart/2005/8/layout/hList7#4"/>
    <dgm:cxn modelId="{C5EE7012-3824-4488-928C-013553A7C1EC}" type="presParOf" srcId="{18274C69-E073-445E-9656-6C93FEB52D36}" destId="{DB475B25-7325-4AB0-A968-42FEFD7DF888}" srcOrd="1" destOrd="0" presId="urn:microsoft.com/office/officeart/2005/8/layout/hList7#4"/>
    <dgm:cxn modelId="{CA529D1F-575B-475D-9019-EEB5FEB3A04A}" type="presParOf" srcId="{18274C69-E073-445E-9656-6C93FEB52D36}" destId="{BED60845-EAE6-4623-8003-A9260928DEF7}" srcOrd="2" destOrd="0" presId="urn:microsoft.com/office/officeart/2005/8/layout/hList7#4"/>
    <dgm:cxn modelId="{3BB7AD48-8B0D-47C3-A37F-8B1743C0C94A}" type="presParOf" srcId="{18274C69-E073-445E-9656-6C93FEB52D36}" destId="{9C4FB48D-F3FB-4F47-A301-6E20EA5B512C}" srcOrd="3" destOrd="0" presId="urn:microsoft.com/office/officeart/2005/8/layout/hList7#4"/>
    <dgm:cxn modelId="{A366C9AE-0A2E-42CF-911D-4650757006B5}" type="presParOf" srcId="{C37DDFDC-D8F0-484E-97FF-719698C7AF52}" destId="{76A82C79-C6CD-4039-8DCB-2AA26D7DF856}" srcOrd="3" destOrd="0" presId="urn:microsoft.com/office/officeart/2005/8/layout/hList7#4"/>
    <dgm:cxn modelId="{50452C1F-B5FA-4A15-8493-AC3A05B7D2D9}" type="presParOf" srcId="{C37DDFDC-D8F0-484E-97FF-719698C7AF52}" destId="{65642CED-E324-423F-AC34-28B472BE3448}" srcOrd="4" destOrd="0" presId="urn:microsoft.com/office/officeart/2005/8/layout/hList7#4"/>
    <dgm:cxn modelId="{A39FC7F3-C099-4840-9442-3227AFD62927}" type="presParOf" srcId="{65642CED-E324-423F-AC34-28B472BE3448}" destId="{3275D3D6-F1EA-4369-8E4E-1846540BC531}" srcOrd="0" destOrd="0" presId="urn:microsoft.com/office/officeart/2005/8/layout/hList7#4"/>
    <dgm:cxn modelId="{76D274EF-B5B2-407B-89A9-0308BD9FF9EB}" type="presParOf" srcId="{65642CED-E324-423F-AC34-28B472BE3448}" destId="{FB9ACB1C-2B00-4835-81FC-C1A5B1DBE1CC}" srcOrd="1" destOrd="0" presId="urn:microsoft.com/office/officeart/2005/8/layout/hList7#4"/>
    <dgm:cxn modelId="{FB253B31-F6D4-43C7-A772-364312D632AD}" type="presParOf" srcId="{65642CED-E324-423F-AC34-28B472BE3448}" destId="{BD053484-93BD-4749-8683-21D718234F02}" srcOrd="2" destOrd="0" presId="urn:microsoft.com/office/officeart/2005/8/layout/hList7#4"/>
    <dgm:cxn modelId="{563728AC-0D6A-4258-997A-42EC0E9CFD6E}" type="presParOf" srcId="{65642CED-E324-423F-AC34-28B472BE3448}" destId="{EE205555-45B3-4237-9E44-D26BF42E31BF}" srcOrd="3" destOrd="0" presId="urn:microsoft.com/office/officeart/2005/8/layout/hList7#4"/>
    <dgm:cxn modelId="{826D122A-C6D0-442D-AFB2-C14FFBAB75B6}" type="presParOf" srcId="{C37DDFDC-D8F0-484E-97FF-719698C7AF52}" destId="{A100B1F5-C158-419D-ABA2-7026945291BD}" srcOrd="5" destOrd="0" presId="urn:microsoft.com/office/officeart/2005/8/layout/hList7#4"/>
    <dgm:cxn modelId="{B96B8F07-F8B5-4C69-8EFF-E1907EC4E5AB}" type="presParOf" srcId="{C37DDFDC-D8F0-484E-97FF-719698C7AF52}" destId="{616FB225-E3FC-47F5-80D7-1799B057C83E}" srcOrd="6" destOrd="0" presId="urn:microsoft.com/office/officeart/2005/8/layout/hList7#4"/>
    <dgm:cxn modelId="{77881AD1-B2C6-4078-AB07-5DF1A8FFE497}" type="presParOf" srcId="{616FB225-E3FC-47F5-80D7-1799B057C83E}" destId="{D7168B72-A214-45BF-BC6D-ACFCE9C79B5E}" srcOrd="0" destOrd="0" presId="urn:microsoft.com/office/officeart/2005/8/layout/hList7#4"/>
    <dgm:cxn modelId="{0F2365DE-565C-463A-9C6F-D1C19BD5A6CC}" type="presParOf" srcId="{616FB225-E3FC-47F5-80D7-1799B057C83E}" destId="{2BCF552D-809E-4504-A2C9-71D2552C4611}" srcOrd="1" destOrd="0" presId="urn:microsoft.com/office/officeart/2005/8/layout/hList7#4"/>
    <dgm:cxn modelId="{55E781C4-89C2-4854-8C31-5D03BFAA999E}" type="presParOf" srcId="{616FB225-E3FC-47F5-80D7-1799B057C83E}" destId="{3BC72BEA-8C53-4496-B64E-0142054F42A2}" srcOrd="2" destOrd="0" presId="urn:microsoft.com/office/officeart/2005/8/layout/hList7#4"/>
    <dgm:cxn modelId="{4928E5EE-8DF6-4C58-9369-D08753407337}" type="presParOf" srcId="{616FB225-E3FC-47F5-80D7-1799B057C83E}" destId="{637CB83D-CD6F-49B6-AB58-3128562EB90D}" srcOrd="3" destOrd="0" presId="urn:microsoft.com/office/officeart/2005/8/layout/hList7#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B79ED8A-F71A-4D7B-B616-F205609CCDEE}" type="doc">
      <dgm:prSet loTypeId="urn:microsoft.com/office/officeart/2005/8/layout/hList7#5" loCatId="list" qsTypeId="urn:microsoft.com/office/officeart/2005/8/quickstyle/simple3#5" qsCatId="3D" csTypeId="urn:microsoft.com/office/officeart/2005/8/colors/accent3_3#5" csCatId="accent1"/>
      <dgm:spPr/>
      <dgm:t>
        <a:bodyPr/>
        <a:lstStyle/>
        <a:p>
          <a:endParaRPr lang="zh-CN" altLang="en-US"/>
        </a:p>
      </dgm:t>
    </dgm:pt>
    <dgm:pt modelId="{99AF55EB-6C85-4CBF-B4DF-AD6C4801562E}">
      <dgm:prSet phldr="0" custT="1"/>
      <dgm:spPr/>
      <dgm:t>
        <a:bodyPr vert="horz" wrap="square"/>
        <a:lstStyle/>
        <a:p>
          <a:pPr rtl="0">
            <a:lnSpc>
              <a:spcPct val="100000"/>
            </a:lnSpc>
            <a:spcBef>
              <a:spcPct val="0"/>
            </a:spcBef>
            <a:spcAft>
              <a:spcPct val="35000"/>
            </a:spcAft>
          </a:pPr>
          <a:r>
            <a:rPr lang="zh-CN" sz="2400" b="0" dirty="0" smtClean="0">
              <a:latin typeface="微软雅黑" panose="020B0503020204020204" pitchFamily="34" charset="-122"/>
              <a:ea typeface="微软雅黑" panose="020B0503020204020204" pitchFamily="34" charset="-122"/>
              <a:cs typeface="微软雅黑" panose="020B0503020204020204" pitchFamily="34" charset="-122"/>
            </a:rPr>
            <a:t>长期总成本曲线</a:t>
          </a:r>
          <a:br>
            <a:rPr lang="zh-CN" sz="2400" b="0" dirty="0" smtClean="0">
              <a:latin typeface="微软雅黑" panose="020B0503020204020204" pitchFamily="34" charset="-122"/>
              <a:ea typeface="微软雅黑" panose="020B0503020204020204" pitchFamily="34" charset="-122"/>
              <a:cs typeface="微软雅黑" panose="020B0503020204020204" pitchFamily="34" charset="-122"/>
            </a:rPr>
          </a:br>
          <a:endParaRPr lang="zh-CN" sz="2400" b="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FD55756E-AA57-41A0-94F7-4EEEE2D94D87}" type="parTrans" cxnId="{651193FD-530E-4A91-BCA3-F8C6F1C2B879}">
      <dgm:prSet/>
      <dgm:spPr/>
      <dgm:t>
        <a:bodyPr/>
        <a:lstStyle/>
        <a:p>
          <a:endParaRPr lang="zh-CN" altLang="en-US" b="0"/>
        </a:p>
      </dgm:t>
    </dgm:pt>
    <dgm:pt modelId="{C27F7BDC-FA98-4288-9D49-7AEDE00FC8EA}" type="sibTrans" cxnId="{651193FD-530E-4A91-BCA3-F8C6F1C2B879}">
      <dgm:prSet/>
      <dgm:spPr/>
      <dgm:t>
        <a:bodyPr/>
        <a:lstStyle/>
        <a:p>
          <a:endParaRPr lang="zh-CN" altLang="en-US" b="0"/>
        </a:p>
      </dgm:t>
    </dgm:pt>
    <dgm:pt modelId="{CFC5228B-CA75-4E5C-97F5-F913F2C62C85}">
      <dgm:prSet phldr="0" custT="1"/>
      <dgm:spPr/>
      <dgm:t>
        <a:bodyPr vert="horz" wrap="square"/>
        <a:lstStyle/>
        <a:p>
          <a:pPr rtl="0">
            <a:lnSpc>
              <a:spcPct val="100000"/>
            </a:lnSpc>
            <a:spcBef>
              <a:spcPct val="0"/>
            </a:spcBef>
            <a:spcAft>
              <a:spcPct val="35000"/>
            </a:spcAft>
          </a:pPr>
          <a:r>
            <a:rPr lang="zh-CN" sz="2400" b="0" dirty="0" smtClean="0">
              <a:latin typeface="微软雅黑" panose="020B0503020204020204" pitchFamily="34" charset="-122"/>
              <a:ea typeface="微软雅黑" panose="020B0503020204020204" pitchFamily="34" charset="-122"/>
            </a:rPr>
            <a:t>长期平均成本曲线</a:t>
          </a:r>
          <a:endParaRPr lang="en-US" sz="2400" b="0" dirty="0">
            <a:latin typeface="微软雅黑" panose="020B0503020204020204" pitchFamily="34" charset="-122"/>
            <a:ea typeface="微软雅黑" panose="020B0503020204020204" pitchFamily="34" charset="-122"/>
          </a:endParaRPr>
        </a:p>
      </dgm:t>
    </dgm:pt>
    <dgm:pt modelId="{84B88F2D-1197-47C9-A394-FDC24AB0F00F}" type="parTrans" cxnId="{926B23EE-5B88-433E-85AB-BFB80B5CA7E2}">
      <dgm:prSet/>
      <dgm:spPr/>
      <dgm:t>
        <a:bodyPr/>
        <a:lstStyle/>
        <a:p>
          <a:endParaRPr lang="zh-CN" altLang="en-US" b="0"/>
        </a:p>
      </dgm:t>
    </dgm:pt>
    <dgm:pt modelId="{55752C68-AEF5-445F-9DD6-5D30DFD93B39}" type="sibTrans" cxnId="{926B23EE-5B88-433E-85AB-BFB80B5CA7E2}">
      <dgm:prSet/>
      <dgm:spPr/>
      <dgm:t>
        <a:bodyPr/>
        <a:lstStyle/>
        <a:p>
          <a:endParaRPr lang="zh-CN" altLang="en-US" b="0"/>
        </a:p>
      </dgm:t>
    </dgm:pt>
    <dgm:pt modelId="{C7F7BCA2-2C8F-4C31-A4E8-59AC78A8FEE5}">
      <dgm:prSet phldr="0" custT="1"/>
      <dgm:spPr/>
      <dgm:t>
        <a:bodyPr vert="horz" wrap="square"/>
        <a:lstStyle/>
        <a:p>
          <a:pPr rtl="0">
            <a:lnSpc>
              <a:spcPct val="100000"/>
            </a:lnSpc>
            <a:spcBef>
              <a:spcPct val="0"/>
            </a:spcBef>
            <a:spcAft>
              <a:spcPct val="35000"/>
            </a:spcAft>
          </a:pPr>
          <a:r>
            <a:rPr lang="zh-CN" sz="2400" b="0" dirty="0" smtClean="0">
              <a:latin typeface="微软雅黑" panose="020B0503020204020204" pitchFamily="34" charset="-122"/>
              <a:ea typeface="微软雅黑" panose="020B0503020204020204" pitchFamily="34" charset="-122"/>
            </a:rPr>
            <a:t>规模经济和长期平均成本曲线的形状</a:t>
          </a:r>
          <a:endParaRPr lang="en-US" sz="2400" b="0" dirty="0">
            <a:latin typeface="微软雅黑" panose="020B0503020204020204" pitchFamily="34" charset="-122"/>
            <a:ea typeface="微软雅黑" panose="020B0503020204020204" pitchFamily="34" charset="-122"/>
          </a:endParaRPr>
        </a:p>
      </dgm:t>
    </dgm:pt>
    <dgm:pt modelId="{390289C5-8107-4110-924D-9AADB6AD5B78}" type="parTrans" cxnId="{A07FEB57-6FFA-4A3D-88E0-02ADD9E64F98}">
      <dgm:prSet/>
      <dgm:spPr/>
      <dgm:t>
        <a:bodyPr/>
        <a:lstStyle/>
        <a:p>
          <a:endParaRPr lang="zh-CN" altLang="en-US" b="0"/>
        </a:p>
      </dgm:t>
    </dgm:pt>
    <dgm:pt modelId="{06F89EDD-20E5-4957-A6B8-0B1342ECC07C}" type="sibTrans" cxnId="{A07FEB57-6FFA-4A3D-88E0-02ADD9E64F98}">
      <dgm:prSet/>
      <dgm:spPr/>
      <dgm:t>
        <a:bodyPr/>
        <a:lstStyle/>
        <a:p>
          <a:endParaRPr lang="zh-CN" altLang="en-US" b="0"/>
        </a:p>
      </dgm:t>
    </dgm:pt>
    <dgm:pt modelId="{44257D49-5C2F-42EE-9577-3746C90AAF02}">
      <dgm:prSet phldr="0" custT="1"/>
      <dgm:spPr/>
      <dgm:t>
        <a:bodyPr vert="horz" wrap="square"/>
        <a:lstStyle/>
        <a:p>
          <a:pPr rtl="0">
            <a:lnSpc>
              <a:spcPct val="100000"/>
            </a:lnSpc>
            <a:spcBef>
              <a:spcPct val="0"/>
            </a:spcBef>
            <a:spcAft>
              <a:spcPct val="35000"/>
            </a:spcAft>
          </a:pPr>
          <a:r>
            <a:rPr lang="zh-CN" sz="2400" b="0" dirty="0" smtClean="0">
              <a:latin typeface="微软雅黑" panose="020B0503020204020204" pitchFamily="34" charset="-122"/>
              <a:ea typeface="微软雅黑" panose="020B0503020204020204" pitchFamily="34" charset="-122"/>
            </a:rPr>
            <a:t>长期边际成本曲线</a:t>
          </a:r>
          <a:endParaRPr lang="zh-CN" sz="2400" b="0" dirty="0">
            <a:latin typeface="微软雅黑" panose="020B0503020204020204" pitchFamily="34" charset="-122"/>
            <a:ea typeface="微软雅黑" panose="020B0503020204020204" pitchFamily="34" charset="-122"/>
          </a:endParaRPr>
        </a:p>
      </dgm:t>
    </dgm:pt>
    <dgm:pt modelId="{A1438EC8-F62F-418F-A62F-829BA6162118}" type="parTrans" cxnId="{59B1BE7B-8A97-456D-A55A-A71820E3D7E4}">
      <dgm:prSet/>
      <dgm:spPr/>
      <dgm:t>
        <a:bodyPr/>
        <a:lstStyle/>
        <a:p>
          <a:endParaRPr lang="zh-CN" altLang="en-US" b="0"/>
        </a:p>
      </dgm:t>
    </dgm:pt>
    <dgm:pt modelId="{FD288D7C-259D-4D0C-9D57-B52576C81080}" type="sibTrans" cxnId="{59B1BE7B-8A97-456D-A55A-A71820E3D7E4}">
      <dgm:prSet/>
      <dgm:spPr/>
      <dgm:t>
        <a:bodyPr/>
        <a:lstStyle/>
        <a:p>
          <a:endParaRPr lang="zh-CN" altLang="en-US" b="0"/>
        </a:p>
      </dgm:t>
    </dgm:pt>
    <dgm:pt modelId="{CE7B3C64-CD28-4EAA-BCB4-F5FBC418BA8E}" type="pres">
      <dgm:prSet presAssocID="{CB79ED8A-F71A-4D7B-B616-F205609CCDEE}" presName="Name0" presStyleCnt="0">
        <dgm:presLayoutVars>
          <dgm:dir/>
          <dgm:resizeHandles val="exact"/>
        </dgm:presLayoutVars>
      </dgm:prSet>
      <dgm:spPr/>
      <dgm:t>
        <a:bodyPr/>
        <a:lstStyle/>
        <a:p>
          <a:endParaRPr lang="zh-CN" altLang="en-US"/>
        </a:p>
      </dgm:t>
    </dgm:pt>
    <dgm:pt modelId="{9356DCAD-412B-450E-947F-F09CB3AC88F1}" type="pres">
      <dgm:prSet presAssocID="{CB79ED8A-F71A-4D7B-B616-F205609CCDEE}" presName="fgShape" presStyleLbl="fgShp" presStyleIdx="0" presStyleCnt="1"/>
      <dgm:spPr/>
    </dgm:pt>
    <dgm:pt modelId="{38D2CEC8-ED91-4BAC-AEDF-12E82AD2DA90}" type="pres">
      <dgm:prSet presAssocID="{CB79ED8A-F71A-4D7B-B616-F205609CCDEE}" presName="linComp" presStyleCnt="0"/>
      <dgm:spPr/>
    </dgm:pt>
    <dgm:pt modelId="{62C4F846-F2F8-4CB8-9020-C75C348B236F}" type="pres">
      <dgm:prSet presAssocID="{99AF55EB-6C85-4CBF-B4DF-AD6C4801562E}" presName="compNode" presStyleCnt="0"/>
      <dgm:spPr/>
    </dgm:pt>
    <dgm:pt modelId="{95FB4D22-4FB2-4436-B1E4-DE09C71BB789}" type="pres">
      <dgm:prSet presAssocID="{99AF55EB-6C85-4CBF-B4DF-AD6C4801562E}" presName="bkgdShape" presStyleLbl="node1" presStyleIdx="0" presStyleCnt="4"/>
      <dgm:spPr/>
      <dgm:t>
        <a:bodyPr/>
        <a:lstStyle/>
        <a:p>
          <a:endParaRPr lang="zh-CN" altLang="en-US"/>
        </a:p>
      </dgm:t>
    </dgm:pt>
    <dgm:pt modelId="{367B40A4-1581-4AA2-A2E0-D9A8F47B5A8A}" type="pres">
      <dgm:prSet presAssocID="{99AF55EB-6C85-4CBF-B4DF-AD6C4801562E}" presName="nodeTx" presStyleLbl="node1" presStyleIdx="0" presStyleCnt="4">
        <dgm:presLayoutVars>
          <dgm:bulletEnabled val="1"/>
        </dgm:presLayoutVars>
      </dgm:prSet>
      <dgm:spPr/>
      <dgm:t>
        <a:bodyPr/>
        <a:lstStyle/>
        <a:p>
          <a:endParaRPr lang="zh-CN" altLang="en-US"/>
        </a:p>
      </dgm:t>
    </dgm:pt>
    <dgm:pt modelId="{E1E9A413-A4E5-4EB0-81CD-601F45BD3C74}" type="pres">
      <dgm:prSet presAssocID="{99AF55EB-6C85-4CBF-B4DF-AD6C4801562E}" presName="invisiNode" presStyleLbl="node1" presStyleIdx="0" presStyleCnt="4"/>
      <dgm:spPr/>
    </dgm:pt>
    <dgm:pt modelId="{DD240E11-6729-462E-84F1-1F6699B794A1}" type="pres">
      <dgm:prSet presAssocID="{99AF55EB-6C85-4CBF-B4DF-AD6C4801562E}" presName="imagNode" presStyleLbl="fgImgPlace1" presStyleIdx="0" presStyleCnt="4"/>
      <dgm:spPr/>
    </dgm:pt>
    <dgm:pt modelId="{87D86C7C-8777-427C-A3C9-4747C837D8E6}" type="pres">
      <dgm:prSet presAssocID="{C27F7BDC-FA98-4288-9D49-7AEDE00FC8EA}" presName="sibTrans" presStyleLbl="sibTrans2D1" presStyleIdx="0" presStyleCnt="0"/>
      <dgm:spPr/>
      <dgm:t>
        <a:bodyPr/>
        <a:lstStyle/>
        <a:p>
          <a:endParaRPr lang="zh-CN" altLang="en-US"/>
        </a:p>
      </dgm:t>
    </dgm:pt>
    <dgm:pt modelId="{A217F770-AE89-412A-B7F1-978FEC022674}" type="pres">
      <dgm:prSet presAssocID="{CFC5228B-CA75-4E5C-97F5-F913F2C62C85}" presName="compNode" presStyleCnt="0"/>
      <dgm:spPr/>
    </dgm:pt>
    <dgm:pt modelId="{E41D140F-BE77-473A-B84E-F57511F339EA}" type="pres">
      <dgm:prSet presAssocID="{CFC5228B-CA75-4E5C-97F5-F913F2C62C85}" presName="bkgdShape" presStyleLbl="node1" presStyleIdx="1" presStyleCnt="4"/>
      <dgm:spPr/>
      <dgm:t>
        <a:bodyPr/>
        <a:lstStyle/>
        <a:p>
          <a:endParaRPr lang="zh-CN" altLang="en-US"/>
        </a:p>
      </dgm:t>
    </dgm:pt>
    <dgm:pt modelId="{5C7330A5-7560-4377-B87D-949BB0557191}" type="pres">
      <dgm:prSet presAssocID="{CFC5228B-CA75-4E5C-97F5-F913F2C62C85}" presName="nodeTx" presStyleLbl="node1" presStyleIdx="1" presStyleCnt="4">
        <dgm:presLayoutVars>
          <dgm:bulletEnabled val="1"/>
        </dgm:presLayoutVars>
      </dgm:prSet>
      <dgm:spPr/>
      <dgm:t>
        <a:bodyPr/>
        <a:lstStyle/>
        <a:p>
          <a:endParaRPr lang="zh-CN" altLang="en-US"/>
        </a:p>
      </dgm:t>
    </dgm:pt>
    <dgm:pt modelId="{99F677BE-45BB-4500-A3D7-D417E4CBA294}" type="pres">
      <dgm:prSet presAssocID="{CFC5228B-CA75-4E5C-97F5-F913F2C62C85}" presName="invisiNode" presStyleLbl="node1" presStyleIdx="1" presStyleCnt="4"/>
      <dgm:spPr/>
    </dgm:pt>
    <dgm:pt modelId="{DF38795C-77F5-460D-BCFE-945EF7460899}" type="pres">
      <dgm:prSet presAssocID="{CFC5228B-CA75-4E5C-97F5-F913F2C62C85}" presName="imagNode" presStyleLbl="fgImgPlace1" presStyleIdx="1" presStyleCnt="4"/>
      <dgm:spPr/>
    </dgm:pt>
    <dgm:pt modelId="{1065D377-A169-460D-8E90-10E748271CBA}" type="pres">
      <dgm:prSet presAssocID="{55752C68-AEF5-445F-9DD6-5D30DFD93B39}" presName="sibTrans" presStyleLbl="sibTrans2D1" presStyleIdx="0" presStyleCnt="0"/>
      <dgm:spPr/>
      <dgm:t>
        <a:bodyPr/>
        <a:lstStyle/>
        <a:p>
          <a:endParaRPr lang="zh-CN" altLang="en-US"/>
        </a:p>
      </dgm:t>
    </dgm:pt>
    <dgm:pt modelId="{D097F94F-9162-4333-A2FF-56581B0A31AB}" type="pres">
      <dgm:prSet presAssocID="{C7F7BCA2-2C8F-4C31-A4E8-59AC78A8FEE5}" presName="compNode" presStyleCnt="0"/>
      <dgm:spPr/>
    </dgm:pt>
    <dgm:pt modelId="{996C55C1-ADB1-45F0-95BA-3D8E6ECA144B}" type="pres">
      <dgm:prSet presAssocID="{C7F7BCA2-2C8F-4C31-A4E8-59AC78A8FEE5}" presName="bkgdShape" presStyleLbl="node1" presStyleIdx="2" presStyleCnt="4"/>
      <dgm:spPr/>
      <dgm:t>
        <a:bodyPr/>
        <a:lstStyle/>
        <a:p>
          <a:endParaRPr lang="zh-CN" altLang="en-US"/>
        </a:p>
      </dgm:t>
    </dgm:pt>
    <dgm:pt modelId="{C8BF051A-C65D-4B73-A437-10F60041EB18}" type="pres">
      <dgm:prSet presAssocID="{C7F7BCA2-2C8F-4C31-A4E8-59AC78A8FEE5}" presName="nodeTx" presStyleLbl="node1" presStyleIdx="2" presStyleCnt="4">
        <dgm:presLayoutVars>
          <dgm:bulletEnabled val="1"/>
        </dgm:presLayoutVars>
      </dgm:prSet>
      <dgm:spPr/>
      <dgm:t>
        <a:bodyPr/>
        <a:lstStyle/>
        <a:p>
          <a:endParaRPr lang="zh-CN" altLang="en-US"/>
        </a:p>
      </dgm:t>
    </dgm:pt>
    <dgm:pt modelId="{FA714E3A-0D2B-4482-88CF-A5BC277382E9}" type="pres">
      <dgm:prSet presAssocID="{C7F7BCA2-2C8F-4C31-A4E8-59AC78A8FEE5}" presName="invisiNode" presStyleLbl="node1" presStyleIdx="2" presStyleCnt="4"/>
      <dgm:spPr/>
    </dgm:pt>
    <dgm:pt modelId="{1E49A1E5-2B6B-416A-935A-55560AB49FBF}" type="pres">
      <dgm:prSet presAssocID="{C7F7BCA2-2C8F-4C31-A4E8-59AC78A8FEE5}" presName="imagNode" presStyleLbl="fgImgPlace1" presStyleIdx="2" presStyleCnt="4"/>
      <dgm:spPr/>
    </dgm:pt>
    <dgm:pt modelId="{427D9458-199B-4CA2-B208-D878B8A94572}" type="pres">
      <dgm:prSet presAssocID="{06F89EDD-20E5-4957-A6B8-0B1342ECC07C}" presName="sibTrans" presStyleLbl="sibTrans2D1" presStyleIdx="0" presStyleCnt="0"/>
      <dgm:spPr/>
      <dgm:t>
        <a:bodyPr/>
        <a:lstStyle/>
        <a:p>
          <a:endParaRPr lang="zh-CN" altLang="en-US"/>
        </a:p>
      </dgm:t>
    </dgm:pt>
    <dgm:pt modelId="{08C4CE45-2FA5-4E58-A96D-FF7F7549F4B4}" type="pres">
      <dgm:prSet presAssocID="{44257D49-5C2F-42EE-9577-3746C90AAF02}" presName="compNode" presStyleCnt="0"/>
      <dgm:spPr/>
    </dgm:pt>
    <dgm:pt modelId="{9BD9CEC0-CF93-4568-AD38-14E3D3DBF2E4}" type="pres">
      <dgm:prSet presAssocID="{44257D49-5C2F-42EE-9577-3746C90AAF02}" presName="bkgdShape" presStyleLbl="node1" presStyleIdx="3" presStyleCnt="4"/>
      <dgm:spPr/>
      <dgm:t>
        <a:bodyPr/>
        <a:lstStyle/>
        <a:p>
          <a:endParaRPr lang="zh-CN" altLang="en-US"/>
        </a:p>
      </dgm:t>
    </dgm:pt>
    <dgm:pt modelId="{6706346C-4C5E-4308-883F-7C5C6AD2E49A}" type="pres">
      <dgm:prSet presAssocID="{44257D49-5C2F-42EE-9577-3746C90AAF02}" presName="nodeTx" presStyleLbl="node1" presStyleIdx="3" presStyleCnt="4">
        <dgm:presLayoutVars>
          <dgm:bulletEnabled val="1"/>
        </dgm:presLayoutVars>
      </dgm:prSet>
      <dgm:spPr/>
      <dgm:t>
        <a:bodyPr/>
        <a:lstStyle/>
        <a:p>
          <a:endParaRPr lang="zh-CN" altLang="en-US"/>
        </a:p>
      </dgm:t>
    </dgm:pt>
    <dgm:pt modelId="{DB6B50A3-3929-4139-8320-1D328DCB2484}" type="pres">
      <dgm:prSet presAssocID="{44257D49-5C2F-42EE-9577-3746C90AAF02}" presName="invisiNode" presStyleLbl="node1" presStyleIdx="3" presStyleCnt="4"/>
      <dgm:spPr/>
    </dgm:pt>
    <dgm:pt modelId="{E3500F94-9B94-418A-86FA-094B5A50E557}" type="pres">
      <dgm:prSet presAssocID="{44257D49-5C2F-42EE-9577-3746C90AAF02}" presName="imagNode" presStyleLbl="fgImgPlace1" presStyleIdx="3" presStyleCnt="4"/>
      <dgm:spPr/>
    </dgm:pt>
  </dgm:ptLst>
  <dgm:cxnLst>
    <dgm:cxn modelId="{83CD036B-C24A-4A1D-9176-5F2C20523AEF}" type="presOf" srcId="{99AF55EB-6C85-4CBF-B4DF-AD6C4801562E}" destId="{95FB4D22-4FB2-4436-B1E4-DE09C71BB789}" srcOrd="0" destOrd="0" presId="urn:microsoft.com/office/officeart/2005/8/layout/hList7#5"/>
    <dgm:cxn modelId="{197F3434-84B3-4341-A9EF-F0EF6AA7EE46}" type="presOf" srcId="{CFC5228B-CA75-4E5C-97F5-F913F2C62C85}" destId="{E41D140F-BE77-473A-B84E-F57511F339EA}" srcOrd="0" destOrd="0" presId="urn:microsoft.com/office/officeart/2005/8/layout/hList7#5"/>
    <dgm:cxn modelId="{2081F488-E363-46AD-B4B1-886A21EC0EC5}" type="presOf" srcId="{55752C68-AEF5-445F-9DD6-5D30DFD93B39}" destId="{1065D377-A169-460D-8E90-10E748271CBA}" srcOrd="0" destOrd="0" presId="urn:microsoft.com/office/officeart/2005/8/layout/hList7#5"/>
    <dgm:cxn modelId="{DE79B1BB-1D47-4E1B-906D-3342C6668EB0}" type="presOf" srcId="{C7F7BCA2-2C8F-4C31-A4E8-59AC78A8FEE5}" destId="{996C55C1-ADB1-45F0-95BA-3D8E6ECA144B}" srcOrd="0" destOrd="0" presId="urn:microsoft.com/office/officeart/2005/8/layout/hList7#5"/>
    <dgm:cxn modelId="{E0BEB911-90CC-4440-9E0B-5DE4629A2F0A}" type="presOf" srcId="{44257D49-5C2F-42EE-9577-3746C90AAF02}" destId="{6706346C-4C5E-4308-883F-7C5C6AD2E49A}" srcOrd="1" destOrd="0" presId="urn:microsoft.com/office/officeart/2005/8/layout/hList7#5"/>
    <dgm:cxn modelId="{73058B45-E26F-4854-A550-4EC4FC89A82B}" type="presOf" srcId="{06F89EDD-20E5-4957-A6B8-0B1342ECC07C}" destId="{427D9458-199B-4CA2-B208-D878B8A94572}" srcOrd="0" destOrd="0" presId="urn:microsoft.com/office/officeart/2005/8/layout/hList7#5"/>
    <dgm:cxn modelId="{926B23EE-5B88-433E-85AB-BFB80B5CA7E2}" srcId="{CB79ED8A-F71A-4D7B-B616-F205609CCDEE}" destId="{CFC5228B-CA75-4E5C-97F5-F913F2C62C85}" srcOrd="1" destOrd="0" parTransId="{84B88F2D-1197-47C9-A394-FDC24AB0F00F}" sibTransId="{55752C68-AEF5-445F-9DD6-5D30DFD93B39}"/>
    <dgm:cxn modelId="{AB917CF8-F3D9-4548-8C83-51B79727C3F7}" type="presOf" srcId="{C7F7BCA2-2C8F-4C31-A4E8-59AC78A8FEE5}" destId="{C8BF051A-C65D-4B73-A437-10F60041EB18}" srcOrd="1" destOrd="0" presId="urn:microsoft.com/office/officeart/2005/8/layout/hList7#5"/>
    <dgm:cxn modelId="{6B548F45-675C-4354-B6CD-BC0536BB2A81}" type="presOf" srcId="{CFC5228B-CA75-4E5C-97F5-F913F2C62C85}" destId="{5C7330A5-7560-4377-B87D-949BB0557191}" srcOrd="1" destOrd="0" presId="urn:microsoft.com/office/officeart/2005/8/layout/hList7#5"/>
    <dgm:cxn modelId="{80BAD933-83D8-4DB5-870C-4FB5BE9C0427}" type="presOf" srcId="{99AF55EB-6C85-4CBF-B4DF-AD6C4801562E}" destId="{367B40A4-1581-4AA2-A2E0-D9A8F47B5A8A}" srcOrd="1" destOrd="0" presId="urn:microsoft.com/office/officeart/2005/8/layout/hList7#5"/>
    <dgm:cxn modelId="{A07FEB57-6FFA-4A3D-88E0-02ADD9E64F98}" srcId="{CB79ED8A-F71A-4D7B-B616-F205609CCDEE}" destId="{C7F7BCA2-2C8F-4C31-A4E8-59AC78A8FEE5}" srcOrd="2" destOrd="0" parTransId="{390289C5-8107-4110-924D-9AADB6AD5B78}" sibTransId="{06F89EDD-20E5-4957-A6B8-0B1342ECC07C}"/>
    <dgm:cxn modelId="{4616B6E9-AF1F-4B18-B4BE-6BCDBC2B601A}" type="presOf" srcId="{CB79ED8A-F71A-4D7B-B616-F205609CCDEE}" destId="{CE7B3C64-CD28-4EAA-BCB4-F5FBC418BA8E}" srcOrd="0" destOrd="0" presId="urn:microsoft.com/office/officeart/2005/8/layout/hList7#5"/>
    <dgm:cxn modelId="{651193FD-530E-4A91-BCA3-F8C6F1C2B879}" srcId="{CB79ED8A-F71A-4D7B-B616-F205609CCDEE}" destId="{99AF55EB-6C85-4CBF-B4DF-AD6C4801562E}" srcOrd="0" destOrd="0" parTransId="{FD55756E-AA57-41A0-94F7-4EEEE2D94D87}" sibTransId="{C27F7BDC-FA98-4288-9D49-7AEDE00FC8EA}"/>
    <dgm:cxn modelId="{AAEC7550-0974-4CD8-AA8E-B659FBEA2252}" type="presOf" srcId="{C27F7BDC-FA98-4288-9D49-7AEDE00FC8EA}" destId="{87D86C7C-8777-427C-A3C9-4747C837D8E6}" srcOrd="0" destOrd="0" presId="urn:microsoft.com/office/officeart/2005/8/layout/hList7#5"/>
    <dgm:cxn modelId="{5BDA0ECC-40D5-444E-87C9-651A2CF1F651}" type="presOf" srcId="{44257D49-5C2F-42EE-9577-3746C90AAF02}" destId="{9BD9CEC0-CF93-4568-AD38-14E3D3DBF2E4}" srcOrd="0" destOrd="0" presId="urn:microsoft.com/office/officeart/2005/8/layout/hList7#5"/>
    <dgm:cxn modelId="{59B1BE7B-8A97-456D-A55A-A71820E3D7E4}" srcId="{CB79ED8A-F71A-4D7B-B616-F205609CCDEE}" destId="{44257D49-5C2F-42EE-9577-3746C90AAF02}" srcOrd="3" destOrd="0" parTransId="{A1438EC8-F62F-418F-A62F-829BA6162118}" sibTransId="{FD288D7C-259D-4D0C-9D57-B52576C81080}"/>
    <dgm:cxn modelId="{79E289E7-CE2D-496B-AB51-593F278F5DA8}" type="presParOf" srcId="{CE7B3C64-CD28-4EAA-BCB4-F5FBC418BA8E}" destId="{9356DCAD-412B-450E-947F-F09CB3AC88F1}" srcOrd="0" destOrd="0" presId="urn:microsoft.com/office/officeart/2005/8/layout/hList7#5"/>
    <dgm:cxn modelId="{8FB87521-8C2C-4EBE-A409-CD59335B2EF5}" type="presParOf" srcId="{CE7B3C64-CD28-4EAA-BCB4-F5FBC418BA8E}" destId="{38D2CEC8-ED91-4BAC-AEDF-12E82AD2DA90}" srcOrd="1" destOrd="0" presId="urn:microsoft.com/office/officeart/2005/8/layout/hList7#5"/>
    <dgm:cxn modelId="{6A9343B5-049B-4729-83E9-AEE2F8AF973F}" type="presParOf" srcId="{38D2CEC8-ED91-4BAC-AEDF-12E82AD2DA90}" destId="{62C4F846-F2F8-4CB8-9020-C75C348B236F}" srcOrd="0" destOrd="0" presId="urn:microsoft.com/office/officeart/2005/8/layout/hList7#5"/>
    <dgm:cxn modelId="{CFB3320B-255A-4ADA-8957-8460080CDD84}" type="presParOf" srcId="{62C4F846-F2F8-4CB8-9020-C75C348B236F}" destId="{95FB4D22-4FB2-4436-B1E4-DE09C71BB789}" srcOrd="0" destOrd="0" presId="urn:microsoft.com/office/officeart/2005/8/layout/hList7#5"/>
    <dgm:cxn modelId="{226032D6-4F79-4A89-991F-F042EC7C180E}" type="presParOf" srcId="{62C4F846-F2F8-4CB8-9020-C75C348B236F}" destId="{367B40A4-1581-4AA2-A2E0-D9A8F47B5A8A}" srcOrd="1" destOrd="0" presId="urn:microsoft.com/office/officeart/2005/8/layout/hList7#5"/>
    <dgm:cxn modelId="{8BC684DC-D169-4F10-95A7-670776A73416}" type="presParOf" srcId="{62C4F846-F2F8-4CB8-9020-C75C348B236F}" destId="{E1E9A413-A4E5-4EB0-81CD-601F45BD3C74}" srcOrd="2" destOrd="0" presId="urn:microsoft.com/office/officeart/2005/8/layout/hList7#5"/>
    <dgm:cxn modelId="{4D21E768-35EC-477C-927A-22FF359D9377}" type="presParOf" srcId="{62C4F846-F2F8-4CB8-9020-C75C348B236F}" destId="{DD240E11-6729-462E-84F1-1F6699B794A1}" srcOrd="3" destOrd="0" presId="urn:microsoft.com/office/officeart/2005/8/layout/hList7#5"/>
    <dgm:cxn modelId="{E4282F71-B4B9-43A1-9F53-D5D4BC0F1811}" type="presParOf" srcId="{38D2CEC8-ED91-4BAC-AEDF-12E82AD2DA90}" destId="{87D86C7C-8777-427C-A3C9-4747C837D8E6}" srcOrd="1" destOrd="0" presId="urn:microsoft.com/office/officeart/2005/8/layout/hList7#5"/>
    <dgm:cxn modelId="{5B7312B7-3285-46B9-A799-FDCECA6EF92E}" type="presParOf" srcId="{38D2CEC8-ED91-4BAC-AEDF-12E82AD2DA90}" destId="{A217F770-AE89-412A-B7F1-978FEC022674}" srcOrd="2" destOrd="0" presId="urn:microsoft.com/office/officeart/2005/8/layout/hList7#5"/>
    <dgm:cxn modelId="{BF364F94-148C-432D-8B0C-D1C53860FC0F}" type="presParOf" srcId="{A217F770-AE89-412A-B7F1-978FEC022674}" destId="{E41D140F-BE77-473A-B84E-F57511F339EA}" srcOrd="0" destOrd="0" presId="urn:microsoft.com/office/officeart/2005/8/layout/hList7#5"/>
    <dgm:cxn modelId="{8EE0AEDD-2432-470E-A56E-2550C43CC027}" type="presParOf" srcId="{A217F770-AE89-412A-B7F1-978FEC022674}" destId="{5C7330A5-7560-4377-B87D-949BB0557191}" srcOrd="1" destOrd="0" presId="urn:microsoft.com/office/officeart/2005/8/layout/hList7#5"/>
    <dgm:cxn modelId="{729EDDC3-5390-4961-9269-73C00994D319}" type="presParOf" srcId="{A217F770-AE89-412A-B7F1-978FEC022674}" destId="{99F677BE-45BB-4500-A3D7-D417E4CBA294}" srcOrd="2" destOrd="0" presId="urn:microsoft.com/office/officeart/2005/8/layout/hList7#5"/>
    <dgm:cxn modelId="{A79FB69F-1F41-4B0D-A453-1B78AB719895}" type="presParOf" srcId="{A217F770-AE89-412A-B7F1-978FEC022674}" destId="{DF38795C-77F5-460D-BCFE-945EF7460899}" srcOrd="3" destOrd="0" presId="urn:microsoft.com/office/officeart/2005/8/layout/hList7#5"/>
    <dgm:cxn modelId="{600EC754-93E6-41FA-BBE7-2A6F92A5B646}" type="presParOf" srcId="{38D2CEC8-ED91-4BAC-AEDF-12E82AD2DA90}" destId="{1065D377-A169-460D-8E90-10E748271CBA}" srcOrd="3" destOrd="0" presId="urn:microsoft.com/office/officeart/2005/8/layout/hList7#5"/>
    <dgm:cxn modelId="{3C99A418-0E7E-428D-822B-34B3F93F55F3}" type="presParOf" srcId="{38D2CEC8-ED91-4BAC-AEDF-12E82AD2DA90}" destId="{D097F94F-9162-4333-A2FF-56581B0A31AB}" srcOrd="4" destOrd="0" presId="urn:microsoft.com/office/officeart/2005/8/layout/hList7#5"/>
    <dgm:cxn modelId="{E9676AFD-00DF-4EC7-8CDB-E18D694D0050}" type="presParOf" srcId="{D097F94F-9162-4333-A2FF-56581B0A31AB}" destId="{996C55C1-ADB1-45F0-95BA-3D8E6ECA144B}" srcOrd="0" destOrd="0" presId="urn:microsoft.com/office/officeart/2005/8/layout/hList7#5"/>
    <dgm:cxn modelId="{BA7F11BA-4469-471B-8F2F-2F41BFD19926}" type="presParOf" srcId="{D097F94F-9162-4333-A2FF-56581B0A31AB}" destId="{C8BF051A-C65D-4B73-A437-10F60041EB18}" srcOrd="1" destOrd="0" presId="urn:microsoft.com/office/officeart/2005/8/layout/hList7#5"/>
    <dgm:cxn modelId="{012492E9-2683-4120-BF19-563EBFD321FF}" type="presParOf" srcId="{D097F94F-9162-4333-A2FF-56581B0A31AB}" destId="{FA714E3A-0D2B-4482-88CF-A5BC277382E9}" srcOrd="2" destOrd="0" presId="urn:microsoft.com/office/officeart/2005/8/layout/hList7#5"/>
    <dgm:cxn modelId="{F825BFFB-2E15-4A3C-A1D1-6A000F16C22D}" type="presParOf" srcId="{D097F94F-9162-4333-A2FF-56581B0A31AB}" destId="{1E49A1E5-2B6B-416A-935A-55560AB49FBF}" srcOrd="3" destOrd="0" presId="urn:microsoft.com/office/officeart/2005/8/layout/hList7#5"/>
    <dgm:cxn modelId="{75328B4B-7599-46D0-9BE3-36420D44D5B2}" type="presParOf" srcId="{38D2CEC8-ED91-4BAC-AEDF-12E82AD2DA90}" destId="{427D9458-199B-4CA2-B208-D878B8A94572}" srcOrd="5" destOrd="0" presId="urn:microsoft.com/office/officeart/2005/8/layout/hList7#5"/>
    <dgm:cxn modelId="{4D1F1B8D-DB50-405E-8696-7526ED898EB8}" type="presParOf" srcId="{38D2CEC8-ED91-4BAC-AEDF-12E82AD2DA90}" destId="{08C4CE45-2FA5-4E58-A96D-FF7F7549F4B4}" srcOrd="6" destOrd="0" presId="urn:microsoft.com/office/officeart/2005/8/layout/hList7#5"/>
    <dgm:cxn modelId="{E75DFBA0-5464-46F0-84D3-37630121DEEF}" type="presParOf" srcId="{08C4CE45-2FA5-4E58-A96D-FF7F7549F4B4}" destId="{9BD9CEC0-CF93-4568-AD38-14E3D3DBF2E4}" srcOrd="0" destOrd="0" presId="urn:microsoft.com/office/officeart/2005/8/layout/hList7#5"/>
    <dgm:cxn modelId="{0F89D4E7-EBAA-4182-B371-191F9E451E54}" type="presParOf" srcId="{08C4CE45-2FA5-4E58-A96D-FF7F7549F4B4}" destId="{6706346C-4C5E-4308-883F-7C5C6AD2E49A}" srcOrd="1" destOrd="0" presId="urn:microsoft.com/office/officeart/2005/8/layout/hList7#5"/>
    <dgm:cxn modelId="{6C22DD56-B3D1-42B8-AAF0-00528B8E85E8}" type="presParOf" srcId="{08C4CE45-2FA5-4E58-A96D-FF7F7549F4B4}" destId="{DB6B50A3-3929-4139-8320-1D328DCB2484}" srcOrd="2" destOrd="0" presId="urn:microsoft.com/office/officeart/2005/8/layout/hList7#5"/>
    <dgm:cxn modelId="{41D33A80-1D9E-408A-A0FC-F182B1EF06A7}" type="presParOf" srcId="{08C4CE45-2FA5-4E58-A96D-FF7F7549F4B4}" destId="{E3500F94-9B94-418A-86FA-094B5A50E557}" srcOrd="3" destOrd="0" presId="urn:microsoft.com/office/officeart/2005/8/layout/hList7#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37A41F-B002-448E-968F-D3500FEE4354}">
      <dsp:nvSpPr>
        <dsp:cNvPr id="0" name=""/>
        <dsp:cNvSpPr/>
      </dsp:nvSpPr>
      <dsp:spPr>
        <a:xfrm>
          <a:off x="725233" y="0"/>
          <a:ext cx="8219313" cy="418211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168185-FE0D-47D1-A741-C7BB169928DD}">
      <dsp:nvSpPr>
        <dsp:cNvPr id="0" name=""/>
        <dsp:cNvSpPr/>
      </dsp:nvSpPr>
      <dsp:spPr>
        <a:xfrm>
          <a:off x="0" y="1254632"/>
          <a:ext cx="2900934" cy="1672844"/>
        </a:xfrm>
        <a:prstGeom prst="round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100000"/>
            </a:lnSpc>
            <a:spcBef>
              <a:spcPct val="0"/>
            </a:spcBef>
            <a:spcAft>
              <a:spcPct val="35000"/>
            </a:spcAft>
          </a:pPr>
          <a:r>
            <a:rPr lang="zh-CN" sz="2400" b="0" kern="1200" dirty="0" smtClean="0">
              <a:latin typeface="微软雅黑" panose="020B0503020204020204" pitchFamily="34" charset="-122"/>
              <a:ea typeface="微软雅黑" panose="020B0503020204020204" pitchFamily="34" charset="-122"/>
            </a:rPr>
            <a:t>企业的类型</a:t>
          </a:r>
          <a:endParaRPr lang="en-US" sz="2400" b="0" kern="1200" dirty="0">
            <a:latin typeface="微软雅黑" panose="020B0503020204020204" pitchFamily="34" charset="-122"/>
            <a:ea typeface="微软雅黑" panose="020B0503020204020204" pitchFamily="34" charset="-122"/>
          </a:endParaRPr>
        </a:p>
      </dsp:txBody>
      <dsp:txXfrm>
        <a:off x="81662" y="1336294"/>
        <a:ext cx="2737610" cy="1509520"/>
      </dsp:txXfrm>
    </dsp:sp>
    <dsp:sp modelId="{373DD85F-74CC-4633-8056-FEF497171B75}">
      <dsp:nvSpPr>
        <dsp:cNvPr id="0" name=""/>
        <dsp:cNvSpPr/>
      </dsp:nvSpPr>
      <dsp:spPr>
        <a:xfrm>
          <a:off x="3384423" y="1254632"/>
          <a:ext cx="2900934" cy="1672844"/>
        </a:xfrm>
        <a:prstGeom prst="round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100000"/>
            </a:lnSpc>
            <a:spcBef>
              <a:spcPct val="0"/>
            </a:spcBef>
            <a:spcAft>
              <a:spcPct val="35000"/>
            </a:spcAft>
          </a:pPr>
          <a:r>
            <a:rPr lang="zh-CN" sz="2400" b="0" kern="1200" dirty="0" smtClean="0">
              <a:latin typeface="微软雅黑" panose="020B0503020204020204" pitchFamily="34" charset="-122"/>
              <a:ea typeface="微软雅黑" panose="020B0503020204020204" pitchFamily="34" charset="-122"/>
            </a:rPr>
            <a:t>企业利润最大化</a:t>
          </a:r>
          <a:endParaRPr lang="en-US" sz="2400" b="0" kern="1200" dirty="0">
            <a:latin typeface="微软雅黑" panose="020B0503020204020204" pitchFamily="34" charset="-122"/>
            <a:ea typeface="微软雅黑" panose="020B0503020204020204" pitchFamily="34" charset="-122"/>
          </a:endParaRPr>
        </a:p>
      </dsp:txBody>
      <dsp:txXfrm>
        <a:off x="3466085" y="1336294"/>
        <a:ext cx="2737610" cy="1509520"/>
      </dsp:txXfrm>
    </dsp:sp>
    <dsp:sp modelId="{85402E09-C3A8-45D3-9868-DCBCC6734990}">
      <dsp:nvSpPr>
        <dsp:cNvPr id="0" name=""/>
        <dsp:cNvSpPr/>
      </dsp:nvSpPr>
      <dsp:spPr>
        <a:xfrm>
          <a:off x="6768846" y="1254632"/>
          <a:ext cx="2900934" cy="1672844"/>
        </a:xfrm>
        <a:prstGeom prst="round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100000"/>
            </a:lnSpc>
            <a:spcBef>
              <a:spcPct val="0"/>
            </a:spcBef>
            <a:spcAft>
              <a:spcPct val="35000"/>
            </a:spcAft>
          </a:pPr>
          <a:r>
            <a:rPr lang="zh-CN" sz="2400" b="0" kern="1200" dirty="0" smtClean="0">
              <a:latin typeface="微软雅黑" panose="020B0503020204020204" pitchFamily="34" charset="-122"/>
              <a:ea typeface="微软雅黑" panose="020B0503020204020204" pitchFamily="34" charset="-122"/>
            </a:rPr>
            <a:t>企业的其他目标</a:t>
          </a:r>
          <a:endParaRPr lang="en-US" sz="2400" b="0" kern="1200" dirty="0">
            <a:latin typeface="微软雅黑" panose="020B0503020204020204" pitchFamily="34" charset="-122"/>
            <a:ea typeface="微软雅黑" panose="020B0503020204020204" pitchFamily="34" charset="-122"/>
          </a:endParaRPr>
        </a:p>
      </dsp:txBody>
      <dsp:txXfrm>
        <a:off x="6850508" y="1336294"/>
        <a:ext cx="2737610" cy="15095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4165D1-3FBA-43CB-B01B-26AC2C7FC408}">
      <dsp:nvSpPr>
        <dsp:cNvPr id="0" name=""/>
        <dsp:cNvSpPr/>
      </dsp:nvSpPr>
      <dsp:spPr>
        <a:xfrm>
          <a:off x="2207" y="0"/>
          <a:ext cx="3435027" cy="4351338"/>
        </a:xfrm>
        <a:prstGeom prst="roundRect">
          <a:avLst>
            <a:gd name="adj" fmla="val 10000"/>
          </a:avLst>
        </a:prstGeom>
        <a:gradFill rotWithShape="0">
          <a:gsLst>
            <a:gs pos="0">
              <a:schemeClr val="accent3">
                <a:shade val="80000"/>
                <a:hueOff val="0"/>
                <a:satOff val="0"/>
                <a:lumOff val="0"/>
                <a:alphaOff val="0"/>
                <a:lumMod val="110000"/>
                <a:satMod val="105000"/>
                <a:tint val="67000"/>
              </a:schemeClr>
            </a:gs>
            <a:gs pos="50000">
              <a:schemeClr val="accent3">
                <a:shade val="80000"/>
                <a:hueOff val="0"/>
                <a:satOff val="0"/>
                <a:lumOff val="0"/>
                <a:alphaOff val="0"/>
                <a:lumMod val="105000"/>
                <a:satMod val="103000"/>
                <a:tint val="73000"/>
              </a:schemeClr>
            </a:gs>
            <a:gs pos="100000">
              <a:schemeClr val="accent3">
                <a:shade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lvl="0" algn="ctr" defTabSz="1066800" rtl="0">
            <a:lnSpc>
              <a:spcPct val="100000"/>
            </a:lnSpc>
            <a:spcBef>
              <a:spcPct val="0"/>
            </a:spcBef>
            <a:spcAft>
              <a:spcPct val="35000"/>
            </a:spcAft>
          </a:pPr>
          <a:r>
            <a:rPr lang="zh-CN" altLang="en-US" sz="2400" b="1" kern="1200" dirty="0" smtClean="0">
              <a:latin typeface="微软雅黑" panose="020B0503020204020204" pitchFamily="34" charset="-122"/>
              <a:ea typeface="微软雅黑" panose="020B0503020204020204" pitchFamily="34" charset="-122"/>
              <a:cs typeface="微软雅黑" panose="020B0503020204020204" pitchFamily="34" charset="-122"/>
            </a:rPr>
            <a:t>生产和生产函数</a:t>
          </a:r>
          <a:r>
            <a:rPr lang="zh-CN" altLang="en-US" sz="2400" b="0" kern="1200" dirty="0" smtClean="0">
              <a:latin typeface="微软雅黑" panose="020B0503020204020204" pitchFamily="34" charset="-122"/>
              <a:ea typeface="微软雅黑" panose="020B0503020204020204" pitchFamily="34" charset="-122"/>
              <a:cs typeface="微软雅黑" panose="020B0503020204020204" pitchFamily="34" charset="-122"/>
            </a:rPr>
            <a:t/>
          </a:r>
          <a:br>
            <a:rPr lang="zh-CN" altLang="en-US" sz="2400" b="0" kern="1200" dirty="0" smtClean="0">
              <a:latin typeface="微软雅黑" panose="020B0503020204020204" pitchFamily="34" charset="-122"/>
              <a:ea typeface="微软雅黑" panose="020B0503020204020204" pitchFamily="34" charset="-122"/>
              <a:cs typeface="微软雅黑" panose="020B0503020204020204" pitchFamily="34" charset="-122"/>
            </a:rPr>
          </a:br>
          <a:endParaRPr lang="zh-CN" altLang="en-US" sz="2400" b="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2207" y="1740535"/>
        <a:ext cx="3435027" cy="1740535"/>
      </dsp:txXfrm>
    </dsp:sp>
    <dsp:sp modelId="{C1CFF966-D44D-4024-AB22-7CFF38A8F227}">
      <dsp:nvSpPr>
        <dsp:cNvPr id="0" name=""/>
        <dsp:cNvSpPr/>
      </dsp:nvSpPr>
      <dsp:spPr>
        <a:xfrm>
          <a:off x="995223" y="261080"/>
          <a:ext cx="1448995" cy="1448995"/>
        </a:xfrm>
        <a:prstGeom prst="ellipse">
          <a:avLst/>
        </a:prstGeom>
        <a:solidFill>
          <a:schemeClr val="accent3">
            <a:tint val="50000"/>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22AB16D4-BD5D-4F18-B5C0-9BC53B44C6BC}">
      <dsp:nvSpPr>
        <dsp:cNvPr id="0" name=""/>
        <dsp:cNvSpPr/>
      </dsp:nvSpPr>
      <dsp:spPr>
        <a:xfrm>
          <a:off x="3540286" y="0"/>
          <a:ext cx="3435027" cy="4351338"/>
        </a:xfrm>
        <a:prstGeom prst="roundRect">
          <a:avLst>
            <a:gd name="adj" fmla="val 10000"/>
          </a:avLst>
        </a:prstGeom>
        <a:gradFill rotWithShape="0">
          <a:gsLst>
            <a:gs pos="0">
              <a:schemeClr val="accent3">
                <a:shade val="80000"/>
                <a:hueOff val="0"/>
                <a:satOff val="0"/>
                <a:lumOff val="9546"/>
                <a:alphaOff val="0"/>
                <a:lumMod val="110000"/>
                <a:satMod val="105000"/>
                <a:tint val="67000"/>
              </a:schemeClr>
            </a:gs>
            <a:gs pos="50000">
              <a:schemeClr val="accent3">
                <a:shade val="80000"/>
                <a:hueOff val="0"/>
                <a:satOff val="0"/>
                <a:lumOff val="9546"/>
                <a:alphaOff val="0"/>
                <a:lumMod val="105000"/>
                <a:satMod val="103000"/>
                <a:tint val="73000"/>
              </a:schemeClr>
            </a:gs>
            <a:gs pos="100000">
              <a:schemeClr val="accent3">
                <a:shade val="80000"/>
                <a:hueOff val="0"/>
                <a:satOff val="0"/>
                <a:lumOff val="9546"/>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lvl="0" algn="ctr" defTabSz="1066800" rtl="0">
            <a:lnSpc>
              <a:spcPct val="100000"/>
            </a:lnSpc>
            <a:spcBef>
              <a:spcPct val="0"/>
            </a:spcBef>
            <a:spcAft>
              <a:spcPct val="35000"/>
            </a:spcAft>
          </a:pPr>
          <a:r>
            <a:rPr lang="zh-CN" altLang="en-US" sz="2400" b="1" kern="1200" dirty="0" smtClean="0">
              <a:latin typeface="微软雅黑" panose="020B0503020204020204" pitchFamily="34" charset="-122"/>
              <a:ea typeface="微软雅黑" panose="020B0503020204020204" pitchFamily="34" charset="-122"/>
              <a:cs typeface="微软雅黑" panose="020B0503020204020204" pitchFamily="34" charset="-122"/>
            </a:rPr>
            <a:t>短期和长期</a:t>
          </a:r>
          <a:br>
            <a:rPr lang="zh-CN" altLang="en-US" sz="2400" b="1" kern="1200" dirty="0" smtClean="0">
              <a:latin typeface="微软雅黑" panose="020B0503020204020204" pitchFamily="34" charset="-122"/>
              <a:ea typeface="微软雅黑" panose="020B0503020204020204" pitchFamily="34" charset="-122"/>
              <a:cs typeface="微软雅黑" panose="020B0503020204020204" pitchFamily="34" charset="-122"/>
            </a:rPr>
          </a:br>
          <a:endParaRPr lang="zh-CN" altLang="en-US" sz="2400" b="1"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3540286" y="1740535"/>
        <a:ext cx="3435027" cy="1740535"/>
      </dsp:txXfrm>
    </dsp:sp>
    <dsp:sp modelId="{3F6A09E1-C2EB-4EAA-98FA-B7D6C898D157}">
      <dsp:nvSpPr>
        <dsp:cNvPr id="0" name=""/>
        <dsp:cNvSpPr/>
      </dsp:nvSpPr>
      <dsp:spPr>
        <a:xfrm>
          <a:off x="4533302" y="261080"/>
          <a:ext cx="1448995" cy="1448995"/>
        </a:xfrm>
        <a:prstGeom prst="ellipse">
          <a:avLst/>
        </a:prstGeom>
        <a:solidFill>
          <a:schemeClr val="accent3">
            <a:tint val="50000"/>
            <a:hueOff val="0"/>
            <a:satOff val="0"/>
            <a:lumOff val="4758"/>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A83D4115-F5A2-47C6-BD49-D5262C9703BD}">
      <dsp:nvSpPr>
        <dsp:cNvPr id="0" name=""/>
        <dsp:cNvSpPr/>
      </dsp:nvSpPr>
      <dsp:spPr>
        <a:xfrm>
          <a:off x="7078364" y="0"/>
          <a:ext cx="3435027" cy="4351338"/>
        </a:xfrm>
        <a:prstGeom prst="roundRect">
          <a:avLst>
            <a:gd name="adj" fmla="val 10000"/>
          </a:avLst>
        </a:prstGeom>
        <a:gradFill rotWithShape="0">
          <a:gsLst>
            <a:gs pos="0">
              <a:schemeClr val="accent3">
                <a:shade val="80000"/>
                <a:hueOff val="0"/>
                <a:satOff val="0"/>
                <a:lumOff val="19092"/>
                <a:alphaOff val="0"/>
                <a:lumMod val="110000"/>
                <a:satMod val="105000"/>
                <a:tint val="67000"/>
              </a:schemeClr>
            </a:gs>
            <a:gs pos="50000">
              <a:schemeClr val="accent3">
                <a:shade val="80000"/>
                <a:hueOff val="0"/>
                <a:satOff val="0"/>
                <a:lumOff val="19092"/>
                <a:alphaOff val="0"/>
                <a:lumMod val="105000"/>
                <a:satMod val="103000"/>
                <a:tint val="73000"/>
              </a:schemeClr>
            </a:gs>
            <a:gs pos="100000">
              <a:schemeClr val="accent3">
                <a:shade val="80000"/>
                <a:hueOff val="0"/>
                <a:satOff val="0"/>
                <a:lumOff val="19092"/>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lvl="0" algn="ctr" defTabSz="1066800" rtl="0">
            <a:lnSpc>
              <a:spcPct val="100000"/>
            </a:lnSpc>
            <a:spcBef>
              <a:spcPct val="0"/>
            </a:spcBef>
            <a:spcAft>
              <a:spcPct val="35000"/>
            </a:spcAft>
          </a:pPr>
          <a:r>
            <a:rPr lang="zh-CN" altLang="en-US" sz="2400" b="1" kern="1200" dirty="0" smtClean="0">
              <a:latin typeface="微软雅黑" panose="020B0503020204020204" pitchFamily="34" charset="-122"/>
              <a:ea typeface="微软雅黑" panose="020B0503020204020204" pitchFamily="34" charset="-122"/>
            </a:rPr>
            <a:t>生产函数的例子</a:t>
          </a:r>
          <a:r>
            <a:rPr lang="zh-CN" altLang="en-US" sz="2400" b="0" kern="1200" dirty="0" smtClean="0"/>
            <a:t/>
          </a:r>
          <a:br>
            <a:rPr lang="zh-CN" altLang="en-US" sz="2400" b="0" kern="1200" dirty="0" smtClean="0"/>
          </a:br>
          <a:endParaRPr lang="zh-CN" altLang="en-US" sz="2400" b="0" kern="1200" dirty="0"/>
        </a:p>
      </dsp:txBody>
      <dsp:txXfrm>
        <a:off x="7078364" y="1740535"/>
        <a:ext cx="3435027" cy="1740535"/>
      </dsp:txXfrm>
    </dsp:sp>
    <dsp:sp modelId="{9DB81194-18A3-48DE-8BA2-EFC7835060B3}">
      <dsp:nvSpPr>
        <dsp:cNvPr id="0" name=""/>
        <dsp:cNvSpPr/>
      </dsp:nvSpPr>
      <dsp:spPr>
        <a:xfrm>
          <a:off x="8071380" y="261080"/>
          <a:ext cx="1448995" cy="1448995"/>
        </a:xfrm>
        <a:prstGeom prst="ellipse">
          <a:avLst/>
        </a:prstGeom>
        <a:solidFill>
          <a:schemeClr val="accent3">
            <a:tint val="50000"/>
            <a:hueOff val="0"/>
            <a:satOff val="0"/>
            <a:lumOff val="9517"/>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76E78168-C398-4541-92D6-A84CE6456EA9}">
      <dsp:nvSpPr>
        <dsp:cNvPr id="0" name=""/>
        <dsp:cNvSpPr/>
      </dsp:nvSpPr>
      <dsp:spPr>
        <a:xfrm>
          <a:off x="420623" y="3481070"/>
          <a:ext cx="9674352" cy="652700"/>
        </a:xfrm>
        <a:prstGeom prst="leftRightArrow">
          <a:avLst/>
        </a:prstGeom>
        <a:gradFill rotWithShape="0">
          <a:gsLst>
            <a:gs pos="0">
              <a:schemeClr val="accent3">
                <a:tint val="40000"/>
                <a:hueOff val="0"/>
                <a:satOff val="0"/>
                <a:lumOff val="0"/>
                <a:alphaOff val="0"/>
                <a:lumMod val="110000"/>
                <a:satMod val="105000"/>
                <a:tint val="67000"/>
              </a:schemeClr>
            </a:gs>
            <a:gs pos="50000">
              <a:schemeClr val="accent3">
                <a:tint val="40000"/>
                <a:hueOff val="0"/>
                <a:satOff val="0"/>
                <a:lumOff val="0"/>
                <a:alphaOff val="0"/>
                <a:lumMod val="105000"/>
                <a:satMod val="103000"/>
                <a:tint val="73000"/>
              </a:schemeClr>
            </a:gs>
            <a:gs pos="100000">
              <a:schemeClr val="accent3">
                <a:tint val="40000"/>
                <a:hueOff val="0"/>
                <a:satOff val="0"/>
                <a:lumOff val="0"/>
                <a:alphaOff val="0"/>
                <a:lumMod val="105000"/>
                <a:satMod val="109000"/>
                <a:tint val="81000"/>
              </a:schemeClr>
            </a:gs>
          </a:gsLst>
          <a:lin ang="5400000" scaled="0"/>
        </a:gradFill>
        <a:ln w="6350" cap="flat" cmpd="sng" algn="ctr">
          <a:solidFill>
            <a:schemeClr val="lt1">
              <a:hueOff val="0"/>
              <a:satOff val="0"/>
              <a:lumOff val="0"/>
              <a:alphaOff val="0"/>
            </a:schemeClr>
          </a:solidFill>
          <a:prstDash val="solid"/>
          <a:miter lim="800000"/>
        </a:ln>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F1296A-DD25-4815-858B-77302B4C4B43}">
      <dsp:nvSpPr>
        <dsp:cNvPr id="0" name=""/>
        <dsp:cNvSpPr/>
      </dsp:nvSpPr>
      <dsp:spPr>
        <a:xfrm>
          <a:off x="2366" y="0"/>
          <a:ext cx="2480466" cy="3886835"/>
        </a:xfrm>
        <a:prstGeom prst="roundRect">
          <a:avLst>
            <a:gd name="adj" fmla="val 10000"/>
          </a:avLst>
        </a:prstGeom>
        <a:gradFill rotWithShape="0">
          <a:gsLst>
            <a:gs pos="0">
              <a:schemeClr val="accent3">
                <a:shade val="80000"/>
                <a:hueOff val="0"/>
                <a:satOff val="0"/>
                <a:lumOff val="0"/>
                <a:alphaOff val="0"/>
                <a:lumMod val="110000"/>
                <a:satMod val="105000"/>
                <a:tint val="67000"/>
              </a:schemeClr>
            </a:gs>
            <a:gs pos="50000">
              <a:schemeClr val="accent3">
                <a:shade val="80000"/>
                <a:hueOff val="0"/>
                <a:satOff val="0"/>
                <a:lumOff val="0"/>
                <a:alphaOff val="0"/>
                <a:lumMod val="105000"/>
                <a:satMod val="103000"/>
                <a:tint val="73000"/>
              </a:schemeClr>
            </a:gs>
            <a:gs pos="100000">
              <a:schemeClr val="accent3">
                <a:shade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lvl="0" algn="ctr" defTabSz="1066800" rtl="0">
            <a:lnSpc>
              <a:spcPct val="100000"/>
            </a:lnSpc>
            <a:spcBef>
              <a:spcPct val="0"/>
            </a:spcBef>
            <a:spcAft>
              <a:spcPct val="35000"/>
            </a:spcAft>
          </a:pPr>
          <a:r>
            <a:rPr lang="zh-CN" sz="2400" b="0" kern="1200" dirty="0" smtClean="0">
              <a:latin typeface="微软雅黑" panose="020B0503020204020204" pitchFamily="34" charset="-122"/>
              <a:ea typeface="微软雅黑" panose="020B0503020204020204" pitchFamily="34" charset="-122"/>
            </a:rPr>
            <a:t>总产量、平均产量和边际产量</a:t>
          </a:r>
          <a:endParaRPr lang="en-US" sz="2400" b="0" kern="1200" dirty="0">
            <a:latin typeface="微软雅黑" panose="020B0503020204020204" pitchFamily="34" charset="-122"/>
            <a:ea typeface="微软雅黑" panose="020B0503020204020204" pitchFamily="34" charset="-122"/>
          </a:endParaRPr>
        </a:p>
      </dsp:txBody>
      <dsp:txXfrm>
        <a:off x="2366" y="1554734"/>
        <a:ext cx="2480466" cy="1554734"/>
      </dsp:txXfrm>
    </dsp:sp>
    <dsp:sp modelId="{6CFB13CB-2A55-4C19-9C2A-4992BC4FCC94}">
      <dsp:nvSpPr>
        <dsp:cNvPr id="0" name=""/>
        <dsp:cNvSpPr/>
      </dsp:nvSpPr>
      <dsp:spPr>
        <a:xfrm>
          <a:off x="595441" y="233210"/>
          <a:ext cx="1294316" cy="1294316"/>
        </a:xfrm>
        <a:prstGeom prst="ellipse">
          <a:avLst/>
        </a:prstGeom>
        <a:solidFill>
          <a:schemeClr val="accent3">
            <a:tint val="50000"/>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6D916965-2A4C-4BBF-A456-C23A557569AB}">
      <dsp:nvSpPr>
        <dsp:cNvPr id="0" name=""/>
        <dsp:cNvSpPr/>
      </dsp:nvSpPr>
      <dsp:spPr>
        <a:xfrm>
          <a:off x="2557246" y="0"/>
          <a:ext cx="2480466" cy="3886835"/>
        </a:xfrm>
        <a:prstGeom prst="roundRect">
          <a:avLst>
            <a:gd name="adj" fmla="val 10000"/>
          </a:avLst>
        </a:prstGeom>
        <a:gradFill rotWithShape="0">
          <a:gsLst>
            <a:gs pos="0">
              <a:schemeClr val="accent3">
                <a:shade val="80000"/>
                <a:hueOff val="0"/>
                <a:satOff val="0"/>
                <a:lumOff val="6364"/>
                <a:alphaOff val="0"/>
                <a:lumMod val="110000"/>
                <a:satMod val="105000"/>
                <a:tint val="67000"/>
              </a:schemeClr>
            </a:gs>
            <a:gs pos="50000">
              <a:schemeClr val="accent3">
                <a:shade val="80000"/>
                <a:hueOff val="0"/>
                <a:satOff val="0"/>
                <a:lumOff val="6364"/>
                <a:alphaOff val="0"/>
                <a:lumMod val="105000"/>
                <a:satMod val="103000"/>
                <a:tint val="73000"/>
              </a:schemeClr>
            </a:gs>
            <a:gs pos="100000">
              <a:schemeClr val="accent3">
                <a:shade val="80000"/>
                <a:hueOff val="0"/>
                <a:satOff val="0"/>
                <a:lumOff val="636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lvl="0" algn="ctr" defTabSz="1066800" rtl="0">
            <a:lnSpc>
              <a:spcPct val="100000"/>
            </a:lnSpc>
            <a:spcBef>
              <a:spcPct val="0"/>
            </a:spcBef>
            <a:spcAft>
              <a:spcPct val="35000"/>
            </a:spcAft>
          </a:pPr>
          <a:r>
            <a:rPr lang="zh-CN" sz="2400" b="0" kern="1200" dirty="0" smtClean="0">
              <a:latin typeface="微软雅黑" panose="020B0503020204020204" pitchFamily="34" charset="-122"/>
              <a:ea typeface="微软雅黑" panose="020B0503020204020204" pitchFamily="34" charset="-122"/>
            </a:rPr>
            <a:t>边际报酬递减规律</a:t>
          </a:r>
          <a:endParaRPr lang="en-US" sz="2400" b="0" kern="1200" dirty="0">
            <a:latin typeface="微软雅黑" panose="020B0503020204020204" pitchFamily="34" charset="-122"/>
            <a:ea typeface="微软雅黑" panose="020B0503020204020204" pitchFamily="34" charset="-122"/>
          </a:endParaRPr>
        </a:p>
      </dsp:txBody>
      <dsp:txXfrm>
        <a:off x="2557246" y="1554734"/>
        <a:ext cx="2480466" cy="1554734"/>
      </dsp:txXfrm>
    </dsp:sp>
    <dsp:sp modelId="{EA85BAD6-63AD-4518-B2AD-E26D82790063}">
      <dsp:nvSpPr>
        <dsp:cNvPr id="0" name=""/>
        <dsp:cNvSpPr/>
      </dsp:nvSpPr>
      <dsp:spPr>
        <a:xfrm>
          <a:off x="3150321" y="233210"/>
          <a:ext cx="1294316" cy="1294316"/>
        </a:xfrm>
        <a:prstGeom prst="ellipse">
          <a:avLst/>
        </a:prstGeom>
        <a:solidFill>
          <a:schemeClr val="accent3">
            <a:tint val="50000"/>
            <a:hueOff val="0"/>
            <a:satOff val="0"/>
            <a:lumOff val="3172"/>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155947F5-9531-4495-AEF7-1EBEB0429EF5}">
      <dsp:nvSpPr>
        <dsp:cNvPr id="0" name=""/>
        <dsp:cNvSpPr/>
      </dsp:nvSpPr>
      <dsp:spPr>
        <a:xfrm>
          <a:off x="5112126" y="0"/>
          <a:ext cx="2480466" cy="3886835"/>
        </a:xfrm>
        <a:prstGeom prst="roundRect">
          <a:avLst>
            <a:gd name="adj" fmla="val 10000"/>
          </a:avLst>
        </a:prstGeom>
        <a:gradFill rotWithShape="0">
          <a:gsLst>
            <a:gs pos="0">
              <a:schemeClr val="accent3">
                <a:shade val="80000"/>
                <a:hueOff val="0"/>
                <a:satOff val="0"/>
                <a:lumOff val="12728"/>
                <a:alphaOff val="0"/>
                <a:lumMod val="110000"/>
                <a:satMod val="105000"/>
                <a:tint val="67000"/>
              </a:schemeClr>
            </a:gs>
            <a:gs pos="50000">
              <a:schemeClr val="accent3">
                <a:shade val="80000"/>
                <a:hueOff val="0"/>
                <a:satOff val="0"/>
                <a:lumOff val="12728"/>
                <a:alphaOff val="0"/>
                <a:lumMod val="105000"/>
                <a:satMod val="103000"/>
                <a:tint val="73000"/>
              </a:schemeClr>
            </a:gs>
            <a:gs pos="100000">
              <a:schemeClr val="accent3">
                <a:shade val="80000"/>
                <a:hueOff val="0"/>
                <a:satOff val="0"/>
                <a:lumOff val="1272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lvl="0" algn="ctr" defTabSz="1066800" rtl="0">
            <a:lnSpc>
              <a:spcPct val="100000"/>
            </a:lnSpc>
            <a:spcBef>
              <a:spcPct val="0"/>
            </a:spcBef>
            <a:spcAft>
              <a:spcPct val="35000"/>
            </a:spcAft>
          </a:pPr>
          <a:r>
            <a:rPr lang="zh-CN" sz="2400" b="0" kern="1200" dirty="0" smtClean="0">
              <a:latin typeface="微软雅黑" panose="020B0503020204020204" pitchFamily="34" charset="-122"/>
              <a:ea typeface="微软雅黑" panose="020B0503020204020204" pitchFamily="34" charset="-122"/>
            </a:rPr>
            <a:t>总产量、平均产量和边际产量之间的关系</a:t>
          </a:r>
          <a:endParaRPr lang="en-US" sz="2400" b="0" kern="1200" dirty="0">
            <a:latin typeface="微软雅黑" panose="020B0503020204020204" pitchFamily="34" charset="-122"/>
            <a:ea typeface="微软雅黑" panose="020B0503020204020204" pitchFamily="34" charset="-122"/>
          </a:endParaRPr>
        </a:p>
      </dsp:txBody>
      <dsp:txXfrm>
        <a:off x="5112126" y="1554734"/>
        <a:ext cx="2480466" cy="1554734"/>
      </dsp:txXfrm>
    </dsp:sp>
    <dsp:sp modelId="{70ABFAD1-CFE5-4F8F-9CF8-329D9C882864}">
      <dsp:nvSpPr>
        <dsp:cNvPr id="0" name=""/>
        <dsp:cNvSpPr/>
      </dsp:nvSpPr>
      <dsp:spPr>
        <a:xfrm>
          <a:off x="5705202" y="233210"/>
          <a:ext cx="1294316" cy="1294316"/>
        </a:xfrm>
        <a:prstGeom prst="ellipse">
          <a:avLst/>
        </a:prstGeom>
        <a:solidFill>
          <a:schemeClr val="accent3">
            <a:tint val="50000"/>
            <a:hueOff val="0"/>
            <a:satOff val="0"/>
            <a:lumOff val="6345"/>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ADA7CDE8-0ED7-41CB-8C70-4B2DE50FEDCC}">
      <dsp:nvSpPr>
        <dsp:cNvPr id="0" name=""/>
        <dsp:cNvSpPr/>
      </dsp:nvSpPr>
      <dsp:spPr>
        <a:xfrm>
          <a:off x="7667007" y="0"/>
          <a:ext cx="2480466" cy="3886835"/>
        </a:xfrm>
        <a:prstGeom prst="roundRect">
          <a:avLst>
            <a:gd name="adj" fmla="val 10000"/>
          </a:avLst>
        </a:prstGeom>
        <a:gradFill rotWithShape="0">
          <a:gsLst>
            <a:gs pos="0">
              <a:schemeClr val="accent3">
                <a:shade val="80000"/>
                <a:hueOff val="0"/>
                <a:satOff val="0"/>
                <a:lumOff val="19092"/>
                <a:alphaOff val="0"/>
                <a:lumMod val="110000"/>
                <a:satMod val="105000"/>
                <a:tint val="67000"/>
              </a:schemeClr>
            </a:gs>
            <a:gs pos="50000">
              <a:schemeClr val="accent3">
                <a:shade val="80000"/>
                <a:hueOff val="0"/>
                <a:satOff val="0"/>
                <a:lumOff val="19092"/>
                <a:alphaOff val="0"/>
                <a:lumMod val="105000"/>
                <a:satMod val="103000"/>
                <a:tint val="73000"/>
              </a:schemeClr>
            </a:gs>
            <a:gs pos="100000">
              <a:schemeClr val="accent3">
                <a:shade val="80000"/>
                <a:hueOff val="0"/>
                <a:satOff val="0"/>
                <a:lumOff val="19092"/>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lvl="0" algn="ctr" defTabSz="1066800" rtl="0">
            <a:lnSpc>
              <a:spcPct val="100000"/>
            </a:lnSpc>
            <a:spcBef>
              <a:spcPct val="0"/>
            </a:spcBef>
            <a:spcAft>
              <a:spcPct val="35000"/>
            </a:spcAft>
          </a:pPr>
          <a:r>
            <a:rPr lang="zh-CN" sz="2400" b="0" kern="1200" dirty="0" smtClean="0">
              <a:latin typeface="微软雅黑" panose="020B0503020204020204" pitchFamily="34" charset="-122"/>
              <a:ea typeface="微软雅黑" panose="020B0503020204020204" pitchFamily="34" charset="-122"/>
              <a:cs typeface="微软雅黑" panose="020B0503020204020204" pitchFamily="34" charset="-122"/>
            </a:rPr>
            <a:t>生产的三个阶段</a:t>
          </a:r>
          <a:br>
            <a:rPr lang="zh-CN" sz="2400" b="0" kern="1200" dirty="0" smtClean="0">
              <a:latin typeface="微软雅黑" panose="020B0503020204020204" pitchFamily="34" charset="-122"/>
              <a:ea typeface="微软雅黑" panose="020B0503020204020204" pitchFamily="34" charset="-122"/>
              <a:cs typeface="微软雅黑" panose="020B0503020204020204" pitchFamily="34" charset="-122"/>
            </a:rPr>
          </a:br>
          <a:endParaRPr lang="zh-CN" sz="2400" b="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7667007" y="1554734"/>
        <a:ext cx="2480466" cy="1554734"/>
      </dsp:txXfrm>
    </dsp:sp>
    <dsp:sp modelId="{BAAD7015-90DE-4284-8C9A-E7892E877183}">
      <dsp:nvSpPr>
        <dsp:cNvPr id="0" name=""/>
        <dsp:cNvSpPr/>
      </dsp:nvSpPr>
      <dsp:spPr>
        <a:xfrm>
          <a:off x="8260082" y="233210"/>
          <a:ext cx="1294316" cy="1294316"/>
        </a:xfrm>
        <a:prstGeom prst="ellipse">
          <a:avLst/>
        </a:prstGeom>
        <a:solidFill>
          <a:schemeClr val="accent3">
            <a:tint val="50000"/>
            <a:hueOff val="0"/>
            <a:satOff val="0"/>
            <a:lumOff val="9517"/>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76A65FFE-1534-43E2-B4F3-4A28F813B04D}">
      <dsp:nvSpPr>
        <dsp:cNvPr id="0" name=""/>
        <dsp:cNvSpPr/>
      </dsp:nvSpPr>
      <dsp:spPr>
        <a:xfrm>
          <a:off x="405993" y="3109468"/>
          <a:ext cx="9337852" cy="583025"/>
        </a:xfrm>
        <a:prstGeom prst="leftRightArrow">
          <a:avLst/>
        </a:prstGeom>
        <a:gradFill rotWithShape="0">
          <a:gsLst>
            <a:gs pos="0">
              <a:schemeClr val="accent3">
                <a:tint val="40000"/>
                <a:hueOff val="0"/>
                <a:satOff val="0"/>
                <a:lumOff val="0"/>
                <a:alphaOff val="0"/>
                <a:lumMod val="110000"/>
                <a:satMod val="105000"/>
                <a:tint val="67000"/>
              </a:schemeClr>
            </a:gs>
            <a:gs pos="50000">
              <a:schemeClr val="accent3">
                <a:tint val="40000"/>
                <a:hueOff val="0"/>
                <a:satOff val="0"/>
                <a:lumOff val="0"/>
                <a:alphaOff val="0"/>
                <a:lumMod val="105000"/>
                <a:satMod val="103000"/>
                <a:tint val="73000"/>
              </a:schemeClr>
            </a:gs>
            <a:gs pos="100000">
              <a:schemeClr val="accent3">
                <a:tint val="40000"/>
                <a:hueOff val="0"/>
                <a:satOff val="0"/>
                <a:lumOff val="0"/>
                <a:alphaOff val="0"/>
                <a:lumMod val="105000"/>
                <a:satMod val="109000"/>
                <a:tint val="81000"/>
              </a:schemeClr>
            </a:gs>
          </a:gsLst>
          <a:lin ang="5400000" scaled="0"/>
        </a:gradFill>
        <a:ln w="6350" cap="flat" cmpd="sng" algn="ctr">
          <a:solidFill>
            <a:schemeClr val="lt1">
              <a:hueOff val="0"/>
              <a:satOff val="0"/>
              <a:lumOff val="0"/>
              <a:alphaOff val="0"/>
            </a:schemeClr>
          </a:solidFill>
          <a:prstDash val="solid"/>
          <a:miter lim="800000"/>
        </a:ln>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Process9#13">
  <dgm:title val=""/>
  <dgm:desc val=""/>
  <dgm:catLst>
    <dgm:cat type="process" pri="5000"/>
    <dgm:cat type="convert" pri="13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vertAlign" val="mid"/>
      <dgm:param type="horzAlign" val="ctr"/>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7#1">
  <dgm:title val=""/>
  <dgm:desc val=""/>
  <dgm:catLst>
    <dgm:cat type="list" pri="12000"/>
    <dgm:cat type="process" pri="20000"/>
    <dgm:cat type="relationship" pri="14000"/>
    <dgm:cat type="convert" pri="8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stBulletLvl" val="2"/>
              <dgm:param type="txAnchorHorzCh" val="ctr"/>
              <dgm:param type="txAnchorVert" val="mid"/>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List7#2">
  <dgm:title val=""/>
  <dgm:desc val=""/>
  <dgm:catLst>
    <dgm:cat type="list" pri="12000"/>
    <dgm:cat type="process" pri="20000"/>
    <dgm:cat type="relationship" pri="14000"/>
    <dgm:cat type="convert" pri="8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stBulletLvl" val="2"/>
              <dgm:param type="txAnchorHorzCh" val="ctr"/>
              <dgm:param type="txAnchorVert" val="mid"/>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List7#3">
  <dgm:title val=""/>
  <dgm:desc val=""/>
  <dgm:catLst>
    <dgm:cat type="list" pri="12000"/>
    <dgm:cat type="process" pri="20000"/>
    <dgm:cat type="relationship" pri="14000"/>
    <dgm:cat type="convert" pri="8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stBulletLvl" val="2"/>
              <dgm:param type="txAnchorHorzCh" val="ctr"/>
              <dgm:param type="txAnchorVert" val="mid"/>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List7#4">
  <dgm:title val=""/>
  <dgm:desc val=""/>
  <dgm:catLst>
    <dgm:cat type="list" pri="12000"/>
    <dgm:cat type="process" pri="20000"/>
    <dgm:cat type="relationship" pri="14000"/>
    <dgm:cat type="convert" pri="8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stBulletLvl" val="2"/>
              <dgm:param type="txAnchorHorzCh" val="ctr"/>
              <dgm:param type="txAnchorVert" val="mid"/>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List7#5">
  <dgm:title val=""/>
  <dgm:desc val=""/>
  <dgm:catLst>
    <dgm:cat type="list" pri="12000"/>
    <dgm:cat type="process" pri="20000"/>
    <dgm:cat type="relationship" pri="14000"/>
    <dgm:cat type="convert" pri="8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stBulletLvl" val="2"/>
              <dgm:param type="txAnchorHorzCh" val="ctr"/>
              <dgm:param type="txAnchorVert" val="mid"/>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13">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1">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2">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3">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4">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5">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F261A3-BBA4-4870-95FA-FAF4754B3CE8}" type="datetimeFigureOut">
              <a:rPr lang="zh-CN" altLang="en-US" smtClean="0"/>
              <a:t>2022/10/23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E684A5-FE55-4156-B761-2C018B2B2698}" type="slidenum">
              <a:rPr lang="zh-CN" altLang="en-US" smtClean="0"/>
              <a:t>‹#›</a:t>
            </a:fld>
            <a:endParaRPr lang="zh-CN" altLang="en-US"/>
          </a:p>
        </p:txBody>
      </p:sp>
    </p:spTree>
    <p:extLst>
      <p:ext uri="{BB962C8B-B14F-4D97-AF65-F5344CB8AC3E}">
        <p14:creationId xmlns:p14="http://schemas.microsoft.com/office/powerpoint/2010/main" val="203298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5835DEB-CE62-4C2A-95AA-A58B9F473B8E}"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029049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23</a:t>
            </a:fld>
            <a:endParaRPr lang="zh-CN" altLang="en-US"/>
          </a:p>
        </p:txBody>
      </p:sp>
    </p:spTree>
    <p:extLst>
      <p:ext uri="{BB962C8B-B14F-4D97-AF65-F5344CB8AC3E}">
        <p14:creationId xmlns:p14="http://schemas.microsoft.com/office/powerpoint/2010/main" val="3191321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25</a:t>
            </a:fld>
            <a:endParaRPr lang="zh-CN" altLang="en-US"/>
          </a:p>
        </p:txBody>
      </p:sp>
    </p:spTree>
    <p:extLst>
      <p:ext uri="{BB962C8B-B14F-4D97-AF65-F5344CB8AC3E}">
        <p14:creationId xmlns:p14="http://schemas.microsoft.com/office/powerpoint/2010/main" val="2482654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26</a:t>
            </a:fld>
            <a:endParaRPr lang="zh-CN" altLang="en-US"/>
          </a:p>
        </p:txBody>
      </p:sp>
    </p:spTree>
    <p:extLst>
      <p:ext uri="{BB962C8B-B14F-4D97-AF65-F5344CB8AC3E}">
        <p14:creationId xmlns:p14="http://schemas.microsoft.com/office/powerpoint/2010/main" val="2224161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27</a:t>
            </a:fld>
            <a:endParaRPr lang="zh-CN" altLang="en-US"/>
          </a:p>
        </p:txBody>
      </p:sp>
    </p:spTree>
    <p:extLst>
      <p:ext uri="{BB962C8B-B14F-4D97-AF65-F5344CB8AC3E}">
        <p14:creationId xmlns:p14="http://schemas.microsoft.com/office/powerpoint/2010/main" val="15412434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28</a:t>
            </a:fld>
            <a:endParaRPr lang="zh-CN" altLang="en-US"/>
          </a:p>
        </p:txBody>
      </p:sp>
    </p:spTree>
    <p:extLst>
      <p:ext uri="{BB962C8B-B14F-4D97-AF65-F5344CB8AC3E}">
        <p14:creationId xmlns:p14="http://schemas.microsoft.com/office/powerpoint/2010/main" val="19781692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29</a:t>
            </a:fld>
            <a:endParaRPr lang="zh-CN" altLang="en-US"/>
          </a:p>
        </p:txBody>
      </p:sp>
    </p:spTree>
    <p:extLst>
      <p:ext uri="{BB962C8B-B14F-4D97-AF65-F5344CB8AC3E}">
        <p14:creationId xmlns:p14="http://schemas.microsoft.com/office/powerpoint/2010/main" val="2178956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30</a:t>
            </a:fld>
            <a:endParaRPr lang="zh-CN" altLang="en-US"/>
          </a:p>
        </p:txBody>
      </p:sp>
    </p:spTree>
    <p:extLst>
      <p:ext uri="{BB962C8B-B14F-4D97-AF65-F5344CB8AC3E}">
        <p14:creationId xmlns:p14="http://schemas.microsoft.com/office/powerpoint/2010/main" val="35760866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31</a:t>
            </a:fld>
            <a:endParaRPr lang="zh-CN" altLang="en-US"/>
          </a:p>
        </p:txBody>
      </p:sp>
    </p:spTree>
    <p:extLst>
      <p:ext uri="{BB962C8B-B14F-4D97-AF65-F5344CB8AC3E}">
        <p14:creationId xmlns:p14="http://schemas.microsoft.com/office/powerpoint/2010/main" val="27082010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32</a:t>
            </a:fld>
            <a:endParaRPr lang="zh-CN" altLang="en-US"/>
          </a:p>
        </p:txBody>
      </p:sp>
    </p:spTree>
    <p:extLst>
      <p:ext uri="{BB962C8B-B14F-4D97-AF65-F5344CB8AC3E}">
        <p14:creationId xmlns:p14="http://schemas.microsoft.com/office/powerpoint/2010/main" val="41878163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34</a:t>
            </a:fld>
            <a:endParaRPr lang="zh-CN" altLang="en-US"/>
          </a:p>
        </p:txBody>
      </p:sp>
    </p:spTree>
    <p:extLst>
      <p:ext uri="{BB962C8B-B14F-4D97-AF65-F5344CB8AC3E}">
        <p14:creationId xmlns:p14="http://schemas.microsoft.com/office/powerpoint/2010/main" val="3013723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14</a:t>
            </a:fld>
            <a:endParaRPr lang="zh-CN" altLang="en-US"/>
          </a:p>
        </p:txBody>
      </p:sp>
    </p:spTree>
    <p:extLst>
      <p:ext uri="{BB962C8B-B14F-4D97-AF65-F5344CB8AC3E}">
        <p14:creationId xmlns:p14="http://schemas.microsoft.com/office/powerpoint/2010/main" val="2994090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35</a:t>
            </a:fld>
            <a:endParaRPr lang="zh-CN" altLang="en-US"/>
          </a:p>
        </p:txBody>
      </p:sp>
    </p:spTree>
    <p:extLst>
      <p:ext uri="{BB962C8B-B14F-4D97-AF65-F5344CB8AC3E}">
        <p14:creationId xmlns:p14="http://schemas.microsoft.com/office/powerpoint/2010/main" val="31022085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36</a:t>
            </a:fld>
            <a:endParaRPr lang="zh-CN" altLang="en-US"/>
          </a:p>
        </p:txBody>
      </p:sp>
    </p:spTree>
    <p:extLst>
      <p:ext uri="{BB962C8B-B14F-4D97-AF65-F5344CB8AC3E}">
        <p14:creationId xmlns:p14="http://schemas.microsoft.com/office/powerpoint/2010/main" val="8992692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37</a:t>
            </a:fld>
            <a:endParaRPr lang="zh-CN" altLang="en-US"/>
          </a:p>
        </p:txBody>
      </p:sp>
    </p:spTree>
    <p:extLst>
      <p:ext uri="{BB962C8B-B14F-4D97-AF65-F5344CB8AC3E}">
        <p14:creationId xmlns:p14="http://schemas.microsoft.com/office/powerpoint/2010/main" val="10810593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38</a:t>
            </a:fld>
            <a:endParaRPr lang="zh-CN" altLang="en-US"/>
          </a:p>
        </p:txBody>
      </p:sp>
    </p:spTree>
    <p:extLst>
      <p:ext uri="{BB962C8B-B14F-4D97-AF65-F5344CB8AC3E}">
        <p14:creationId xmlns:p14="http://schemas.microsoft.com/office/powerpoint/2010/main" val="4118108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39</a:t>
            </a:fld>
            <a:endParaRPr lang="zh-CN" altLang="en-US"/>
          </a:p>
        </p:txBody>
      </p:sp>
    </p:spTree>
    <p:extLst>
      <p:ext uri="{BB962C8B-B14F-4D97-AF65-F5344CB8AC3E}">
        <p14:creationId xmlns:p14="http://schemas.microsoft.com/office/powerpoint/2010/main" val="1741165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41</a:t>
            </a:fld>
            <a:endParaRPr lang="zh-CN" altLang="en-US"/>
          </a:p>
        </p:txBody>
      </p:sp>
    </p:spTree>
    <p:extLst>
      <p:ext uri="{BB962C8B-B14F-4D97-AF65-F5344CB8AC3E}">
        <p14:creationId xmlns:p14="http://schemas.microsoft.com/office/powerpoint/2010/main" val="11075851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42</a:t>
            </a:fld>
            <a:endParaRPr lang="zh-CN" altLang="en-US"/>
          </a:p>
        </p:txBody>
      </p:sp>
    </p:spTree>
    <p:extLst>
      <p:ext uri="{BB962C8B-B14F-4D97-AF65-F5344CB8AC3E}">
        <p14:creationId xmlns:p14="http://schemas.microsoft.com/office/powerpoint/2010/main" val="41412056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43</a:t>
            </a:fld>
            <a:endParaRPr lang="zh-CN" altLang="en-US"/>
          </a:p>
        </p:txBody>
      </p:sp>
    </p:spTree>
    <p:extLst>
      <p:ext uri="{BB962C8B-B14F-4D97-AF65-F5344CB8AC3E}">
        <p14:creationId xmlns:p14="http://schemas.microsoft.com/office/powerpoint/2010/main" val="29181547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44</a:t>
            </a:fld>
            <a:endParaRPr lang="zh-CN" altLang="en-US"/>
          </a:p>
        </p:txBody>
      </p:sp>
    </p:spTree>
    <p:extLst>
      <p:ext uri="{BB962C8B-B14F-4D97-AF65-F5344CB8AC3E}">
        <p14:creationId xmlns:p14="http://schemas.microsoft.com/office/powerpoint/2010/main" val="42435796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45</a:t>
            </a:fld>
            <a:endParaRPr lang="zh-CN" altLang="en-US"/>
          </a:p>
        </p:txBody>
      </p:sp>
    </p:spTree>
    <p:extLst>
      <p:ext uri="{BB962C8B-B14F-4D97-AF65-F5344CB8AC3E}">
        <p14:creationId xmlns:p14="http://schemas.microsoft.com/office/powerpoint/2010/main" val="2938414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15</a:t>
            </a:fld>
            <a:endParaRPr lang="zh-CN" altLang="en-US"/>
          </a:p>
        </p:txBody>
      </p:sp>
    </p:spTree>
    <p:extLst>
      <p:ext uri="{BB962C8B-B14F-4D97-AF65-F5344CB8AC3E}">
        <p14:creationId xmlns:p14="http://schemas.microsoft.com/office/powerpoint/2010/main" val="2863672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46</a:t>
            </a:fld>
            <a:endParaRPr lang="zh-CN" altLang="en-US"/>
          </a:p>
        </p:txBody>
      </p:sp>
    </p:spTree>
    <p:extLst>
      <p:ext uri="{BB962C8B-B14F-4D97-AF65-F5344CB8AC3E}">
        <p14:creationId xmlns:p14="http://schemas.microsoft.com/office/powerpoint/2010/main" val="39233644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47</a:t>
            </a:fld>
            <a:endParaRPr lang="zh-CN" altLang="en-US"/>
          </a:p>
        </p:txBody>
      </p:sp>
    </p:spTree>
    <p:extLst>
      <p:ext uri="{BB962C8B-B14F-4D97-AF65-F5344CB8AC3E}">
        <p14:creationId xmlns:p14="http://schemas.microsoft.com/office/powerpoint/2010/main" val="499705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16</a:t>
            </a:fld>
            <a:endParaRPr lang="zh-CN" altLang="en-US"/>
          </a:p>
        </p:txBody>
      </p:sp>
    </p:spTree>
    <p:extLst>
      <p:ext uri="{BB962C8B-B14F-4D97-AF65-F5344CB8AC3E}">
        <p14:creationId xmlns:p14="http://schemas.microsoft.com/office/powerpoint/2010/main" val="318218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17</a:t>
            </a:fld>
            <a:endParaRPr lang="zh-CN" altLang="en-US"/>
          </a:p>
        </p:txBody>
      </p:sp>
    </p:spTree>
    <p:extLst>
      <p:ext uri="{BB962C8B-B14F-4D97-AF65-F5344CB8AC3E}">
        <p14:creationId xmlns:p14="http://schemas.microsoft.com/office/powerpoint/2010/main" val="2748911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19</a:t>
            </a:fld>
            <a:endParaRPr lang="zh-CN" altLang="en-US"/>
          </a:p>
        </p:txBody>
      </p:sp>
    </p:spTree>
    <p:extLst>
      <p:ext uri="{BB962C8B-B14F-4D97-AF65-F5344CB8AC3E}">
        <p14:creationId xmlns:p14="http://schemas.microsoft.com/office/powerpoint/2010/main" val="48686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20</a:t>
            </a:fld>
            <a:endParaRPr lang="zh-CN" altLang="en-US"/>
          </a:p>
        </p:txBody>
      </p:sp>
    </p:spTree>
    <p:extLst>
      <p:ext uri="{BB962C8B-B14F-4D97-AF65-F5344CB8AC3E}">
        <p14:creationId xmlns:p14="http://schemas.microsoft.com/office/powerpoint/2010/main" val="66592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21</a:t>
            </a:fld>
            <a:endParaRPr lang="zh-CN" altLang="en-US"/>
          </a:p>
        </p:txBody>
      </p:sp>
    </p:spTree>
    <p:extLst>
      <p:ext uri="{BB962C8B-B14F-4D97-AF65-F5344CB8AC3E}">
        <p14:creationId xmlns:p14="http://schemas.microsoft.com/office/powerpoint/2010/main" val="1592766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22</a:t>
            </a:fld>
            <a:endParaRPr lang="zh-CN" altLang="en-US"/>
          </a:p>
        </p:txBody>
      </p:sp>
    </p:spTree>
    <p:extLst>
      <p:ext uri="{BB962C8B-B14F-4D97-AF65-F5344CB8AC3E}">
        <p14:creationId xmlns:p14="http://schemas.microsoft.com/office/powerpoint/2010/main" val="13523643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058EC8C2-EFCC-4DC3-9785-92B26F995AAB}" type="datetimeFigureOut">
              <a:rPr lang="zh-CN" altLang="en-US" smtClean="0"/>
              <a:t>2022/10/23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EF7CC8-4A12-43D3-B908-179B680935AB}" type="slidenum">
              <a:rPr lang="zh-CN" altLang="en-US" smtClean="0"/>
              <a:t>‹#›</a:t>
            </a:fld>
            <a:endParaRPr lang="zh-CN" altLang="en-US"/>
          </a:p>
        </p:txBody>
      </p:sp>
    </p:spTree>
    <p:extLst>
      <p:ext uri="{BB962C8B-B14F-4D97-AF65-F5344CB8AC3E}">
        <p14:creationId xmlns:p14="http://schemas.microsoft.com/office/powerpoint/2010/main" val="3789396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58EC8C2-EFCC-4DC3-9785-92B26F995AAB}" type="datetimeFigureOut">
              <a:rPr lang="zh-CN" altLang="en-US" smtClean="0"/>
              <a:t>2022/10/23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EF7CC8-4A12-43D3-B908-179B680935AB}" type="slidenum">
              <a:rPr lang="zh-CN" altLang="en-US" smtClean="0"/>
              <a:t>‹#›</a:t>
            </a:fld>
            <a:endParaRPr lang="zh-CN" altLang="en-US"/>
          </a:p>
        </p:txBody>
      </p:sp>
    </p:spTree>
    <p:extLst>
      <p:ext uri="{BB962C8B-B14F-4D97-AF65-F5344CB8AC3E}">
        <p14:creationId xmlns:p14="http://schemas.microsoft.com/office/powerpoint/2010/main" val="4252856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58EC8C2-EFCC-4DC3-9785-92B26F995AAB}" type="datetimeFigureOut">
              <a:rPr lang="zh-CN" altLang="en-US" smtClean="0"/>
              <a:t>2022/10/23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EF7CC8-4A12-43D3-B908-179B680935AB}" type="slidenum">
              <a:rPr lang="zh-CN" altLang="en-US" smtClean="0"/>
              <a:t>‹#›</a:t>
            </a:fld>
            <a:endParaRPr lang="zh-CN" altLang="en-US"/>
          </a:p>
        </p:txBody>
      </p:sp>
    </p:spTree>
    <p:extLst>
      <p:ext uri="{BB962C8B-B14F-4D97-AF65-F5344CB8AC3E}">
        <p14:creationId xmlns:p14="http://schemas.microsoft.com/office/powerpoint/2010/main" val="2811971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58EC8C2-EFCC-4DC3-9785-92B26F995AAB}" type="datetimeFigureOut">
              <a:rPr lang="zh-CN" altLang="en-US" smtClean="0"/>
              <a:t>2022/10/23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EF7CC8-4A12-43D3-B908-179B680935AB}" type="slidenum">
              <a:rPr lang="zh-CN" altLang="en-US" smtClean="0"/>
              <a:t>‹#›</a:t>
            </a:fld>
            <a:endParaRPr lang="zh-CN" altLang="en-US"/>
          </a:p>
        </p:txBody>
      </p:sp>
    </p:spTree>
    <p:extLst>
      <p:ext uri="{BB962C8B-B14F-4D97-AF65-F5344CB8AC3E}">
        <p14:creationId xmlns:p14="http://schemas.microsoft.com/office/powerpoint/2010/main" val="3352485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058EC8C2-EFCC-4DC3-9785-92B26F995AAB}" type="datetimeFigureOut">
              <a:rPr lang="zh-CN" altLang="en-US" smtClean="0"/>
              <a:t>2022/10/23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EF7CC8-4A12-43D3-B908-179B680935AB}" type="slidenum">
              <a:rPr lang="zh-CN" altLang="en-US" smtClean="0"/>
              <a:t>‹#›</a:t>
            </a:fld>
            <a:endParaRPr lang="zh-CN" altLang="en-US"/>
          </a:p>
        </p:txBody>
      </p:sp>
    </p:spTree>
    <p:extLst>
      <p:ext uri="{BB962C8B-B14F-4D97-AF65-F5344CB8AC3E}">
        <p14:creationId xmlns:p14="http://schemas.microsoft.com/office/powerpoint/2010/main" val="3532896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058EC8C2-EFCC-4DC3-9785-92B26F995AAB}" type="datetimeFigureOut">
              <a:rPr lang="zh-CN" altLang="en-US" smtClean="0"/>
              <a:t>2022/10/23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EF7CC8-4A12-43D3-B908-179B680935AB}" type="slidenum">
              <a:rPr lang="zh-CN" altLang="en-US" smtClean="0"/>
              <a:t>‹#›</a:t>
            </a:fld>
            <a:endParaRPr lang="zh-CN" altLang="en-US"/>
          </a:p>
        </p:txBody>
      </p:sp>
    </p:spTree>
    <p:extLst>
      <p:ext uri="{BB962C8B-B14F-4D97-AF65-F5344CB8AC3E}">
        <p14:creationId xmlns:p14="http://schemas.microsoft.com/office/powerpoint/2010/main" val="3695651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058EC8C2-EFCC-4DC3-9785-92B26F995AAB}" type="datetimeFigureOut">
              <a:rPr lang="zh-CN" altLang="en-US" smtClean="0"/>
              <a:t>2022/10/23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FEF7CC8-4A12-43D3-B908-179B680935AB}" type="slidenum">
              <a:rPr lang="zh-CN" altLang="en-US" smtClean="0"/>
              <a:t>‹#›</a:t>
            </a:fld>
            <a:endParaRPr lang="zh-CN" altLang="en-US"/>
          </a:p>
        </p:txBody>
      </p:sp>
    </p:spTree>
    <p:extLst>
      <p:ext uri="{BB962C8B-B14F-4D97-AF65-F5344CB8AC3E}">
        <p14:creationId xmlns:p14="http://schemas.microsoft.com/office/powerpoint/2010/main" val="3204626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058EC8C2-EFCC-4DC3-9785-92B26F995AAB}" type="datetimeFigureOut">
              <a:rPr lang="zh-CN" altLang="en-US" smtClean="0"/>
              <a:t>2022/10/23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FEF7CC8-4A12-43D3-B908-179B680935AB}" type="slidenum">
              <a:rPr lang="zh-CN" altLang="en-US" smtClean="0"/>
              <a:t>‹#›</a:t>
            </a:fld>
            <a:endParaRPr lang="zh-CN" altLang="en-US"/>
          </a:p>
        </p:txBody>
      </p:sp>
    </p:spTree>
    <p:extLst>
      <p:ext uri="{BB962C8B-B14F-4D97-AF65-F5344CB8AC3E}">
        <p14:creationId xmlns:p14="http://schemas.microsoft.com/office/powerpoint/2010/main" val="678201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58EC8C2-EFCC-4DC3-9785-92B26F995AAB}" type="datetimeFigureOut">
              <a:rPr lang="zh-CN" altLang="en-US" smtClean="0"/>
              <a:t>2022/10/23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FEF7CC8-4A12-43D3-B908-179B680935AB}" type="slidenum">
              <a:rPr lang="zh-CN" altLang="en-US" smtClean="0"/>
              <a:t>‹#›</a:t>
            </a:fld>
            <a:endParaRPr lang="zh-CN" altLang="en-US"/>
          </a:p>
        </p:txBody>
      </p:sp>
    </p:spTree>
    <p:extLst>
      <p:ext uri="{BB962C8B-B14F-4D97-AF65-F5344CB8AC3E}">
        <p14:creationId xmlns:p14="http://schemas.microsoft.com/office/powerpoint/2010/main" val="3023355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058EC8C2-EFCC-4DC3-9785-92B26F995AAB}" type="datetimeFigureOut">
              <a:rPr lang="zh-CN" altLang="en-US" smtClean="0"/>
              <a:t>2022/10/23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EF7CC8-4A12-43D3-B908-179B680935AB}" type="slidenum">
              <a:rPr lang="zh-CN" altLang="en-US" smtClean="0"/>
              <a:t>‹#›</a:t>
            </a:fld>
            <a:endParaRPr lang="zh-CN" altLang="en-US"/>
          </a:p>
        </p:txBody>
      </p:sp>
    </p:spTree>
    <p:extLst>
      <p:ext uri="{BB962C8B-B14F-4D97-AF65-F5344CB8AC3E}">
        <p14:creationId xmlns:p14="http://schemas.microsoft.com/office/powerpoint/2010/main" val="1371859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058EC8C2-EFCC-4DC3-9785-92B26F995AAB}" type="datetimeFigureOut">
              <a:rPr lang="zh-CN" altLang="en-US" smtClean="0"/>
              <a:t>2022/10/23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EF7CC8-4A12-43D3-B908-179B680935AB}" type="slidenum">
              <a:rPr lang="zh-CN" altLang="en-US" smtClean="0"/>
              <a:t>‹#›</a:t>
            </a:fld>
            <a:endParaRPr lang="zh-CN" altLang="en-US"/>
          </a:p>
        </p:txBody>
      </p:sp>
    </p:spTree>
    <p:extLst>
      <p:ext uri="{BB962C8B-B14F-4D97-AF65-F5344CB8AC3E}">
        <p14:creationId xmlns:p14="http://schemas.microsoft.com/office/powerpoint/2010/main" val="4287953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8EC8C2-EFCC-4DC3-9785-92B26F995AAB}" type="datetimeFigureOut">
              <a:rPr lang="zh-CN" altLang="en-US" smtClean="0"/>
              <a:t>2022/10/23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EF7CC8-4A12-43D3-B908-179B680935AB}" type="slidenum">
              <a:rPr lang="zh-CN" altLang="en-US" smtClean="0"/>
              <a:t>‹#›</a:t>
            </a:fld>
            <a:endParaRPr lang="zh-CN" altLang="en-US"/>
          </a:p>
        </p:txBody>
      </p:sp>
    </p:spTree>
    <p:extLst>
      <p:ext uri="{BB962C8B-B14F-4D97-AF65-F5344CB8AC3E}">
        <p14:creationId xmlns:p14="http://schemas.microsoft.com/office/powerpoint/2010/main" val="42188000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8.GI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10.png"/><Relationship Id="rId5" Type="http://schemas.openxmlformats.org/officeDocument/2006/relationships/image" Target="../media/image9.w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5.xml"/><Relationship Id="rId7" Type="http://schemas.openxmlformats.org/officeDocument/2006/relationships/image" Target="../media/image12.wmf"/><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1.wmf"/><Relationship Id="rId4" Type="http://schemas.openxmlformats.org/officeDocument/2006/relationships/oleObject" Target="../embeddings/oleObject2.bin"/></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24.wmf"/><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23.wmf"/><Relationship Id="rId4" Type="http://schemas.openxmlformats.org/officeDocument/2006/relationships/oleObject" Target="../embeddings/oleObject4.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media/image25.wmf"/><Relationship Id="rId5" Type="http://schemas.openxmlformats.org/officeDocument/2006/relationships/oleObject" Target="../embeddings/oleObject6.bin"/><Relationship Id="rId4" Type="http://schemas.openxmlformats.org/officeDocument/2006/relationships/image" Target="../media/image26.wm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image" Target="../media/image27.wmf"/><Relationship Id="rId5" Type="http://schemas.openxmlformats.org/officeDocument/2006/relationships/oleObject" Target="../embeddings/oleObject7.bin"/><Relationship Id="rId4" Type="http://schemas.openxmlformats.org/officeDocument/2006/relationships/image" Target="../media/image28.jpe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16.xml"/><Relationship Id="rId7" Type="http://schemas.openxmlformats.org/officeDocument/2006/relationships/image" Target="../media/image32.png"/><Relationship Id="rId12" Type="http://schemas.openxmlformats.org/officeDocument/2006/relationships/image" Target="../media/image30.wmf"/><Relationship Id="rId2" Type="http://schemas.openxmlformats.org/officeDocument/2006/relationships/slideLayout" Target="../slideLayouts/slideLayout1.xml"/><Relationship Id="rId1" Type="http://schemas.openxmlformats.org/officeDocument/2006/relationships/vmlDrawing" Target="../drawings/vmlDrawing6.vml"/><Relationship Id="rId6" Type="http://schemas.openxmlformats.org/officeDocument/2006/relationships/image" Target="../media/image31.png"/><Relationship Id="rId11" Type="http://schemas.openxmlformats.org/officeDocument/2006/relationships/oleObject" Target="../embeddings/oleObject9.bin"/><Relationship Id="rId5" Type="http://schemas.openxmlformats.org/officeDocument/2006/relationships/image" Target="../media/image22.png"/><Relationship Id="rId10" Type="http://schemas.openxmlformats.org/officeDocument/2006/relationships/image" Target="../media/image34.png"/><Relationship Id="rId4" Type="http://schemas.openxmlformats.org/officeDocument/2006/relationships/image" Target="../media/image21.png"/><Relationship Id="rId9" Type="http://schemas.openxmlformats.org/officeDocument/2006/relationships/image" Target="../media/image29.wmf"/></Relationships>
</file>

<file path=ppt/slides/_rels/slide31.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32.wmf"/><Relationship Id="rId3" Type="http://schemas.openxmlformats.org/officeDocument/2006/relationships/notesSlide" Target="../notesSlides/notesSlide17.xml"/><Relationship Id="rId7" Type="http://schemas.openxmlformats.org/officeDocument/2006/relationships/image" Target="../media/image38.png"/><Relationship Id="rId12" Type="http://schemas.openxmlformats.org/officeDocument/2006/relationships/oleObject" Target="../embeddings/oleObject11.bin"/><Relationship Id="rId2" Type="http://schemas.openxmlformats.org/officeDocument/2006/relationships/slideLayout" Target="../slideLayouts/slideLayout1.xml"/><Relationship Id="rId1" Type="http://schemas.openxmlformats.org/officeDocument/2006/relationships/vmlDrawing" Target="../drawings/vmlDrawing7.vml"/><Relationship Id="rId6" Type="http://schemas.openxmlformats.org/officeDocument/2006/relationships/image" Target="../media/image37.png"/><Relationship Id="rId11" Type="http://schemas.openxmlformats.org/officeDocument/2006/relationships/image" Target="../media/image31.wmf"/><Relationship Id="rId5" Type="http://schemas.openxmlformats.org/officeDocument/2006/relationships/image" Target="../media/image36.png"/><Relationship Id="rId10" Type="http://schemas.openxmlformats.org/officeDocument/2006/relationships/oleObject" Target="../embeddings/oleObject10.bin"/><Relationship Id="rId4" Type="http://schemas.openxmlformats.org/officeDocument/2006/relationships/image" Target="../media/image22.png"/><Relationship Id="rId9"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4.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NULL"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notesSlide" Target="../notesSlides/notesSlide20.xml"/><Relationship Id="rId7" Type="http://schemas.openxmlformats.org/officeDocument/2006/relationships/oleObject" Target="../embeddings/oleObject13.bin"/><Relationship Id="rId2" Type="http://schemas.openxmlformats.org/officeDocument/2006/relationships/slideLayout" Target="../slideLayouts/slideLayout1.xml"/><Relationship Id="rId1" Type="http://schemas.openxmlformats.org/officeDocument/2006/relationships/vmlDrawing" Target="../drawings/vmlDrawing8.vml"/><Relationship Id="rId6" Type="http://schemas.openxmlformats.org/officeDocument/2006/relationships/image" Target="../media/image35.wmf"/><Relationship Id="rId5" Type="http://schemas.openxmlformats.org/officeDocument/2006/relationships/oleObject" Target="../embeddings/oleObject12.bin"/><Relationship Id="rId10" Type="http://schemas.openxmlformats.org/officeDocument/2006/relationships/image" Target="../media/image37.wmf"/><Relationship Id="rId4" Type="http://schemas.openxmlformats.org/officeDocument/2006/relationships/image" Target="../media/image38.jpeg"/><Relationship Id="rId9" Type="http://schemas.openxmlformats.org/officeDocument/2006/relationships/oleObject" Target="../embeddings/oleObject14.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40.wmf"/><Relationship Id="rId2" Type="http://schemas.openxmlformats.org/officeDocument/2006/relationships/slideLayout" Target="../slideLayouts/slideLayout1.xml"/><Relationship Id="rId1" Type="http://schemas.openxmlformats.org/officeDocument/2006/relationships/vmlDrawing" Target="../drawings/vmlDrawing9.vml"/><Relationship Id="rId6" Type="http://schemas.openxmlformats.org/officeDocument/2006/relationships/oleObject" Target="../embeddings/oleObject16.bin"/><Relationship Id="rId5" Type="http://schemas.openxmlformats.org/officeDocument/2006/relationships/image" Target="../media/image39.wmf"/><Relationship Id="rId4" Type="http://schemas.openxmlformats.org/officeDocument/2006/relationships/oleObject" Target="../embeddings/oleObject15.bin"/></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notesSlide" Target="../notesSlides/notesSlide27.xml"/><Relationship Id="rId7" Type="http://schemas.openxmlformats.org/officeDocument/2006/relationships/image" Target="../media/image45.wmf"/><Relationship Id="rId2" Type="http://schemas.openxmlformats.org/officeDocument/2006/relationships/slideLayout" Target="../slideLayouts/slideLayout1.xml"/><Relationship Id="rId1" Type="http://schemas.openxmlformats.org/officeDocument/2006/relationships/vmlDrawing" Target="../drawings/vmlDrawing10.vml"/><Relationship Id="rId6" Type="http://schemas.openxmlformats.org/officeDocument/2006/relationships/oleObject" Target="../embeddings/oleObject18.bin"/><Relationship Id="rId5" Type="http://schemas.openxmlformats.org/officeDocument/2006/relationships/image" Target="../media/image44.wmf"/><Relationship Id="rId4" Type="http://schemas.openxmlformats.org/officeDocument/2006/relationships/oleObject" Target="../embeddings/oleObject17.bin"/><Relationship Id="rId9" Type="http://schemas.openxmlformats.org/officeDocument/2006/relationships/image" Target="../media/image58.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47.w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81354" y="2241946"/>
            <a:ext cx="9144000" cy="2387600"/>
          </a:xfrm>
        </p:spPr>
        <p:txBody>
          <a:bodyPr>
            <a:normAutofit fontScale="90000"/>
          </a:bodyPr>
          <a:lstStyle/>
          <a:p>
            <a:r>
              <a:rPr lang="zh-CN" altLang="en-US" sz="4400" dirty="0" smtClean="0">
                <a:solidFill>
                  <a:srgbClr val="002060"/>
                </a:solidFill>
                <a:latin typeface="华文行楷" panose="02010800040101010101" pitchFamily="2" charset="-122"/>
                <a:ea typeface="华文行楷" panose="02010800040101010101" pitchFamily="2" charset="-122"/>
              </a:rPr>
              <a:t>第</a:t>
            </a:r>
            <a:r>
              <a:rPr lang="zh-CN" altLang="en-US" sz="4400" dirty="0" smtClean="0">
                <a:solidFill>
                  <a:srgbClr val="002060"/>
                </a:solidFill>
                <a:latin typeface="华文行楷" panose="02010800040101010101" pitchFamily="2" charset="-122"/>
                <a:ea typeface="华文行楷" panose="02010800040101010101" pitchFamily="2" charset="-122"/>
              </a:rPr>
              <a:t>六</a:t>
            </a:r>
            <a:r>
              <a:rPr lang="zh-CN" altLang="en-US" sz="4400" dirty="0">
                <a:solidFill>
                  <a:srgbClr val="002060"/>
                </a:solidFill>
                <a:latin typeface="华文行楷" panose="02010800040101010101" pitchFamily="2" charset="-122"/>
                <a:ea typeface="华文行楷" panose="02010800040101010101" pitchFamily="2" charset="-122"/>
              </a:rPr>
              <a:t>讲</a:t>
            </a:r>
            <a:r>
              <a:rPr lang="zh-CN" altLang="en-US" sz="4400" dirty="0" smtClean="0">
                <a:solidFill>
                  <a:srgbClr val="002060"/>
                </a:solidFill>
                <a:latin typeface="华文行楷" panose="02010800040101010101" pitchFamily="2" charset="-122"/>
                <a:ea typeface="华文行楷" panose="02010800040101010101" pitchFamily="2" charset="-122"/>
              </a:rPr>
              <a:t>   生产者理论：</a:t>
            </a:r>
            <a:r>
              <a:rPr lang="en-US" altLang="zh-CN" sz="4400" dirty="0" smtClean="0">
                <a:solidFill>
                  <a:srgbClr val="002060"/>
                </a:solidFill>
                <a:latin typeface="华文行楷" panose="02010800040101010101" pitchFamily="2" charset="-122"/>
                <a:ea typeface="华文行楷" panose="02010800040101010101" pitchFamily="2" charset="-122"/>
              </a:rPr>
              <a:t/>
            </a:r>
            <a:br>
              <a:rPr lang="en-US" altLang="zh-CN" sz="4400" dirty="0" smtClean="0">
                <a:solidFill>
                  <a:srgbClr val="002060"/>
                </a:solidFill>
                <a:latin typeface="华文行楷" panose="02010800040101010101" pitchFamily="2" charset="-122"/>
                <a:ea typeface="华文行楷" panose="02010800040101010101" pitchFamily="2" charset="-122"/>
              </a:rPr>
            </a:br>
            <a:r>
              <a:rPr lang="en-US" altLang="zh-CN" sz="4400" dirty="0">
                <a:solidFill>
                  <a:srgbClr val="002060"/>
                </a:solidFill>
                <a:latin typeface="华文行楷" panose="02010800040101010101" pitchFamily="2" charset="-122"/>
                <a:ea typeface="华文行楷" panose="02010800040101010101" pitchFamily="2" charset="-122"/>
              </a:rPr>
              <a:t/>
            </a:r>
            <a:br>
              <a:rPr lang="en-US" altLang="zh-CN" sz="4400" dirty="0">
                <a:solidFill>
                  <a:srgbClr val="002060"/>
                </a:solidFill>
                <a:latin typeface="华文行楷" panose="02010800040101010101" pitchFamily="2" charset="-122"/>
                <a:ea typeface="华文行楷" panose="02010800040101010101" pitchFamily="2" charset="-122"/>
              </a:rPr>
            </a:br>
            <a:r>
              <a:rPr lang="zh-CN" altLang="en-US" sz="4400" dirty="0" smtClean="0">
                <a:solidFill>
                  <a:srgbClr val="002060"/>
                </a:solidFill>
                <a:latin typeface="华文行楷" panose="02010800040101010101" pitchFamily="2" charset="-122"/>
                <a:ea typeface="华文行楷" panose="02010800040101010101" pitchFamily="2" charset="-122"/>
              </a:rPr>
              <a:t>企业</a:t>
            </a:r>
            <a:r>
              <a:rPr lang="zh-CN" altLang="en-US" sz="4400" dirty="0">
                <a:solidFill>
                  <a:srgbClr val="002060"/>
                </a:solidFill>
                <a:latin typeface="华文行楷" panose="02010800040101010101" pitchFamily="2" charset="-122"/>
                <a:ea typeface="华文行楷" panose="02010800040101010101" pitchFamily="2" charset="-122"/>
              </a:rPr>
              <a:t>的生产与成本</a:t>
            </a:r>
            <a:r>
              <a:rPr lang="zh-CN" altLang="en-US" dirty="0">
                <a:solidFill>
                  <a:srgbClr val="002060"/>
                </a:solidFill>
                <a:latin typeface="华文行楷" panose="02010800040101010101" pitchFamily="2" charset="-122"/>
                <a:ea typeface="华文行楷" panose="02010800040101010101" pitchFamily="2" charset="-122"/>
              </a:rPr>
              <a:t/>
            </a:r>
            <a:br>
              <a:rPr lang="zh-CN" altLang="en-US" dirty="0">
                <a:solidFill>
                  <a:srgbClr val="002060"/>
                </a:solidFill>
                <a:latin typeface="华文行楷" panose="02010800040101010101" pitchFamily="2" charset="-122"/>
                <a:ea typeface="华文行楷" panose="02010800040101010101" pitchFamily="2" charset="-122"/>
              </a:rPr>
            </a:br>
            <a:endParaRPr lang="zh-CN" altLang="en-US" dirty="0"/>
          </a:p>
        </p:txBody>
      </p:sp>
      <p:sp>
        <p:nvSpPr>
          <p:cNvPr id="3" name="文本框 2"/>
          <p:cNvSpPr txBox="1"/>
          <p:nvPr/>
        </p:nvSpPr>
        <p:spPr>
          <a:xfrm>
            <a:off x="9018927" y="561131"/>
            <a:ext cx="296672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400" b="0" i="1"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马工程</a:t>
            </a:r>
            <a:r>
              <a:rPr kumimoji="0" lang="en-US" altLang="zh-CN" sz="1400" b="0" i="1"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400" b="0" i="1"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西方经济学</a:t>
            </a:r>
            <a:r>
              <a:rPr kumimoji="0" lang="en-US" altLang="zh-CN" sz="1400" b="0" i="1"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400" b="0" i="1"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第二版</a:t>
            </a:r>
          </a:p>
        </p:txBody>
      </p:sp>
    </p:spTree>
    <p:extLst>
      <p:ext uri="{BB962C8B-B14F-4D97-AF65-F5344CB8AC3E}">
        <p14:creationId xmlns:p14="http://schemas.microsoft.com/office/powerpoint/2010/main" val="1562139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descr="10%"/>
          <p:cNvSpPr>
            <a:spLocks noChangeArrowheads="1"/>
          </p:cNvSpPr>
          <p:nvPr/>
        </p:nvSpPr>
        <p:spPr bwMode="auto">
          <a:xfrm>
            <a:off x="966470" y="1591310"/>
            <a:ext cx="4288790" cy="4238625"/>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sz="2000" dirty="0"/>
          </a:p>
        </p:txBody>
      </p:sp>
      <p:sp>
        <p:nvSpPr>
          <p:cNvPr id="2" name="矩形 1"/>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a:off x="687424" y="1073680"/>
            <a:ext cx="1075305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文本框 20"/>
          <p:cNvSpPr txBox="1"/>
          <p:nvPr/>
        </p:nvSpPr>
        <p:spPr>
          <a:xfrm>
            <a:off x="9093200" y="669738"/>
            <a:ext cx="2966720"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prstClr val="black"/>
                </a:solidFill>
                <a:latin typeface="微软雅黑" panose="020B0503020204020204" pitchFamily="34" charset="-122"/>
                <a:ea typeface="微软雅黑" panose="020B0503020204020204" pitchFamily="34" charset="-122"/>
              </a:rPr>
              <a:t>第二版</a:t>
            </a:r>
            <a:endParaRPr lang="zh-CN" altLang="en-US" sz="1400" i="1" dirty="0">
              <a:solidFill>
                <a:srgbClr val="002060"/>
              </a:solidFill>
              <a:latin typeface="微软雅黑" panose="020B0503020204020204" pitchFamily="34" charset="-122"/>
              <a:ea typeface="微软雅黑" panose="020B0503020204020204" pitchFamily="34" charset="-122"/>
            </a:endParaRPr>
          </a:p>
        </p:txBody>
      </p:sp>
      <p:sp>
        <p:nvSpPr>
          <p:cNvPr id="7" name="标题 3"/>
          <p:cNvSpPr txBox="1"/>
          <p:nvPr/>
        </p:nvSpPr>
        <p:spPr>
          <a:xfrm>
            <a:off x="1696720" y="415884"/>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企业的类型</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9" name="TextBox 110"/>
          <p:cNvSpPr txBox="1">
            <a:spLocks noChangeArrowheads="1"/>
          </p:cNvSpPr>
          <p:nvPr/>
        </p:nvSpPr>
        <p:spPr bwMode="auto">
          <a:xfrm>
            <a:off x="5981065" y="1752600"/>
            <a:ext cx="5672455" cy="193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Blip>
                <a:blip r:embed="rId2"/>
              </a:buBlip>
            </a:pPr>
            <a:r>
              <a:rPr lang="en-US" altLang="zh-CN" sz="2400">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与个人独资和合伙制企业相比，公司制企业有利于筹集大量的资金，同时由于股份分散、责任有限，及大地降低了单个股东的风险。但公司制企业所有权与经营权分离，导致企业不能完全体现股东的利益。</a:t>
            </a:r>
          </a:p>
        </p:txBody>
      </p:sp>
      <p:sp>
        <p:nvSpPr>
          <p:cNvPr id="10" name="TextBox 110"/>
          <p:cNvSpPr txBox="1">
            <a:spLocks noChangeArrowheads="1"/>
          </p:cNvSpPr>
          <p:nvPr/>
        </p:nvSpPr>
        <p:spPr bwMode="auto">
          <a:xfrm>
            <a:off x="5995670" y="3700145"/>
            <a:ext cx="570103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Blip>
                <a:blip r:embed="rId2"/>
              </a:buBlip>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个人独资企业是单个自然人投资并所有的企业。</a:t>
            </a:r>
            <a:endParaRPr lang="en-US" altLang="zh-CN" sz="2400" dirty="0">
              <a:latin typeface="微软雅黑" panose="020B0503020204020204" pitchFamily="34" charset="-122"/>
              <a:ea typeface="微软雅黑" panose="020B0503020204020204" pitchFamily="34" charset="-122"/>
            </a:endParaRPr>
          </a:p>
          <a:p>
            <a:pPr eaLnBrk="1" hangingPunct="1">
              <a:buFont typeface="Arial" panose="020B0604020202020204" pitchFamily="34" charset="0"/>
              <a:buBlip>
                <a:blip r:embed="rId2"/>
              </a:buBlip>
            </a:pPr>
            <a:r>
              <a:rPr lang="zh-CN" altLang="en-US" sz="2400" dirty="0">
                <a:latin typeface="微软雅黑" panose="020B0503020204020204" pitchFamily="34" charset="-122"/>
                <a:ea typeface="微软雅黑" panose="020B0503020204020204" pitchFamily="34" charset="-122"/>
              </a:rPr>
              <a:t> 合伙制企业是指由两个或两个以上的自然人共同出资、合伙经营、共享收益、共担风险的企业。</a:t>
            </a:r>
            <a:endParaRPr lang="en-US" altLang="zh-CN" sz="2400" dirty="0">
              <a:latin typeface="微软雅黑" panose="020B0503020204020204" pitchFamily="34" charset="-122"/>
              <a:ea typeface="微软雅黑" panose="020B0503020204020204" pitchFamily="34" charset="-122"/>
            </a:endParaRPr>
          </a:p>
          <a:p>
            <a:pPr eaLnBrk="1" hangingPunct="1">
              <a:buFont typeface="Arial" panose="020B0604020202020204" pitchFamily="34" charset="0"/>
              <a:buBlip>
                <a:blip r:embed="rId2"/>
              </a:buBlip>
            </a:pPr>
            <a:r>
              <a:rPr lang="zh-CN" altLang="en-US" sz="2400" dirty="0">
                <a:latin typeface="微软雅黑" panose="020B0503020204020204" pitchFamily="34" charset="-122"/>
                <a:ea typeface="微软雅黑" panose="020B0503020204020204" pitchFamily="34" charset="-122"/>
              </a:rPr>
              <a:t> 公司是按照法律程序建立起来的企业组织，包括有限责任公司和股份有限公司。</a:t>
            </a:r>
            <a:endParaRPr lang="en-US" altLang="zh-CN" sz="24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492115" y="1241425"/>
            <a:ext cx="4183380" cy="460375"/>
          </a:xfrm>
          <a:prstGeom prst="rect">
            <a:avLst/>
          </a:prstGeom>
          <a:noFill/>
        </p:spPr>
        <p:txBody>
          <a:bodyPr wrap="none" rtlCol="0" anchor="t">
            <a:spAutoFit/>
          </a:bodyPr>
          <a:lstStyle/>
          <a:p>
            <a:pPr marL="1257300" lvl="2" indent="-342900">
              <a:buFont typeface="Wingdings" panose="05000000000000000000" charset="0"/>
              <a:buChar char="l"/>
            </a:pPr>
            <a:r>
              <a:rPr lang="zh-CN" altLang="en-US" sz="2400" kern="0" dirty="0" smtClean="0">
                <a:latin typeface="微软雅黑" panose="020B0503020204020204" pitchFamily="34" charset="-122"/>
                <a:ea typeface="微软雅黑" panose="020B0503020204020204" pitchFamily="34" charset="-122"/>
                <a:sym typeface="+mn-ea"/>
              </a:rPr>
              <a:t>不同类型企业的</a:t>
            </a:r>
            <a:r>
              <a:rPr lang="zh-CN" altLang="en-US" sz="2400" kern="0" dirty="0" smtClean="0">
                <a:solidFill>
                  <a:srgbClr val="0070C0"/>
                </a:solidFill>
                <a:latin typeface="微软雅黑" panose="020B0503020204020204" pitchFamily="34" charset="-122"/>
                <a:ea typeface="微软雅黑" panose="020B0503020204020204" pitchFamily="34" charset="-122"/>
                <a:sym typeface="+mn-ea"/>
              </a:rPr>
              <a:t>比较</a:t>
            </a:r>
          </a:p>
        </p:txBody>
      </p:sp>
      <p:sp>
        <p:nvSpPr>
          <p:cNvPr id="13" name="文本框 12"/>
          <p:cNvSpPr txBox="1"/>
          <p:nvPr/>
        </p:nvSpPr>
        <p:spPr>
          <a:xfrm>
            <a:off x="1007110" y="1412240"/>
            <a:ext cx="4299585" cy="2676525"/>
          </a:xfrm>
          <a:prstGeom prst="rect">
            <a:avLst/>
          </a:prstGeom>
          <a:noFill/>
        </p:spPr>
        <p:txBody>
          <a:bodyPr wrap="square" rtlCol="0">
            <a:spAutoFit/>
          </a:bodyPr>
          <a:lstStyle/>
          <a:p>
            <a:pPr indent="0" fontAlgn="auto">
              <a:lnSpc>
                <a:spcPct val="150000"/>
              </a:lnSpc>
              <a:buFont typeface="Wingdings" panose="05000000000000000000" charset="0"/>
              <a:buChar char="l"/>
            </a:pPr>
            <a:r>
              <a:rPr lang="en-US" altLang="zh-CN" sz="24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企业</a:t>
            </a:r>
          </a:p>
          <a:p>
            <a:pPr marL="0" lvl="4" indent="0" fontAlgn="auto">
              <a:lnSpc>
                <a:spcPct val="150000"/>
              </a:lnSpc>
              <a:buFont typeface="Wingdings" panose="05000000000000000000" charset="0"/>
              <a:buNone/>
            </a:pPr>
            <a:r>
              <a:rPr lang="zh-CN" altLang="en-US" sz="2400" kern="0" dirty="0" smtClean="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400" kern="0" dirty="0" smtClean="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kern="0" dirty="0" smtClean="0">
                <a:latin typeface="微软雅黑" panose="020B0503020204020204" pitchFamily="34" charset="-122"/>
                <a:ea typeface="微软雅黑" panose="020B0503020204020204" pitchFamily="34" charset="-122"/>
                <a:cs typeface="微软雅黑" panose="020B0503020204020204" pitchFamily="34" charset="-122"/>
                <a:sym typeface="+mn-ea"/>
              </a:rPr>
              <a:t>经济学中的企业泛指能够做出统 一生产和供给决策的基本单位。</a:t>
            </a:r>
            <a:endParaRPr kumimoji="0" lang="en-US" altLang="zh-CN" sz="2400" kern="0" dirty="0" smtClean="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文本框 15"/>
          <p:cNvSpPr txBox="1"/>
          <p:nvPr/>
        </p:nvSpPr>
        <p:spPr>
          <a:xfrm>
            <a:off x="955040" y="3781425"/>
            <a:ext cx="3273425" cy="2491740"/>
          </a:xfrm>
          <a:prstGeom prst="rect">
            <a:avLst/>
          </a:prstGeom>
          <a:noFill/>
        </p:spPr>
        <p:txBody>
          <a:bodyPr wrap="square" rtlCol="0">
            <a:spAutoFit/>
          </a:bodyPr>
          <a:lstStyle/>
          <a:p>
            <a:pPr indent="0" fontAlgn="auto">
              <a:lnSpc>
                <a:spcPct val="150000"/>
              </a:lnSpc>
              <a:buFont typeface="Wingdings" panose="05000000000000000000" charset="0"/>
              <a:buChar char="l"/>
            </a:pPr>
            <a:r>
              <a:rPr lang="en-US" altLang="zh-CN" sz="24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企业的</a:t>
            </a:r>
            <a:r>
              <a:rPr lang="zh-CN" altLang="en-US" sz="2400">
                <a:gradFill>
                  <a:gsLst>
                    <a:gs pos="0">
                      <a:srgbClr val="7B32B2"/>
                    </a:gs>
                    <a:gs pos="100000">
                      <a:srgbClr val="401A5D"/>
                    </a:gs>
                  </a:gsLst>
                  <a:lin scaled="0"/>
                </a:gradFill>
                <a:latin typeface="微软雅黑" panose="020B0503020204020204" pitchFamily="34" charset="-122"/>
                <a:ea typeface="微软雅黑" panose="020B0503020204020204" pitchFamily="34" charset="-122"/>
                <a:cs typeface="微软雅黑" panose="020B0503020204020204" pitchFamily="34" charset="-122"/>
              </a:rPr>
              <a:t>类型</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marL="0" lvl="3" indent="0" fontAlgn="auto">
              <a:lnSpc>
                <a:spcPct val="150000"/>
              </a:lnSpc>
              <a:buFont typeface="Wingdings" panose="05000000000000000000" charset="0"/>
              <a:buNone/>
            </a:pPr>
            <a:r>
              <a:rPr lang="en-US" altLang="zh-CN" sz="2400" kern="0" dirty="0" smtClean="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400" kern="0" dirty="0" smtClean="0">
                <a:latin typeface="微软雅黑" panose="020B0503020204020204" pitchFamily="34" charset="-122"/>
                <a:ea typeface="微软雅黑" panose="020B0503020204020204" pitchFamily="34" charset="-122"/>
                <a:cs typeface="微软雅黑" panose="020B0503020204020204" pitchFamily="34" charset="-122"/>
                <a:sym typeface="+mn-ea"/>
              </a:rPr>
              <a:t>个人独资企业</a:t>
            </a:r>
            <a:endParaRPr kumimoji="0" lang="en-US" altLang="zh-CN" sz="2400" kern="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0" lvl="3" fontAlgn="auto"/>
            <a:r>
              <a:rPr lang="zh-CN" altLang="en-US" sz="2400" kern="0" dirty="0" smtClean="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400" kern="0" dirty="0" smtClean="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kern="0" dirty="0" smtClean="0">
                <a:latin typeface="微软雅黑" panose="020B0503020204020204" pitchFamily="34" charset="-122"/>
                <a:ea typeface="微软雅黑" panose="020B0503020204020204" pitchFamily="34" charset="-122"/>
                <a:cs typeface="微软雅黑" panose="020B0503020204020204" pitchFamily="34" charset="-122"/>
                <a:sym typeface="+mn-ea"/>
              </a:rPr>
              <a:t> 合伙制企业</a:t>
            </a:r>
            <a:endParaRPr kumimoji="0" lang="en-US" altLang="zh-CN" sz="2400" kern="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0" lvl="3" fontAlgn="auto"/>
            <a:r>
              <a:rPr lang="zh-CN" altLang="en-US" sz="2400" kern="0" dirty="0" smtClean="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400" kern="0" dirty="0" smtClean="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kern="0" dirty="0" smtClean="0">
                <a:latin typeface="微软雅黑" panose="020B0503020204020204" pitchFamily="34" charset="-122"/>
                <a:ea typeface="微软雅黑" panose="020B0503020204020204" pitchFamily="34" charset="-122"/>
                <a:cs typeface="微软雅黑" panose="020B0503020204020204" pitchFamily="34" charset="-122"/>
                <a:sym typeface="+mn-ea"/>
              </a:rPr>
              <a:t>公司</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a:p>
          <a:p>
            <a:endParaRPr lang="zh-CN" altLang="en-US"/>
          </a:p>
        </p:txBody>
      </p:sp>
      <p:sp>
        <p:nvSpPr>
          <p:cNvPr id="18" name="Rectangle 50"/>
          <p:cNvSpPr>
            <a:spLocks noChangeArrowheads="1"/>
          </p:cNvSpPr>
          <p:nvPr/>
        </p:nvSpPr>
        <p:spPr bwMode="auto">
          <a:xfrm>
            <a:off x="5923280" y="1836420"/>
            <a:ext cx="5890895" cy="1826895"/>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
        <p:nvSpPr>
          <p:cNvPr id="19" name="Rectangle 50"/>
          <p:cNvSpPr>
            <a:spLocks noChangeArrowheads="1"/>
          </p:cNvSpPr>
          <p:nvPr/>
        </p:nvSpPr>
        <p:spPr bwMode="auto">
          <a:xfrm>
            <a:off x="5992495" y="5547360"/>
            <a:ext cx="5766435" cy="852805"/>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112361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up)">
                                      <p:cBhvr>
                                        <p:cTn id="7" dur="500"/>
                                        <p:tgtEl>
                                          <p:spTgt spid="10">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wipe(up)">
                                      <p:cBhvr>
                                        <p:cTn id="10" dur="500"/>
                                        <p:tgtEl>
                                          <p:spTgt spid="10">
                                            <p:txEl>
                                              <p:pRg st="1" end="1"/>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Effect transition="in" filter="wipe(up)">
                                      <p:cBhvr>
                                        <p:cTn id="13" dur="500"/>
                                        <p:tgtEl>
                                          <p:spTgt spid="10">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xit" presetSubtype="1" fill="hold" grpId="0" nodeType="clickEffect">
                                  <p:stCondLst>
                                    <p:cond delay="0"/>
                                  </p:stCondLst>
                                  <p:childTnLst>
                                    <p:animEffect transition="out" filter="wipe(up)">
                                      <p:cBhvr>
                                        <p:cTn id="17" dur="500"/>
                                        <p:tgtEl>
                                          <p:spTgt spid="10">
                                            <p:txEl>
                                              <p:pRg st="0" end="0"/>
                                            </p:txEl>
                                          </p:spTgt>
                                        </p:tgtEl>
                                      </p:cBhvr>
                                    </p:animEffect>
                                    <p:set>
                                      <p:cBhvr>
                                        <p:cTn id="18" dur="1" fill="hold">
                                          <p:stCondLst>
                                            <p:cond delay="499"/>
                                          </p:stCondLst>
                                        </p:cTn>
                                        <p:tgtEl>
                                          <p:spTgt spid="10">
                                            <p:txEl>
                                              <p:pRg st="0" end="0"/>
                                            </p:txEl>
                                          </p:spTgt>
                                        </p:tgtEl>
                                        <p:attrNameLst>
                                          <p:attrName>style.visibility</p:attrName>
                                        </p:attrNameLst>
                                      </p:cBhvr>
                                      <p:to>
                                        <p:strVal val="hidden"/>
                                      </p:to>
                                    </p:set>
                                  </p:childTnLst>
                                </p:cTn>
                              </p:par>
                              <p:par>
                                <p:cTn id="19" presetID="22" presetClass="exit" presetSubtype="1" fill="hold" grpId="0" nodeType="withEffect">
                                  <p:stCondLst>
                                    <p:cond delay="0"/>
                                  </p:stCondLst>
                                  <p:childTnLst>
                                    <p:animEffect transition="out" filter="wipe(up)">
                                      <p:cBhvr>
                                        <p:cTn id="20" dur="500"/>
                                        <p:tgtEl>
                                          <p:spTgt spid="10">
                                            <p:txEl>
                                              <p:pRg st="1" end="1"/>
                                            </p:txEl>
                                          </p:spTgt>
                                        </p:tgtEl>
                                      </p:cBhvr>
                                    </p:animEffect>
                                    <p:set>
                                      <p:cBhvr>
                                        <p:cTn id="21" dur="1" fill="hold">
                                          <p:stCondLst>
                                            <p:cond delay="499"/>
                                          </p:stCondLst>
                                        </p:cTn>
                                        <p:tgtEl>
                                          <p:spTgt spid="10">
                                            <p:txEl>
                                              <p:pRg st="1" end="1"/>
                                            </p:txEl>
                                          </p:spTgt>
                                        </p:tgtEl>
                                        <p:attrNameLst>
                                          <p:attrName>style.visibility</p:attrName>
                                        </p:attrNameLst>
                                      </p:cBhvr>
                                      <p:to>
                                        <p:strVal val="hidden"/>
                                      </p:to>
                                    </p:set>
                                  </p:childTnLst>
                                </p:cTn>
                              </p:par>
                              <p:par>
                                <p:cTn id="22" presetID="22" presetClass="exit" presetSubtype="1" fill="hold" grpId="0" nodeType="withEffect">
                                  <p:stCondLst>
                                    <p:cond delay="0"/>
                                  </p:stCondLst>
                                  <p:childTnLst>
                                    <p:animEffect transition="out" filter="wipe(up)">
                                      <p:cBhvr>
                                        <p:cTn id="23" dur="500"/>
                                        <p:tgtEl>
                                          <p:spTgt spid="10">
                                            <p:txEl>
                                              <p:pRg st="2" end="2"/>
                                            </p:txEl>
                                          </p:spTgt>
                                        </p:tgtEl>
                                      </p:cBhvr>
                                    </p:animEffect>
                                    <p:set>
                                      <p:cBhvr>
                                        <p:cTn id="24" dur="1" fill="hold">
                                          <p:stCondLst>
                                            <p:cond delay="499"/>
                                          </p:stCondLst>
                                        </p:cTn>
                                        <p:tgtEl>
                                          <p:spTgt spid="10">
                                            <p:txEl>
                                              <p:pRg st="2" end="2"/>
                                            </p:txEl>
                                          </p:spTgt>
                                        </p:tgtEl>
                                        <p:attrNameLst>
                                          <p:attrName>style.visibility</p:attrName>
                                        </p:attrNameLst>
                                      </p:cBhvr>
                                      <p:to>
                                        <p:strVal val="hidden"/>
                                      </p:to>
                                    </p:set>
                                  </p:childTnLst>
                                </p:cTn>
                              </p:par>
                              <p:par>
                                <p:cTn id="25" presetID="22" presetClass="entr" presetSubtype="4"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P spid="10" grpId="0" build="allAtOnce"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407295" cy="317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p:nvPr/>
        </p:nvSpPr>
        <p:spPr>
          <a:xfrm>
            <a:off x="1467202" y="209383"/>
            <a:ext cx="10515600" cy="1200329"/>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企业的利润最大化目标</a:t>
            </a:r>
          </a:p>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61" name="文本框 60"/>
          <p:cNvSpPr txBox="1"/>
          <p:nvPr/>
        </p:nvSpPr>
        <p:spPr>
          <a:xfrm>
            <a:off x="9093200" y="669738"/>
            <a:ext cx="2966720"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prstClr val="black"/>
                </a:solidFill>
                <a:latin typeface="微软雅黑" panose="020B0503020204020204" pitchFamily="34" charset="-122"/>
                <a:ea typeface="微软雅黑" panose="020B0503020204020204" pitchFamily="34" charset="-122"/>
              </a:rPr>
              <a:t>第二版</a:t>
            </a:r>
            <a:endParaRPr lang="zh-CN" altLang="en-US" sz="1400" i="1" dirty="0">
              <a:solidFill>
                <a:srgbClr val="002060"/>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927803" y="1452243"/>
            <a:ext cx="2740025"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企业的目标</a:t>
            </a:r>
          </a:p>
        </p:txBody>
      </p:sp>
      <p:sp>
        <p:nvSpPr>
          <p:cNvPr id="41" name="文本框 40"/>
          <p:cNvSpPr txBox="1"/>
          <p:nvPr/>
        </p:nvSpPr>
        <p:spPr>
          <a:xfrm>
            <a:off x="927803" y="2029628"/>
            <a:ext cx="9980316" cy="1446550"/>
          </a:xfrm>
          <a:prstGeom prst="rect">
            <a:avLst/>
          </a:prstGeom>
          <a:noFill/>
        </p:spPr>
        <p:txBody>
          <a:bodyPr wrap="square" rtlCol="0">
            <a:spAutoFit/>
          </a:bodyPr>
          <a:lstStyle/>
          <a:p>
            <a:pPr>
              <a:lnSpc>
                <a:spcPct val="200000"/>
              </a:lnSpc>
            </a:pPr>
            <a:r>
              <a:rPr lang="zh-CN" altLang="en-US" sz="2400" b="1" dirty="0">
                <a:latin typeface="微软雅黑" panose="020B0503020204020204" pitchFamily="34" charset="-122"/>
                <a:ea typeface="微软雅黑" panose="020B0503020204020204" pitchFamily="34" charset="-122"/>
              </a:rPr>
              <a:t>企业的利润</a:t>
            </a:r>
            <a:r>
              <a:rPr lang="en-US" altLang="zh-CN" sz="2000" b="1" dirty="0">
                <a:latin typeface="微软雅黑" panose="020B0503020204020204" pitchFamily="34" charset="-122"/>
                <a:ea typeface="微软雅黑" panose="020B0503020204020204" pitchFamily="34" charset="-122"/>
              </a:rPr>
              <a:t>        </a:t>
            </a:r>
            <a:r>
              <a:rPr lang="en-US" altLang="zh-CN" sz="2000" b="1" dirty="0" smtClean="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销</a:t>
            </a:r>
            <a:r>
              <a:rPr lang="zh-CN" altLang="en-US" sz="2000" dirty="0">
                <a:latin typeface="微软雅黑" panose="020B0503020204020204" pitchFamily="34" charset="-122"/>
                <a:ea typeface="微软雅黑" panose="020B0503020204020204" pitchFamily="34" charset="-122"/>
              </a:rPr>
              <a:t>售商品的</a:t>
            </a:r>
            <a:r>
              <a:rPr lang="zh-CN" altLang="en-US" sz="2000" dirty="0">
                <a:solidFill>
                  <a:srgbClr val="FF0000"/>
                </a:solidFill>
                <a:latin typeface="微软雅黑" panose="020B0503020204020204" pitchFamily="34" charset="-122"/>
                <a:ea typeface="微软雅黑" panose="020B0503020204020204" pitchFamily="34" charset="-122"/>
              </a:rPr>
              <a:t>总收益</a:t>
            </a:r>
            <a:r>
              <a:rPr lang="zh-CN" altLang="en-US" sz="2000" dirty="0">
                <a:latin typeface="微软雅黑" panose="020B0503020204020204" pitchFamily="34" charset="-122"/>
                <a:ea typeface="微软雅黑" panose="020B0503020204020204" pitchFamily="34" charset="-122"/>
              </a:rPr>
              <a:t>与生产商品的</a:t>
            </a:r>
            <a:r>
              <a:rPr lang="zh-CN" altLang="en-US" sz="2000" dirty="0">
                <a:solidFill>
                  <a:srgbClr val="FF0000"/>
                </a:solidFill>
                <a:latin typeface="微软雅黑" panose="020B0503020204020204" pitchFamily="34" charset="-122"/>
                <a:ea typeface="微软雅黑" panose="020B0503020204020204" pitchFamily="34" charset="-122"/>
              </a:rPr>
              <a:t>总成本</a:t>
            </a:r>
            <a:r>
              <a:rPr lang="zh-CN" altLang="en-US" sz="2000" dirty="0">
                <a:latin typeface="微软雅黑" panose="020B0503020204020204" pitchFamily="34" charset="-122"/>
                <a:ea typeface="微软雅黑" panose="020B0503020204020204" pitchFamily="34" charset="-122"/>
              </a:rPr>
              <a:t>两者之间的</a:t>
            </a:r>
            <a:r>
              <a:rPr lang="zh-CN" altLang="en-US" sz="2000" dirty="0" smtClean="0">
                <a:solidFill>
                  <a:srgbClr val="FF0000"/>
                </a:solidFill>
                <a:latin typeface="微软雅黑" panose="020B0503020204020204" pitchFamily="34" charset="-122"/>
                <a:ea typeface="微软雅黑" panose="020B0503020204020204" pitchFamily="34" charset="-122"/>
              </a:rPr>
              <a:t>差额。</a:t>
            </a:r>
            <a:endParaRPr lang="en-US" altLang="zh-CN" sz="2000" dirty="0">
              <a:solidFill>
                <a:srgbClr val="FF0000"/>
              </a:solidFill>
              <a:latin typeface="微软雅黑" panose="020B0503020204020204" pitchFamily="34" charset="-122"/>
              <a:ea typeface="微软雅黑" panose="020B0503020204020204" pitchFamily="34" charset="-122"/>
            </a:endParaRPr>
          </a:p>
          <a:p>
            <a:pPr>
              <a:lnSpc>
                <a:spcPct val="200000"/>
              </a:lnSpc>
            </a:pPr>
            <a:r>
              <a:rPr lang="zh-CN" altLang="en-US" sz="2000" b="1" dirty="0">
                <a:latin typeface="微软雅黑" panose="020B0503020204020204" pitchFamily="34" charset="-122"/>
                <a:ea typeface="微软雅黑" panose="020B0503020204020204" pitchFamily="34" charset="-122"/>
              </a:rPr>
              <a:t>                                                利润</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总收益</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总成本</a:t>
            </a:r>
          </a:p>
        </p:txBody>
      </p:sp>
      <p:sp>
        <p:nvSpPr>
          <p:cNvPr id="3" name="文本框 2"/>
          <p:cNvSpPr txBox="1"/>
          <p:nvPr/>
        </p:nvSpPr>
        <p:spPr>
          <a:xfrm>
            <a:off x="3445127" y="3598491"/>
            <a:ext cx="9267573" cy="1477328"/>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总收益是企业的销售收入，等于销售产品的价格与销售数量的乘积</a:t>
            </a:r>
          </a:p>
          <a:p>
            <a:pPr>
              <a:lnSpc>
                <a:spcPct val="150000"/>
              </a:lnSpc>
            </a:pPr>
            <a:r>
              <a:rPr lang="zh-CN" altLang="en-US" sz="2000" dirty="0">
                <a:latin typeface="微软雅黑" panose="020B0503020204020204" pitchFamily="34" charset="-122"/>
                <a:ea typeface="微软雅黑" panose="020B0503020204020204" pitchFamily="34" charset="-122"/>
              </a:rPr>
              <a:t>总成本是企业生产过程中的各种有形与无形</a:t>
            </a:r>
            <a:r>
              <a:rPr lang="zh-CN" altLang="en-US" sz="2000" dirty="0" smtClean="0">
                <a:latin typeface="微软雅黑" panose="020B0503020204020204" pitchFamily="34" charset="-122"/>
                <a:ea typeface="微软雅黑" panose="020B0503020204020204" pitchFamily="34" charset="-122"/>
              </a:rPr>
              <a:t>支出。</a:t>
            </a:r>
            <a:endParaRPr lang="zh-CN" altLang="en-US" sz="2000" dirty="0">
              <a:latin typeface="微软雅黑" panose="020B0503020204020204" pitchFamily="34" charset="-122"/>
              <a:ea typeface="微软雅黑" panose="020B0503020204020204" pitchFamily="34" charset="-122"/>
            </a:endParaRPr>
          </a:p>
          <a:p>
            <a:pPr>
              <a:lnSpc>
                <a:spcPct val="150000"/>
              </a:lnSpc>
            </a:pPr>
            <a:endParaRPr lang="zh-CN" altLang="en-US" sz="2000"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3291474" y="1339622"/>
            <a:ext cx="4177597" cy="499624"/>
          </a:xfrm>
          <a:prstGeom prst="rect">
            <a:avLst/>
          </a:prstGeom>
          <a:noFill/>
        </p:spPr>
        <p:txBody>
          <a:bodyPr wrap="square" rtlCol="0">
            <a:spAutoFit/>
          </a:bodyPr>
          <a:lstStyle/>
          <a:p>
            <a:pPr>
              <a:lnSpc>
                <a:spcPct val="150000"/>
              </a:lnSpc>
            </a:pPr>
            <a:r>
              <a:rPr lang="zh-CN" altLang="en-US" sz="2000" dirty="0">
                <a:solidFill>
                  <a:srgbClr val="FF0000"/>
                </a:solidFill>
                <a:latin typeface="微软雅黑" panose="020B0503020204020204" pitchFamily="34" charset="-122"/>
                <a:ea typeface="微软雅黑" panose="020B0503020204020204" pitchFamily="34" charset="-122"/>
              </a:rPr>
              <a:t>利润最大化</a:t>
            </a:r>
          </a:p>
        </p:txBody>
      </p:sp>
      <p:sp>
        <p:nvSpPr>
          <p:cNvPr id="13" name="文本框 12"/>
          <p:cNvSpPr txBox="1"/>
          <p:nvPr/>
        </p:nvSpPr>
        <p:spPr>
          <a:xfrm>
            <a:off x="3208235" y="4973382"/>
            <a:ext cx="4177598" cy="1938992"/>
          </a:xfrm>
          <a:prstGeom prst="rect">
            <a:avLst/>
          </a:prstGeom>
          <a:noFill/>
        </p:spPr>
        <p:txBody>
          <a:bodyPr wrap="square" rtlCol="0">
            <a:spAutoFit/>
          </a:bodyPr>
          <a:lstStyle/>
          <a:p>
            <a:pPr>
              <a:lnSpc>
                <a:spcPct val="150000"/>
              </a:lnSpc>
            </a:pPr>
            <a:r>
              <a:rPr lang="zh-CN" altLang="en-US" sz="2000" dirty="0">
                <a:solidFill>
                  <a:srgbClr val="FF0000"/>
                </a:solidFill>
                <a:latin typeface="微软雅黑" panose="020B0503020204020204" pitchFamily="34" charset="-122"/>
                <a:ea typeface="微软雅黑" panose="020B0503020204020204" pitchFamily="34" charset="-122"/>
              </a:rPr>
              <a:t>首先、关于产品价</a:t>
            </a:r>
            <a:r>
              <a:rPr lang="zh-CN" altLang="en-US" sz="2000" dirty="0" smtClean="0">
                <a:solidFill>
                  <a:srgbClr val="FF0000"/>
                </a:solidFill>
                <a:latin typeface="微软雅黑" panose="020B0503020204020204" pitchFamily="34" charset="-122"/>
                <a:ea typeface="微软雅黑" panose="020B0503020204020204" pitchFamily="34" charset="-122"/>
              </a:rPr>
              <a:t>格：</a:t>
            </a:r>
            <a:endParaRPr lang="en-US" altLang="zh-CN" sz="2000"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FF0000"/>
                </a:solidFill>
                <a:latin typeface="微软雅黑" panose="020B0503020204020204" pitchFamily="34" charset="-122"/>
                <a:ea typeface="微软雅黑" panose="020B0503020204020204" pitchFamily="34" charset="-122"/>
              </a:rPr>
              <a:t>其次，关于销</a:t>
            </a:r>
            <a:r>
              <a:rPr lang="zh-CN" altLang="en-US" sz="2000" dirty="0" smtClean="0">
                <a:solidFill>
                  <a:srgbClr val="FF0000"/>
                </a:solidFill>
                <a:latin typeface="微软雅黑" panose="020B0503020204020204" pitchFamily="34" charset="-122"/>
                <a:ea typeface="微软雅黑" panose="020B0503020204020204" pitchFamily="34" charset="-122"/>
              </a:rPr>
              <a:t>量：</a:t>
            </a:r>
            <a:endParaRPr lang="en-US" altLang="zh-CN" sz="2000"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FF0000"/>
                </a:solidFill>
                <a:latin typeface="微软雅黑" panose="020B0503020204020204" pitchFamily="34" charset="-122"/>
                <a:ea typeface="微软雅黑" panose="020B0503020204020204" pitchFamily="34" charset="-122"/>
              </a:rPr>
              <a:t>最后，关于成</a:t>
            </a:r>
            <a:r>
              <a:rPr lang="zh-CN" altLang="en-US" sz="2000" dirty="0" smtClean="0">
                <a:solidFill>
                  <a:srgbClr val="FF0000"/>
                </a:solidFill>
                <a:latin typeface="微软雅黑" panose="020B0503020204020204" pitchFamily="34" charset="-122"/>
                <a:ea typeface="微软雅黑" panose="020B0503020204020204" pitchFamily="34" charset="-122"/>
              </a:rPr>
              <a:t>本：</a:t>
            </a:r>
            <a:endParaRPr lang="zh-CN" altLang="en-US" sz="2000" dirty="0">
              <a:solidFill>
                <a:srgbClr val="FF0000"/>
              </a:solidFill>
              <a:latin typeface="微软雅黑" panose="020B0503020204020204" pitchFamily="34" charset="-122"/>
              <a:ea typeface="微软雅黑" panose="020B0503020204020204" pitchFamily="34" charset="-122"/>
            </a:endParaRPr>
          </a:p>
          <a:p>
            <a:pPr>
              <a:lnSpc>
                <a:spcPct val="150000"/>
              </a:lnSpc>
            </a:pPr>
            <a:endParaRPr lang="zh-CN" altLang="en-US" sz="2000"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705102" y="5106154"/>
            <a:ext cx="2740025"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对经济量的约定</a:t>
            </a:r>
          </a:p>
        </p:txBody>
      </p:sp>
      <p:sp>
        <p:nvSpPr>
          <p:cNvPr id="15" name="Rectangle 50"/>
          <p:cNvSpPr>
            <a:spLocks noChangeArrowheads="1"/>
          </p:cNvSpPr>
          <p:nvPr/>
        </p:nvSpPr>
        <p:spPr bwMode="auto">
          <a:xfrm>
            <a:off x="3256334" y="2049993"/>
            <a:ext cx="7838385" cy="2678762"/>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
        <p:nvSpPr>
          <p:cNvPr id="17" name="Rectangle 50"/>
          <p:cNvSpPr>
            <a:spLocks noChangeArrowheads="1"/>
          </p:cNvSpPr>
          <p:nvPr/>
        </p:nvSpPr>
        <p:spPr bwMode="auto">
          <a:xfrm>
            <a:off x="3256333" y="1300610"/>
            <a:ext cx="7838385" cy="599328"/>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
        <p:nvSpPr>
          <p:cNvPr id="19" name="Rectangle 50"/>
          <p:cNvSpPr>
            <a:spLocks noChangeArrowheads="1"/>
          </p:cNvSpPr>
          <p:nvPr/>
        </p:nvSpPr>
        <p:spPr bwMode="auto">
          <a:xfrm>
            <a:off x="3256332" y="4937872"/>
            <a:ext cx="7838385" cy="1492649"/>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pic>
        <p:nvPicPr>
          <p:cNvPr id="2" name="图片 1"/>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687423" y="2820086"/>
            <a:ext cx="2183821" cy="1956680"/>
          </a:xfrm>
          <a:prstGeom prst="rect">
            <a:avLst/>
          </a:prstGeom>
        </p:spPr>
      </p:pic>
      <p:sp>
        <p:nvSpPr>
          <p:cNvPr id="7" name="矩形 6"/>
          <p:cNvSpPr/>
          <p:nvPr/>
        </p:nvSpPr>
        <p:spPr>
          <a:xfrm>
            <a:off x="5859417" y="5089821"/>
            <a:ext cx="6096000" cy="400110"/>
          </a:xfrm>
          <a:prstGeom prst="rect">
            <a:avLst/>
          </a:prstGeom>
        </p:spPr>
        <p:txBody>
          <a:bodyPr>
            <a:spAutoFit/>
          </a:bodyPr>
          <a:lstStyle/>
          <a:p>
            <a:r>
              <a:rPr lang="zh-CN" altLang="en-US" sz="2000" dirty="0" smtClean="0">
                <a:latin typeface="微软雅黑" panose="020B0503020204020204" pitchFamily="34" charset="-122"/>
                <a:ea typeface="微软雅黑" panose="020B0503020204020204" pitchFamily="34" charset="-122"/>
              </a:rPr>
              <a:t>假</a:t>
            </a:r>
            <a:r>
              <a:rPr lang="zh-CN" altLang="en-US" sz="2000" dirty="0">
                <a:latin typeface="微软雅黑" panose="020B0503020204020204" pitchFamily="34" charset="-122"/>
                <a:ea typeface="微软雅黑" panose="020B0503020204020204" pitchFamily="34" charset="-122"/>
              </a:rPr>
              <a:t>定企业尽可能确定最高</a:t>
            </a:r>
            <a:r>
              <a:rPr lang="zh-CN" altLang="en-US" sz="2000" dirty="0" smtClean="0">
                <a:latin typeface="微软雅黑" panose="020B0503020204020204" pitchFamily="34" charset="-122"/>
                <a:ea typeface="微软雅黑" panose="020B0503020204020204" pitchFamily="34" charset="-122"/>
              </a:rPr>
              <a:t>价格。</a:t>
            </a:r>
            <a:endParaRPr lang="zh-CN" altLang="en-US" sz="2000" dirty="0">
              <a:latin typeface="微软雅黑" panose="020B0503020204020204" pitchFamily="34" charset="-122"/>
              <a:ea typeface="微软雅黑" panose="020B0503020204020204" pitchFamily="34" charset="-122"/>
            </a:endParaRPr>
          </a:p>
        </p:txBody>
      </p:sp>
      <p:sp>
        <p:nvSpPr>
          <p:cNvPr id="8" name="矩形 7"/>
          <p:cNvSpPr/>
          <p:nvPr/>
        </p:nvSpPr>
        <p:spPr>
          <a:xfrm>
            <a:off x="5859417" y="5534503"/>
            <a:ext cx="6096000" cy="400110"/>
          </a:xfrm>
          <a:prstGeom prst="rect">
            <a:avLst/>
          </a:prstGeom>
        </p:spPr>
        <p:txBody>
          <a:bodyPr>
            <a:spAutoFit/>
          </a:bodyPr>
          <a:lstStyle/>
          <a:p>
            <a:r>
              <a:rPr lang="zh-CN" altLang="en-US" sz="2000" dirty="0" smtClean="0">
                <a:latin typeface="微软雅黑" panose="020B0503020204020204" pitchFamily="34" charset="-122"/>
                <a:ea typeface="微软雅黑" panose="020B0503020204020204" pitchFamily="34" charset="-122"/>
              </a:rPr>
              <a:t>假</a:t>
            </a:r>
            <a:r>
              <a:rPr lang="zh-CN" altLang="en-US" sz="2000" dirty="0">
                <a:latin typeface="微软雅黑" panose="020B0503020204020204" pitchFamily="34" charset="-122"/>
                <a:ea typeface="微软雅黑" panose="020B0503020204020204" pitchFamily="34" charset="-122"/>
              </a:rPr>
              <a:t>定企业的销售量等于其</a:t>
            </a:r>
            <a:r>
              <a:rPr lang="zh-CN" altLang="en-US" sz="2000" dirty="0" smtClean="0">
                <a:latin typeface="微软雅黑" panose="020B0503020204020204" pitchFamily="34" charset="-122"/>
                <a:ea typeface="微软雅黑" panose="020B0503020204020204" pitchFamily="34" charset="-122"/>
              </a:rPr>
              <a:t>产量。</a:t>
            </a:r>
            <a:endParaRPr lang="zh-CN" altLang="en-US" sz="2000" dirty="0">
              <a:latin typeface="微软雅黑" panose="020B0503020204020204" pitchFamily="34" charset="-122"/>
              <a:ea typeface="微软雅黑" panose="020B0503020204020204" pitchFamily="34" charset="-122"/>
            </a:endParaRPr>
          </a:p>
        </p:txBody>
      </p:sp>
      <p:sp>
        <p:nvSpPr>
          <p:cNvPr id="10" name="矩形 9"/>
          <p:cNvSpPr/>
          <p:nvPr/>
        </p:nvSpPr>
        <p:spPr>
          <a:xfrm>
            <a:off x="5859417" y="6030411"/>
            <a:ext cx="4544834" cy="400110"/>
          </a:xfrm>
          <a:prstGeom prst="rect">
            <a:avLst/>
          </a:prstGeom>
        </p:spPr>
        <p:txBody>
          <a:bodyPr wrap="none">
            <a:spAutoFit/>
          </a:bodyPr>
          <a:lstStyle/>
          <a:p>
            <a:r>
              <a:rPr lang="zh-CN" altLang="zh-CN"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假定企业的成本只取决于生产的</a:t>
            </a:r>
            <a:r>
              <a:rPr lang="zh-CN" altLang="zh-CN" sz="2000" kern="1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数量</a:t>
            </a:r>
            <a:r>
              <a:rPr lang="zh-CN" altLang="en-US" sz="2000" kern="1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197479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2" descr="10%"/>
          <p:cNvSpPr>
            <a:spLocks noChangeArrowheads="1"/>
          </p:cNvSpPr>
          <p:nvPr/>
        </p:nvSpPr>
        <p:spPr bwMode="auto">
          <a:xfrm>
            <a:off x="796352" y="4466578"/>
            <a:ext cx="6016650" cy="2041899"/>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407295" cy="317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p:nvPr/>
        </p:nvSpPr>
        <p:spPr>
          <a:xfrm>
            <a:off x="1467202" y="481935"/>
            <a:ext cx="10515600" cy="5355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企业的其他</a:t>
            </a:r>
            <a:r>
              <a:rPr lang="zh-CN" altLang="en-US" sz="3200" dirty="0" smtClean="0">
                <a:solidFill>
                  <a:srgbClr val="002060"/>
                </a:solidFill>
                <a:latin typeface="华文行楷" panose="02010800040101010101" pitchFamily="2" charset="-122"/>
                <a:ea typeface="华文行楷" panose="02010800040101010101" pitchFamily="2" charset="-122"/>
                <a:cs typeface="+mn-cs"/>
                <a:sym typeface="+mn-ea"/>
              </a:rPr>
              <a:t>目标</a:t>
            </a: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61" name="文本框 60"/>
          <p:cNvSpPr txBox="1"/>
          <p:nvPr/>
        </p:nvSpPr>
        <p:spPr>
          <a:xfrm>
            <a:off x="9093200" y="669738"/>
            <a:ext cx="2966720"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prstClr val="black"/>
                </a:solidFill>
                <a:latin typeface="微软雅黑" panose="020B0503020204020204" pitchFamily="34" charset="-122"/>
                <a:ea typeface="微软雅黑" panose="020B0503020204020204" pitchFamily="34" charset="-122"/>
              </a:rPr>
              <a:t>第二版</a:t>
            </a:r>
            <a:endParaRPr lang="zh-CN" altLang="en-US" sz="1400" i="1" dirty="0">
              <a:solidFill>
                <a:srgbClr val="002060"/>
              </a:solidFill>
              <a:latin typeface="微软雅黑" panose="020B0503020204020204" pitchFamily="34" charset="-122"/>
              <a:ea typeface="微软雅黑" panose="020B0503020204020204" pitchFamily="34" charset="-122"/>
            </a:endParaRPr>
          </a:p>
        </p:txBody>
      </p:sp>
      <p:sp>
        <p:nvSpPr>
          <p:cNvPr id="88" name="文本框 87"/>
          <p:cNvSpPr txBox="1"/>
          <p:nvPr/>
        </p:nvSpPr>
        <p:spPr>
          <a:xfrm>
            <a:off x="2366391" y="6511789"/>
            <a:ext cx="841844" cy="369332"/>
          </a:xfrm>
          <a:prstGeom prst="rect">
            <a:avLst/>
          </a:prstGeom>
          <a:noFill/>
        </p:spPr>
        <p:txBody>
          <a:bodyPr wrap="square" rtlCol="0">
            <a:spAutoFit/>
          </a:bodyPr>
          <a:lstStyle/>
          <a:p>
            <a:endParaRPr lang="en-US" altLang="zh-CN" dirty="0"/>
          </a:p>
        </p:txBody>
      </p:sp>
      <p:sp>
        <p:nvSpPr>
          <p:cNvPr id="37" name="文本框 36"/>
          <p:cNvSpPr txBox="1"/>
          <p:nvPr/>
        </p:nvSpPr>
        <p:spPr>
          <a:xfrm>
            <a:off x="705102" y="1374701"/>
            <a:ext cx="6199151"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对企业的利润最大化目标假设的批评</a:t>
            </a:r>
          </a:p>
        </p:txBody>
      </p:sp>
      <p:sp>
        <p:nvSpPr>
          <p:cNvPr id="41" name="文本框 40"/>
          <p:cNvSpPr txBox="1"/>
          <p:nvPr/>
        </p:nvSpPr>
        <p:spPr>
          <a:xfrm>
            <a:off x="1150504" y="2185858"/>
            <a:ext cx="9999627" cy="1477328"/>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第一，由于种种原因企业难以实现利润最大化，所以，企业的目标不是最大化的利润，而是令人满意的</a:t>
            </a:r>
            <a:r>
              <a:rPr lang="zh-CN" altLang="en-US" sz="2000" dirty="0" smtClean="0">
                <a:latin typeface="微软雅黑" panose="020B0503020204020204" pitchFamily="34" charset="-122"/>
                <a:ea typeface="微软雅黑" panose="020B0503020204020204" pitchFamily="34" charset="-122"/>
              </a:rPr>
              <a:t>利润。</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第二，企业的目标不是利润最大化而是其他的最大化</a:t>
            </a:r>
            <a:r>
              <a:rPr lang="zh-CN" altLang="en-US" sz="2000" dirty="0" smtClean="0">
                <a:latin typeface="微软雅黑" panose="020B0503020204020204" pitchFamily="34" charset="-122"/>
                <a:ea typeface="微软雅黑" panose="020B0503020204020204" pitchFamily="34" charset="-122"/>
              </a:rPr>
              <a:t>目标。</a:t>
            </a:r>
            <a:endParaRPr lang="zh-CN" altLang="en-US" sz="2000"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1232572" y="4777883"/>
            <a:ext cx="5671681" cy="1422954"/>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销售收益最大化以及增长最大化</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短期销售收入最大</a:t>
            </a:r>
          </a:p>
          <a:p>
            <a:pPr marL="342900" indent="-342900">
              <a:lnSpc>
                <a:spcPct val="15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长期规模增长最大化</a:t>
            </a:r>
          </a:p>
        </p:txBody>
      </p:sp>
      <p:sp>
        <p:nvSpPr>
          <p:cNvPr id="14" name="文本框 13"/>
          <p:cNvSpPr txBox="1"/>
          <p:nvPr/>
        </p:nvSpPr>
        <p:spPr>
          <a:xfrm>
            <a:off x="702501" y="4008693"/>
            <a:ext cx="2740025"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其他替代目标</a:t>
            </a:r>
          </a:p>
        </p:txBody>
      </p:sp>
      <p:pic>
        <p:nvPicPr>
          <p:cNvPr id="8" name="图片 7"/>
          <p:cNvPicPr>
            <a:picLocks noChangeAspect="1"/>
          </p:cNvPicPr>
          <p:nvPr/>
        </p:nvPicPr>
        <p:blipFill>
          <a:blip r:embed="rId2"/>
          <a:stretch>
            <a:fillRect/>
          </a:stretch>
        </p:blipFill>
        <p:spPr>
          <a:xfrm>
            <a:off x="7814040" y="4466578"/>
            <a:ext cx="3280679" cy="2041899"/>
          </a:xfrm>
          <a:prstGeom prst="rect">
            <a:avLst/>
          </a:prstGeom>
        </p:spPr>
      </p:pic>
      <p:sp>
        <p:nvSpPr>
          <p:cNvPr id="15" name="Rectangle 50"/>
          <p:cNvSpPr>
            <a:spLocks noChangeArrowheads="1"/>
          </p:cNvSpPr>
          <p:nvPr/>
        </p:nvSpPr>
        <p:spPr bwMode="auto">
          <a:xfrm>
            <a:off x="887603" y="2009911"/>
            <a:ext cx="10207116" cy="1898356"/>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
        <p:nvSpPr>
          <p:cNvPr id="16" name="Rectangle 50"/>
          <p:cNvSpPr>
            <a:spLocks noChangeArrowheads="1"/>
          </p:cNvSpPr>
          <p:nvPr/>
        </p:nvSpPr>
        <p:spPr bwMode="auto">
          <a:xfrm>
            <a:off x="887604" y="4662332"/>
            <a:ext cx="6251280" cy="1846146"/>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18505119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002060"/>
                </a:solidFill>
                <a:latin typeface="华文行楷" panose="02010800040101010101" pitchFamily="2" charset="-122"/>
                <a:ea typeface="华文行楷" panose="02010800040101010101" pitchFamily="2" charset="-122"/>
              </a:rPr>
              <a:t>第二节   生产函数</a:t>
            </a:r>
            <a:endParaRPr lang="zh-CN" altLang="en-US" dirty="0"/>
          </a:p>
        </p:txBody>
      </p:sp>
      <p:graphicFrame>
        <p:nvGraphicFramePr>
          <p:cNvPr id="4" name="内容占位符 3"/>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前凸弯带形 2"/>
          <p:cNvSpPr/>
          <p:nvPr/>
        </p:nvSpPr>
        <p:spPr>
          <a:xfrm>
            <a:off x="2200910" y="2581910"/>
            <a:ext cx="790575" cy="394970"/>
          </a:xfrm>
          <a:prstGeom prst="ellipseRibb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5" name="前凸弯带形 4"/>
          <p:cNvSpPr/>
          <p:nvPr/>
        </p:nvSpPr>
        <p:spPr>
          <a:xfrm>
            <a:off x="5784850" y="2708910"/>
            <a:ext cx="790575" cy="394970"/>
          </a:xfrm>
          <a:prstGeom prst="ellipseRibb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6" name="前凸弯带形 5"/>
          <p:cNvSpPr/>
          <p:nvPr/>
        </p:nvSpPr>
        <p:spPr>
          <a:xfrm>
            <a:off x="9199880" y="2652395"/>
            <a:ext cx="790575" cy="394970"/>
          </a:xfrm>
          <a:prstGeom prst="ellipseRibbon">
            <a:avLst>
              <a:gd name="adj1" fmla="val 18006"/>
              <a:gd name="adj2" fmla="val 50000"/>
              <a:gd name="adj3" fmla="val 12500"/>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558151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descr="10%"/>
          <p:cNvSpPr>
            <a:spLocks noChangeArrowheads="1"/>
          </p:cNvSpPr>
          <p:nvPr/>
        </p:nvSpPr>
        <p:spPr bwMode="auto">
          <a:xfrm>
            <a:off x="1505074" y="4389306"/>
            <a:ext cx="9257472" cy="2041899"/>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544320"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生产和生产函数</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21" name="文本框 20"/>
          <p:cNvSpPr txBox="1"/>
          <p:nvPr/>
        </p:nvSpPr>
        <p:spPr>
          <a:xfrm>
            <a:off x="9093200" y="669738"/>
            <a:ext cx="2966720"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prstClr val="black"/>
                </a:solidFill>
                <a:latin typeface="微软雅黑" panose="020B0503020204020204" pitchFamily="34" charset="-122"/>
                <a:ea typeface="微软雅黑" panose="020B0503020204020204" pitchFamily="34" charset="-122"/>
              </a:rPr>
              <a:t>第二版</a:t>
            </a:r>
            <a:endParaRPr lang="zh-CN" altLang="en-US" sz="1400" i="1" dirty="0">
              <a:solidFill>
                <a:srgbClr val="002060"/>
              </a:solidFill>
              <a:latin typeface="微软雅黑" panose="020B0503020204020204" pitchFamily="34" charset="-122"/>
              <a:ea typeface="微软雅黑" panose="020B0503020204020204" pitchFamily="34" charset="-122"/>
            </a:endParaRPr>
          </a:p>
        </p:txBody>
      </p:sp>
      <p:sp>
        <p:nvSpPr>
          <p:cNvPr id="12" name="AutoShape 5" descr="20%"/>
          <p:cNvSpPr>
            <a:spLocks noChangeArrowheads="1"/>
          </p:cNvSpPr>
          <p:nvPr/>
        </p:nvSpPr>
        <p:spPr bwMode="auto">
          <a:xfrm rot="16200000">
            <a:off x="5733974" y="2362460"/>
            <a:ext cx="990600" cy="1181100"/>
          </a:xfrm>
          <a:prstGeom prst="cube">
            <a:avLst>
              <a:gd name="adj" fmla="val 25000"/>
            </a:avLst>
          </a:prstGeom>
          <a:pattFill prst="pct20">
            <a:fgClr>
              <a:schemeClr val="hlink"/>
            </a:fgClr>
            <a:bgClr>
              <a:schemeClr val="bg1"/>
            </a:bgClr>
          </a:pattFill>
          <a:ln w="9525">
            <a:solidFill>
              <a:srgbClr val="666699"/>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lIns="90000" tIns="46800" rIns="90000" bIns="46800" anchor="ctr"/>
          <a:lstStyle/>
          <a:p>
            <a:endParaRPr lang="zh-CN" altLang="zh-CN" b="1">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sp>
        <p:nvSpPr>
          <p:cNvPr id="13" name="Rectangle 3"/>
          <p:cNvSpPr>
            <a:spLocks noChangeArrowheads="1"/>
          </p:cNvSpPr>
          <p:nvPr/>
        </p:nvSpPr>
        <p:spPr bwMode="auto">
          <a:xfrm>
            <a:off x="1664307" y="3335994"/>
            <a:ext cx="21336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zh-CN" altLang="en-US" sz="2000" dirty="0">
                <a:effectLst>
                  <a:outerShdw blurRad="38100" dist="38100" dir="2700000" algn="tl">
                    <a:srgbClr val="C0C0C0"/>
                  </a:outerShdw>
                </a:effectLst>
                <a:latin typeface="华文新魏" panose="02010800040101010101" pitchFamily="2" charset="-122"/>
                <a:ea typeface="华文新魏" panose="02010800040101010101" pitchFamily="2" charset="-122"/>
              </a:rPr>
              <a:t>劳动 </a:t>
            </a:r>
            <a:r>
              <a:rPr lang="zh-CN" altLang="en-US" sz="2000" dirty="0">
                <a:solidFill>
                  <a:srgbClr val="3366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土地</a:t>
            </a:r>
            <a:r>
              <a:rPr lang="zh-CN" altLang="en-US" sz="2000" dirty="0">
                <a:effectLst>
                  <a:outerShdw blurRad="38100" dist="38100" dir="2700000" algn="tl">
                    <a:srgbClr val="C0C0C0"/>
                  </a:outerShdw>
                </a:effectLst>
                <a:latin typeface="华文新魏" panose="02010800040101010101" pitchFamily="2" charset="-122"/>
                <a:ea typeface="华文新魏" panose="02010800040101010101" pitchFamily="2" charset="-122"/>
              </a:rPr>
              <a:t> </a:t>
            </a:r>
            <a:r>
              <a:rPr lang="zh-CN" altLang="en-US" sz="2000" dirty="0">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资本</a:t>
            </a:r>
            <a:r>
              <a:rPr lang="zh-CN" altLang="en-US" sz="2000" dirty="0">
                <a:effectLst>
                  <a:outerShdw blurRad="38100" dist="38100" dir="2700000" algn="tl">
                    <a:srgbClr val="C0C0C0"/>
                  </a:outerShdw>
                </a:effectLst>
                <a:latin typeface="华文新魏" panose="02010800040101010101" pitchFamily="2" charset="-122"/>
                <a:ea typeface="华文新魏" panose="02010800040101010101" pitchFamily="2" charset="-122"/>
              </a:rPr>
              <a:t> </a:t>
            </a:r>
            <a:r>
              <a:rPr lang="zh-CN" altLang="en-US" sz="2000" dirty="0">
                <a:solidFill>
                  <a:srgbClr val="002060"/>
                </a:solidFill>
                <a:effectLst>
                  <a:outerShdw blurRad="38100" dist="38100" dir="2700000" algn="tl">
                    <a:srgbClr val="C0C0C0"/>
                  </a:outerShdw>
                </a:effectLst>
                <a:latin typeface="华文新魏" panose="02010800040101010101" pitchFamily="2" charset="-122"/>
                <a:ea typeface="华文新魏" panose="02010800040101010101" pitchFamily="2" charset="-122"/>
              </a:rPr>
              <a:t>企业家才</a:t>
            </a:r>
            <a:r>
              <a:rPr lang="zh-CN" altLang="en-US" dirty="0">
                <a:solidFill>
                  <a:srgbClr val="002060"/>
                </a:solidFill>
                <a:effectLst>
                  <a:outerShdw blurRad="38100" dist="38100" dir="2700000" algn="tl">
                    <a:srgbClr val="C0C0C0"/>
                  </a:outerShdw>
                </a:effectLst>
                <a:latin typeface="华文新魏" panose="02010800040101010101" pitchFamily="2" charset="-122"/>
                <a:ea typeface="华文新魏" panose="02010800040101010101" pitchFamily="2" charset="-122"/>
              </a:rPr>
              <a:t>能</a:t>
            </a:r>
          </a:p>
        </p:txBody>
      </p:sp>
      <p:sp>
        <p:nvSpPr>
          <p:cNvPr id="14" name="Rectangle 7"/>
          <p:cNvSpPr>
            <a:spLocks noChangeArrowheads="1"/>
          </p:cNvSpPr>
          <p:nvPr/>
        </p:nvSpPr>
        <p:spPr bwMode="auto">
          <a:xfrm>
            <a:off x="2404293" y="2837414"/>
            <a:ext cx="1524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zh-CN" altLang="en-US" sz="2000" b="1" dirty="0">
                <a:latin typeface="微软雅黑" panose="020B0503020204020204" pitchFamily="34" charset="-122"/>
                <a:ea typeface="微软雅黑" panose="020B0503020204020204" pitchFamily="34" charset="-122"/>
              </a:rPr>
              <a:t>生产要素投入</a:t>
            </a:r>
          </a:p>
        </p:txBody>
      </p:sp>
      <p:sp>
        <p:nvSpPr>
          <p:cNvPr id="15" name="Rectangle 8"/>
          <p:cNvSpPr>
            <a:spLocks noChangeArrowheads="1"/>
          </p:cNvSpPr>
          <p:nvPr/>
        </p:nvSpPr>
        <p:spPr bwMode="auto">
          <a:xfrm>
            <a:off x="9042537" y="2837414"/>
            <a:ext cx="685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zh-CN" altLang="en-US" sz="2000" b="1" dirty="0">
                <a:latin typeface="微软雅黑" panose="020B0503020204020204" pitchFamily="34" charset="-122"/>
                <a:ea typeface="微软雅黑" panose="020B0503020204020204" pitchFamily="34" charset="-122"/>
              </a:rPr>
              <a:t>产出</a:t>
            </a:r>
          </a:p>
        </p:txBody>
      </p:sp>
      <p:sp>
        <p:nvSpPr>
          <p:cNvPr id="16" name="Rectangle 9"/>
          <p:cNvSpPr>
            <a:spLocks noChangeArrowheads="1"/>
          </p:cNvSpPr>
          <p:nvPr/>
        </p:nvSpPr>
        <p:spPr bwMode="auto">
          <a:xfrm>
            <a:off x="8882331" y="3385725"/>
            <a:ext cx="11430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zh-CN" altLang="en-US" sz="2000" dirty="0">
                <a:effectLst>
                  <a:outerShdw blurRad="38100" dist="38100" dir="2700000" algn="tl">
                    <a:srgbClr val="C0C0C0"/>
                  </a:outerShdw>
                </a:effectLst>
                <a:latin typeface="华文新魏" panose="02010800040101010101" pitchFamily="2" charset="-122"/>
                <a:ea typeface="华文新魏" panose="02010800040101010101" pitchFamily="2" charset="-122"/>
              </a:rPr>
              <a:t>物品 </a:t>
            </a:r>
            <a:r>
              <a:rPr lang="zh-CN" altLang="en-US" sz="2000" dirty="0">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劳务</a:t>
            </a:r>
            <a:endParaRPr lang="zh-CN" altLang="en-US" sz="2000" dirty="0">
              <a:solidFill>
                <a:schemeClr val="bg2"/>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sp>
        <p:nvSpPr>
          <p:cNvPr id="18" name="Rectangle 10"/>
          <p:cNvSpPr>
            <a:spLocks noChangeArrowheads="1"/>
          </p:cNvSpPr>
          <p:nvPr/>
        </p:nvSpPr>
        <p:spPr bwMode="auto">
          <a:xfrm>
            <a:off x="1505131" y="4561124"/>
            <a:ext cx="9071429"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indent="457200">
              <a:lnSpc>
                <a:spcPct val="150000"/>
              </a:lnSpc>
            </a:pPr>
            <a:r>
              <a:rPr lang="zh-CN" altLang="en-US" sz="2000" dirty="0">
                <a:latin typeface="微软雅黑" panose="020B0503020204020204" pitchFamily="34" charset="-122"/>
                <a:ea typeface="微软雅黑" panose="020B0503020204020204" pitchFamily="34" charset="-122"/>
              </a:rPr>
              <a:t>在</a:t>
            </a:r>
            <a:r>
              <a:rPr lang="zh-CN" altLang="en-US" sz="2000" dirty="0">
                <a:solidFill>
                  <a:srgbClr val="FF0000"/>
                </a:solidFill>
                <a:latin typeface="微软雅黑" panose="020B0503020204020204" pitchFamily="34" charset="-122"/>
                <a:ea typeface="微软雅黑" panose="020B0503020204020204" pitchFamily="34" charset="-122"/>
              </a:rPr>
              <a:t>技术水平不变</a:t>
            </a:r>
            <a:r>
              <a:rPr lang="zh-CN" altLang="en-US" sz="2000" dirty="0">
                <a:latin typeface="微软雅黑" panose="020B0503020204020204" pitchFamily="34" charset="-122"/>
                <a:ea typeface="微软雅黑" panose="020B0503020204020204" pitchFamily="34" charset="-122"/>
              </a:rPr>
              <a:t>的条件下，企业在</a:t>
            </a:r>
            <a:r>
              <a:rPr lang="zh-CN" altLang="en-US" sz="2000" dirty="0">
                <a:solidFill>
                  <a:srgbClr val="FF0000"/>
                </a:solidFill>
                <a:latin typeface="微软雅黑" panose="020B0503020204020204" pitchFamily="34" charset="-122"/>
                <a:ea typeface="微软雅黑" panose="020B0503020204020204" pitchFamily="34" charset="-122"/>
              </a:rPr>
              <a:t>一定时期内</a:t>
            </a:r>
            <a:r>
              <a:rPr lang="zh-CN" altLang="en-US" sz="2000" dirty="0">
                <a:latin typeface="微软雅黑" panose="020B0503020204020204" pitchFamily="34" charset="-122"/>
                <a:ea typeface="微软雅黑" panose="020B0503020204020204" pitchFamily="34" charset="-122"/>
              </a:rPr>
              <a:t>使用的各种</a:t>
            </a:r>
            <a:r>
              <a:rPr lang="zh-CN" altLang="en-US" sz="2000" dirty="0">
                <a:solidFill>
                  <a:srgbClr val="FF0000"/>
                </a:solidFill>
                <a:latin typeface="微软雅黑" panose="020B0503020204020204" pitchFamily="34" charset="-122"/>
                <a:ea typeface="微软雅黑" panose="020B0503020204020204" pitchFamily="34" charset="-122"/>
              </a:rPr>
              <a:t>生产要素</a:t>
            </a:r>
            <a:r>
              <a:rPr lang="zh-CN" altLang="en-US" sz="2000" dirty="0">
                <a:latin typeface="微软雅黑" panose="020B0503020204020204" pitchFamily="34" charset="-122"/>
                <a:ea typeface="微软雅黑" panose="020B0503020204020204" pitchFamily="34" charset="-122"/>
              </a:rPr>
              <a:t>数量与它们所能生产的</a:t>
            </a:r>
            <a:r>
              <a:rPr lang="zh-CN" altLang="en-US" sz="2000" dirty="0">
                <a:solidFill>
                  <a:srgbClr val="FF0000"/>
                </a:solidFill>
                <a:latin typeface="微软雅黑" panose="020B0503020204020204" pitchFamily="34" charset="-122"/>
                <a:ea typeface="微软雅黑" panose="020B0503020204020204" pitchFamily="34" charset="-122"/>
              </a:rPr>
              <a:t>最大产量</a:t>
            </a:r>
            <a:r>
              <a:rPr lang="zh-CN" altLang="en-US" sz="2000" dirty="0">
                <a:latin typeface="微软雅黑" panose="020B0503020204020204" pitchFamily="34" charset="-122"/>
                <a:ea typeface="微软雅黑" panose="020B0503020204020204" pitchFamily="34" charset="-122"/>
              </a:rPr>
              <a:t>之间的</a:t>
            </a:r>
            <a:r>
              <a:rPr lang="zh-CN" altLang="en-US" sz="2000" dirty="0" smtClean="0">
                <a:latin typeface="微软雅黑" panose="020B0503020204020204" pitchFamily="34" charset="-122"/>
                <a:ea typeface="微软雅黑" panose="020B0503020204020204" pitchFamily="34" charset="-122"/>
              </a:rPr>
              <a:t>关系。</a:t>
            </a:r>
            <a:endParaRPr lang="zh-CN" altLang="en-US" sz="2000" dirty="0">
              <a:latin typeface="微软雅黑" panose="020B0503020204020204" pitchFamily="34" charset="-122"/>
              <a:ea typeface="微软雅黑" panose="020B0503020204020204" pitchFamily="34" charset="-122"/>
            </a:endParaRPr>
          </a:p>
        </p:txBody>
      </p:sp>
      <p:sp>
        <p:nvSpPr>
          <p:cNvPr id="22" name="Rectangle 12"/>
          <p:cNvSpPr>
            <a:spLocks noChangeArrowheads="1"/>
          </p:cNvSpPr>
          <p:nvPr/>
        </p:nvSpPr>
        <p:spPr bwMode="auto">
          <a:xfrm>
            <a:off x="1353561" y="3789933"/>
            <a:ext cx="16002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zh-CN" altLang="en-US" sz="2000" b="1" dirty="0">
                <a:latin typeface="微软雅黑" panose="020B0503020204020204" pitchFamily="34" charset="-122"/>
                <a:ea typeface="微软雅黑" panose="020B0503020204020204" pitchFamily="34" charset="-122"/>
              </a:rPr>
              <a:t>生产函数</a:t>
            </a:r>
            <a:endParaRPr lang="zh-CN" altLang="en-US" sz="2400" b="1" dirty="0">
              <a:latin typeface="微软雅黑" panose="020B0503020204020204" pitchFamily="34" charset="-122"/>
              <a:ea typeface="微软雅黑" panose="020B0503020204020204" pitchFamily="34" charset="-122"/>
            </a:endParaRPr>
          </a:p>
        </p:txBody>
      </p:sp>
      <p:sp>
        <p:nvSpPr>
          <p:cNvPr id="23" name="Rectangle 14"/>
          <p:cNvSpPr>
            <a:spLocks noChangeArrowheads="1"/>
          </p:cNvSpPr>
          <p:nvPr/>
        </p:nvSpPr>
        <p:spPr bwMode="auto">
          <a:xfrm>
            <a:off x="4348799" y="5519981"/>
            <a:ext cx="4012700" cy="6485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800" dirty="0"/>
              <a:t>Q = f</a:t>
            </a:r>
            <a:r>
              <a:rPr lang="zh-CN" altLang="en-US" sz="2800" dirty="0"/>
              <a:t>（</a:t>
            </a:r>
            <a:r>
              <a:rPr lang="en-US" altLang="zh-CN" sz="2800" dirty="0"/>
              <a:t>L </a:t>
            </a:r>
            <a:r>
              <a:rPr lang="zh-CN" altLang="en-US" sz="2800" dirty="0"/>
              <a:t>，</a:t>
            </a:r>
            <a:r>
              <a:rPr lang="en-US" altLang="zh-CN" sz="2800" dirty="0"/>
              <a:t> K</a:t>
            </a:r>
            <a:r>
              <a:rPr lang="zh-CN" altLang="en-US" sz="2800" dirty="0"/>
              <a:t>，</a:t>
            </a:r>
            <a:r>
              <a:rPr lang="en-US" altLang="zh-CN" sz="2800" dirty="0"/>
              <a:t>N</a:t>
            </a:r>
            <a:r>
              <a:rPr lang="zh-CN" altLang="en-US" sz="2800" dirty="0"/>
              <a:t>，</a:t>
            </a:r>
            <a:r>
              <a:rPr lang="en-US" altLang="zh-CN" sz="2800" dirty="0"/>
              <a:t>E</a:t>
            </a:r>
            <a:r>
              <a:rPr lang="zh-CN" altLang="en-US" sz="2800" dirty="0"/>
              <a:t>，</a:t>
            </a:r>
            <a:r>
              <a:rPr lang="en-US" altLang="zh-CN" sz="2800" dirty="0"/>
              <a:t>L</a:t>
            </a:r>
            <a:r>
              <a:rPr lang="zh-CN" altLang="en-US" sz="2800" dirty="0"/>
              <a:t>）</a:t>
            </a:r>
          </a:p>
        </p:txBody>
      </p:sp>
      <p:pic>
        <p:nvPicPr>
          <p:cNvPr id="24" name="Picture 19" descr="0068"/>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972395" y="2848526"/>
            <a:ext cx="457200" cy="44608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0" descr="0007"/>
          <p:cNvPicPr>
            <a:picLocks noChangeAspect="1" noChangeArrowheads="1" noCrop="1"/>
          </p:cNvPicPr>
          <p:nvPr/>
        </p:nvPicPr>
        <p:blipFill>
          <a:blip r:embed="rId4">
            <a:lum bright="42000" contrast="18000"/>
            <a:extLst>
              <a:ext uri="{28A0092B-C50C-407E-A947-70E740481C1C}">
                <a14:useLocalDpi xmlns:a14="http://schemas.microsoft.com/office/drawing/2010/main" val="0"/>
              </a:ext>
            </a:extLst>
          </a:blip>
          <a:srcRect/>
          <a:stretch>
            <a:fillRect/>
          </a:stretch>
        </p:blipFill>
        <p:spPr bwMode="auto">
          <a:xfrm>
            <a:off x="7550180" y="2875230"/>
            <a:ext cx="762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5" descr="0007"/>
          <p:cNvPicPr>
            <a:picLocks noChangeAspect="1" noChangeArrowheads="1" noCrop="1"/>
          </p:cNvPicPr>
          <p:nvPr/>
        </p:nvPicPr>
        <p:blipFill>
          <a:blip r:embed="rId4">
            <a:lum bright="42000" contrast="18000"/>
            <a:extLst>
              <a:ext uri="{28A0092B-C50C-407E-A947-70E740481C1C}">
                <a14:useLocalDpi xmlns:a14="http://schemas.microsoft.com/office/drawing/2010/main" val="0"/>
              </a:ext>
            </a:extLst>
          </a:blip>
          <a:srcRect/>
          <a:stretch>
            <a:fillRect/>
          </a:stretch>
        </p:blipFill>
        <p:spPr bwMode="auto">
          <a:xfrm>
            <a:off x="8248550" y="2875230"/>
            <a:ext cx="762000" cy="381000"/>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6"/>
          <p:cNvSpPr>
            <a:spLocks noChangeArrowheads="1"/>
          </p:cNvSpPr>
          <p:nvPr/>
        </p:nvSpPr>
        <p:spPr bwMode="auto">
          <a:xfrm>
            <a:off x="5856213" y="3485333"/>
            <a:ext cx="685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zh-CN" altLang="en-US" sz="2400" b="1" dirty="0">
                <a:solidFill>
                  <a:srgbClr val="111111"/>
                </a:solidFill>
                <a:effectLst>
                  <a:outerShdw blurRad="38100" dist="38100" dir="2700000" algn="tl">
                    <a:srgbClr val="C0C0C0"/>
                  </a:outerShdw>
                </a:effectLst>
                <a:latin typeface="幼圆" panose="02010509060101010101" pitchFamily="49" charset="-122"/>
                <a:ea typeface="幼圆" panose="02010509060101010101" pitchFamily="49" charset="-122"/>
              </a:rPr>
              <a:t>厂商</a:t>
            </a:r>
          </a:p>
        </p:txBody>
      </p:sp>
      <p:sp>
        <p:nvSpPr>
          <p:cNvPr id="3" name="箭头: 右 2"/>
          <p:cNvSpPr/>
          <p:nvPr/>
        </p:nvSpPr>
        <p:spPr>
          <a:xfrm>
            <a:off x="5166543" y="2925821"/>
            <a:ext cx="609600" cy="285374"/>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箭头: 右 29"/>
          <p:cNvSpPr/>
          <p:nvPr/>
        </p:nvSpPr>
        <p:spPr>
          <a:xfrm>
            <a:off x="4442643" y="2935534"/>
            <a:ext cx="609600" cy="285374"/>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1618810" y="1678373"/>
            <a:ext cx="4818639" cy="400110"/>
          </a:xfrm>
          <a:prstGeom prst="rect">
            <a:avLst/>
          </a:prstGeom>
          <a:noFill/>
        </p:spPr>
        <p:txBody>
          <a:bodyPr wrap="squar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生产</a:t>
            </a:r>
            <a:r>
              <a:rPr lang="zh-CN" altLang="en-US" sz="2000" b="1"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各种投入转换为产出的</a:t>
            </a:r>
            <a:r>
              <a:rPr lang="zh-CN" altLang="en-US" sz="2000" dirty="0" smtClean="0">
                <a:latin typeface="微软雅黑" panose="020B0503020204020204" pitchFamily="34" charset="-122"/>
                <a:ea typeface="微软雅黑" panose="020B0503020204020204" pitchFamily="34" charset="-122"/>
              </a:rPr>
              <a:t>过程。</a:t>
            </a:r>
            <a:endParaRPr lang="zh-CN" altLang="en-US" sz="2400"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6304099" y="1606751"/>
            <a:ext cx="4818639" cy="400110"/>
          </a:xfrm>
          <a:prstGeom prst="rect">
            <a:avLst/>
          </a:prstGeom>
          <a:noFill/>
        </p:spPr>
        <p:txBody>
          <a:bodyPr wrap="squar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生产要素</a:t>
            </a:r>
            <a:r>
              <a:rPr lang="zh-CN" altLang="en-US" sz="2000" b="1"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生产过程中的各种</a:t>
            </a:r>
            <a:r>
              <a:rPr lang="zh-CN" altLang="en-US" sz="2000" dirty="0" smtClean="0">
                <a:latin typeface="微软雅黑" panose="020B0503020204020204" pitchFamily="34" charset="-122"/>
                <a:ea typeface="微软雅黑" panose="020B0503020204020204" pitchFamily="34" charset="-122"/>
              </a:rPr>
              <a:t>投入。</a:t>
            </a:r>
            <a:endParaRPr lang="zh-CN" altLang="en-US" sz="2400" dirty="0">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6832737" y="63733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3" name="Rectangle 50"/>
          <p:cNvSpPr>
            <a:spLocks noChangeArrowheads="1"/>
          </p:cNvSpPr>
          <p:nvPr/>
        </p:nvSpPr>
        <p:spPr bwMode="auto">
          <a:xfrm>
            <a:off x="1618810" y="1384545"/>
            <a:ext cx="4533271" cy="1009084"/>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
        <p:nvSpPr>
          <p:cNvPr id="34" name="Rectangle 50"/>
          <p:cNvSpPr>
            <a:spLocks noChangeArrowheads="1"/>
          </p:cNvSpPr>
          <p:nvPr/>
        </p:nvSpPr>
        <p:spPr bwMode="auto">
          <a:xfrm>
            <a:off x="6229274" y="1366632"/>
            <a:ext cx="4533271" cy="1009084"/>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1064049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descr="10%"/>
          <p:cNvSpPr>
            <a:spLocks noChangeArrowheads="1"/>
          </p:cNvSpPr>
          <p:nvPr/>
        </p:nvSpPr>
        <p:spPr bwMode="auto">
          <a:xfrm>
            <a:off x="1150504" y="5094071"/>
            <a:ext cx="9409565" cy="1240833"/>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628058"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短期和长期</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21" name="文本框 20"/>
          <p:cNvSpPr txBox="1"/>
          <p:nvPr/>
        </p:nvSpPr>
        <p:spPr>
          <a:xfrm>
            <a:off x="9093200" y="669738"/>
            <a:ext cx="2966720"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prstClr val="black"/>
                </a:solidFill>
                <a:latin typeface="微软雅黑" panose="020B0503020204020204" pitchFamily="34" charset="-122"/>
                <a:ea typeface="微软雅黑" panose="020B0503020204020204" pitchFamily="34" charset="-122"/>
              </a:rPr>
              <a:t>第二版</a:t>
            </a:r>
            <a:endParaRPr lang="zh-CN" altLang="en-US" sz="1400" i="1" dirty="0">
              <a:solidFill>
                <a:srgbClr val="002060"/>
              </a:solidFill>
              <a:latin typeface="微软雅黑" panose="020B0503020204020204" pitchFamily="34" charset="-122"/>
              <a:ea typeface="微软雅黑" panose="020B0503020204020204" pitchFamily="34" charset="-122"/>
            </a:endParaRPr>
          </a:p>
        </p:txBody>
      </p:sp>
      <p:sp>
        <p:nvSpPr>
          <p:cNvPr id="31" name="内容占位符 7"/>
          <p:cNvSpPr txBox="1"/>
          <p:nvPr/>
        </p:nvSpPr>
        <p:spPr>
          <a:xfrm>
            <a:off x="1236229" y="1688813"/>
            <a:ext cx="9096576" cy="11163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indent="457200" algn="l">
              <a:lnSpc>
                <a:spcPct val="150000"/>
              </a:lnSpc>
            </a:pPr>
            <a:r>
              <a:rPr lang="zh-CN" altLang="en-US" dirty="0">
                <a:latin typeface="微软雅黑" panose="020B0503020204020204" pitchFamily="34" charset="-122"/>
                <a:ea typeface="微软雅黑" panose="020B0503020204020204" pitchFamily="34" charset="-122"/>
              </a:rPr>
              <a:t>生产者来不及调整全部生产要素的数量，</a:t>
            </a:r>
            <a:r>
              <a:rPr lang="zh-CN" altLang="en-US" dirty="0">
                <a:solidFill>
                  <a:srgbClr val="FF0000"/>
                </a:solidFill>
                <a:latin typeface="微软雅黑" panose="020B0503020204020204" pitchFamily="34" charset="-122"/>
                <a:ea typeface="微软雅黑" panose="020B0503020204020204" pitchFamily="34" charset="-122"/>
              </a:rPr>
              <a:t>至少有一种</a:t>
            </a:r>
            <a:r>
              <a:rPr lang="zh-CN" altLang="en-US" dirty="0">
                <a:latin typeface="微软雅黑" panose="020B0503020204020204" pitchFamily="34" charset="-122"/>
                <a:ea typeface="微软雅黑" panose="020B0503020204020204" pitchFamily="34" charset="-122"/>
              </a:rPr>
              <a:t>生产要素的数量固定不变的一段</a:t>
            </a:r>
            <a:r>
              <a:rPr lang="zh-CN" altLang="en-US" dirty="0" smtClean="0">
                <a:latin typeface="微软雅黑" panose="020B0503020204020204" pitchFamily="34" charset="-122"/>
                <a:ea typeface="微软雅黑" panose="020B0503020204020204" pitchFamily="34" charset="-122"/>
              </a:rPr>
              <a:t>时期。</a:t>
            </a:r>
            <a:endParaRPr lang="zh-CN" altLang="en-US" dirty="0">
              <a:latin typeface="微软雅黑" panose="020B0503020204020204" pitchFamily="34" charset="-122"/>
              <a:ea typeface="微软雅黑" panose="020B0503020204020204" pitchFamily="34" charset="-122"/>
            </a:endParaRPr>
          </a:p>
          <a:p>
            <a:pPr algn="l"/>
            <a:endParaRPr lang="zh-CN" altLang="en-US" dirty="0"/>
          </a:p>
        </p:txBody>
      </p:sp>
      <p:sp>
        <p:nvSpPr>
          <p:cNvPr id="9" name="文本框 8"/>
          <p:cNvSpPr txBox="1"/>
          <p:nvPr/>
        </p:nvSpPr>
        <p:spPr>
          <a:xfrm>
            <a:off x="1628058" y="3528522"/>
            <a:ext cx="10002812" cy="830997"/>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生产者</a:t>
            </a:r>
            <a:r>
              <a:rPr lang="zh-CN" altLang="en-US" sz="2400" dirty="0">
                <a:solidFill>
                  <a:srgbClr val="FF0000"/>
                </a:solidFill>
                <a:latin typeface="微软雅黑" panose="020B0503020204020204" pitchFamily="34" charset="-122"/>
                <a:ea typeface="微软雅黑" panose="020B0503020204020204" pitchFamily="34" charset="-122"/>
              </a:rPr>
              <a:t>可以调整全部生产要要素</a:t>
            </a:r>
            <a:r>
              <a:rPr lang="zh-CN" altLang="en-US" sz="2400" dirty="0">
                <a:latin typeface="微软雅黑" panose="020B0503020204020204" pitchFamily="34" charset="-122"/>
                <a:ea typeface="微软雅黑" panose="020B0503020204020204" pitchFamily="34" charset="-122"/>
              </a:rPr>
              <a:t>数量（包括进入或退出一个行业</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的时期。</a:t>
            </a:r>
            <a:endParaRPr lang="zh-CN" altLang="en-US" sz="24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1036473" y="1132030"/>
            <a:ext cx="1531912"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短期</a:t>
            </a:r>
          </a:p>
        </p:txBody>
      </p:sp>
      <p:sp>
        <p:nvSpPr>
          <p:cNvPr id="11" name="文本框 10"/>
          <p:cNvSpPr txBox="1"/>
          <p:nvPr/>
        </p:nvSpPr>
        <p:spPr>
          <a:xfrm>
            <a:off x="1086033" y="3025093"/>
            <a:ext cx="1706727" cy="461665"/>
          </a:xfrm>
          <a:prstGeom prst="rect">
            <a:avLst/>
          </a:prstGeom>
          <a:noFill/>
        </p:spPr>
        <p:txBody>
          <a:bodyPr wrap="square" rtlCol="0">
            <a:spAutoFit/>
          </a:bodyPr>
          <a:lstStyle>
            <a:defPPr>
              <a:defRPr lang="en-US"/>
            </a:defPPr>
            <a:lvl1pPr>
              <a:defRPr sz="2400" b="1">
                <a:latin typeface="微软雅黑" panose="020B0503020204020204" pitchFamily="34" charset="-122"/>
                <a:ea typeface="微软雅黑" panose="020B0503020204020204" pitchFamily="34" charset="-122"/>
              </a:defRPr>
            </a:lvl1pPr>
          </a:lstStyle>
          <a:p>
            <a:r>
              <a:rPr lang="zh-CN" altLang="en-US" dirty="0"/>
              <a:t>长期</a:t>
            </a:r>
          </a:p>
        </p:txBody>
      </p:sp>
      <p:sp>
        <p:nvSpPr>
          <p:cNvPr id="2" name="矩形 1"/>
          <p:cNvSpPr/>
          <p:nvPr/>
        </p:nvSpPr>
        <p:spPr>
          <a:xfrm>
            <a:off x="1360154" y="5153732"/>
            <a:ext cx="8848725" cy="1135054"/>
          </a:xfrm>
          <a:prstGeom prst="rect">
            <a:avLst/>
          </a:prstGeom>
        </p:spPr>
        <p:txBody>
          <a:bodyPr wrap="square">
            <a:spAutoFit/>
          </a:bodyPr>
          <a:lstStyle/>
          <a:p>
            <a:pPr indent="457200">
              <a:lnSpc>
                <a:spcPct val="150000"/>
              </a:lnSpc>
            </a:pPr>
            <a:r>
              <a:rPr lang="zh-CN" altLang="zh-CN" sz="2400" dirty="0">
                <a:latin typeface="微软雅黑" panose="020B0503020204020204" pitchFamily="34" charset="-122"/>
                <a:ea typeface="微软雅黑" panose="020B0503020204020204" pitchFamily="34" charset="-122"/>
              </a:rPr>
              <a:t>看生产者能否对</a:t>
            </a:r>
            <a:r>
              <a:rPr lang="zh-CN" altLang="zh-CN" sz="2400" dirty="0">
                <a:solidFill>
                  <a:srgbClr val="FF0000"/>
                </a:solidFill>
                <a:latin typeface="微软雅黑" panose="020B0503020204020204" pitchFamily="34" charset="-122"/>
                <a:ea typeface="微软雅黑" panose="020B0503020204020204" pitchFamily="34" charset="-122"/>
              </a:rPr>
              <a:t>全部生产要素</a:t>
            </a:r>
            <a:r>
              <a:rPr lang="zh-CN" altLang="zh-CN" sz="2400" dirty="0">
                <a:latin typeface="微软雅黑" panose="020B0503020204020204" pitchFamily="34" charset="-122"/>
                <a:ea typeface="微软雅黑" panose="020B0503020204020204" pitchFamily="34" charset="-122"/>
              </a:rPr>
              <a:t>投入数量进行调整，而能否做到这一点却与企业所使用的生产技术</a:t>
            </a:r>
            <a:r>
              <a:rPr lang="zh-CN" altLang="zh-CN" sz="2400" dirty="0" smtClean="0">
                <a:latin typeface="微软雅黑" panose="020B0503020204020204" pitchFamily="34" charset="-122"/>
                <a:ea typeface="微软雅黑" panose="020B0503020204020204" pitchFamily="34" charset="-122"/>
              </a:rPr>
              <a:t>密切相关</a:t>
            </a:r>
            <a:r>
              <a:rPr lang="zh-CN" altLang="en-US" sz="2400" dirty="0" smtClean="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1150504" y="4533739"/>
            <a:ext cx="1706727" cy="461665"/>
          </a:xfrm>
          <a:prstGeom prst="rect">
            <a:avLst/>
          </a:prstGeom>
          <a:noFill/>
        </p:spPr>
        <p:txBody>
          <a:bodyPr wrap="square" rtlCol="0">
            <a:spAutoFit/>
          </a:bodyPr>
          <a:lstStyle>
            <a:defPPr>
              <a:defRPr lang="en-US"/>
            </a:defPPr>
            <a:lvl1pPr>
              <a:defRPr sz="2400" b="1">
                <a:latin typeface="微软雅黑" panose="020B0503020204020204" pitchFamily="34" charset="-122"/>
                <a:ea typeface="微软雅黑" panose="020B0503020204020204" pitchFamily="34" charset="-122"/>
              </a:defRPr>
            </a:lvl1pPr>
          </a:lstStyle>
          <a:p>
            <a:r>
              <a:rPr lang="zh-CN" altLang="en-US" dirty="0"/>
              <a:t>区分标准</a:t>
            </a:r>
          </a:p>
        </p:txBody>
      </p:sp>
      <p:sp>
        <p:nvSpPr>
          <p:cNvPr id="13" name="Rectangle 50"/>
          <p:cNvSpPr>
            <a:spLocks noChangeArrowheads="1"/>
          </p:cNvSpPr>
          <p:nvPr/>
        </p:nvSpPr>
        <p:spPr bwMode="auto">
          <a:xfrm>
            <a:off x="1126761" y="1657251"/>
            <a:ext cx="9445202" cy="1147959"/>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
        <p:nvSpPr>
          <p:cNvPr id="14" name="Rectangle 50"/>
          <p:cNvSpPr>
            <a:spLocks noChangeArrowheads="1"/>
          </p:cNvSpPr>
          <p:nvPr/>
        </p:nvSpPr>
        <p:spPr bwMode="auto">
          <a:xfrm>
            <a:off x="1188720" y="3493272"/>
            <a:ext cx="9383243" cy="804891"/>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
        <p:nvSpPr>
          <p:cNvPr id="15" name="Rectangle 50"/>
          <p:cNvSpPr>
            <a:spLocks noChangeArrowheads="1"/>
          </p:cNvSpPr>
          <p:nvPr/>
        </p:nvSpPr>
        <p:spPr bwMode="auto">
          <a:xfrm>
            <a:off x="1236229" y="5206107"/>
            <a:ext cx="9335734" cy="1128797"/>
          </a:xfrm>
          <a:prstGeom prst="rect">
            <a:avLst/>
          </a:prstGeom>
          <a:noFill/>
          <a:ln w="28575">
            <a:no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19812232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descr="10%"/>
          <p:cNvSpPr>
            <a:spLocks noChangeArrowheads="1"/>
          </p:cNvSpPr>
          <p:nvPr/>
        </p:nvSpPr>
        <p:spPr bwMode="auto">
          <a:xfrm>
            <a:off x="1391217" y="2551946"/>
            <a:ext cx="9620083" cy="3718222"/>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544320"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生产</a:t>
            </a: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函数的例子</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21" name="文本框 20"/>
          <p:cNvSpPr txBox="1"/>
          <p:nvPr/>
        </p:nvSpPr>
        <p:spPr>
          <a:xfrm>
            <a:off x="9093200" y="669738"/>
            <a:ext cx="2966720"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prstClr val="black"/>
                </a:solidFill>
                <a:latin typeface="微软雅黑" panose="020B0503020204020204" pitchFamily="34" charset="-122"/>
                <a:ea typeface="微软雅黑" panose="020B0503020204020204" pitchFamily="34" charset="-122"/>
              </a:rPr>
              <a:t>第二版</a:t>
            </a:r>
            <a:endParaRPr lang="zh-CN" altLang="en-US" sz="1400" i="1" dirty="0">
              <a:solidFill>
                <a:srgbClr val="002060"/>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1277361" y="1137621"/>
            <a:ext cx="4818639" cy="461665"/>
          </a:xfrm>
          <a:prstGeom prst="rect">
            <a:avLst/>
          </a:prstGeom>
          <a:noFill/>
        </p:spPr>
        <p:txBody>
          <a:bodyPr wrap="squar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固定比例的生产函数</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7" name="矩形 6"/>
          <p:cNvSpPr/>
          <p:nvPr/>
        </p:nvSpPr>
        <p:spPr>
          <a:xfrm>
            <a:off x="1846897" y="1905026"/>
            <a:ext cx="6647974" cy="461665"/>
          </a:xfrm>
          <a:prstGeom prst="rect">
            <a:avLst/>
          </a:prstGeom>
        </p:spPr>
        <p:txBody>
          <a:bodyPr wrap="none">
            <a:spAutoFit/>
          </a:bodyPr>
          <a:lstStyle/>
          <a:p>
            <a:r>
              <a:rPr lang="zh-CN" altLang="zh-CN" sz="2400" dirty="0">
                <a:latin typeface="微软雅黑" panose="020B0503020204020204" pitchFamily="34" charset="-122"/>
                <a:ea typeface="微软雅黑" panose="020B0503020204020204" pitchFamily="34" charset="-122"/>
              </a:rPr>
              <a:t>生产要素按固定的比例搭配</a:t>
            </a:r>
            <a:r>
              <a:rPr lang="zh-CN" altLang="en-US" sz="2400" dirty="0">
                <a:latin typeface="微软雅黑" panose="020B0503020204020204" pitchFamily="34" charset="-122"/>
                <a:ea typeface="微软雅黑" panose="020B0503020204020204" pitchFamily="34" charset="-122"/>
              </a:rPr>
              <a:t>，如出租车与</a:t>
            </a:r>
            <a:r>
              <a:rPr lang="zh-CN" altLang="en-US" sz="2400" dirty="0" smtClean="0">
                <a:latin typeface="微软雅黑" panose="020B0503020204020204" pitchFamily="34" charset="-122"/>
                <a:ea typeface="微软雅黑" panose="020B0503020204020204" pitchFamily="34" charset="-122"/>
              </a:rPr>
              <a:t>司机。</a:t>
            </a:r>
            <a:endParaRPr lang="zh-CN" altLang="en-US" sz="2400" dirty="0">
              <a:latin typeface="微软雅黑" panose="020B0503020204020204" pitchFamily="34" charset="-122"/>
              <a:ea typeface="微软雅黑" panose="020B0503020204020204" pitchFamily="34" charset="-122"/>
            </a:endParaRPr>
          </a:p>
        </p:txBody>
      </p:sp>
      <p:sp>
        <p:nvSpPr>
          <p:cNvPr id="8" name="Rectangle 2"/>
          <p:cNvSpPr>
            <a:spLocks noChangeArrowheads="1"/>
          </p:cNvSpPr>
          <p:nvPr/>
        </p:nvSpPr>
        <p:spPr bwMode="auto">
          <a:xfrm>
            <a:off x="1544320" y="2618012"/>
            <a:ext cx="9075783"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33528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14325" algn="l" defTabSz="914400" rtl="0" eaLnBrk="0" fontAlgn="base" latinLnBrk="0" hangingPunct="0">
              <a:lnSpc>
                <a:spcPct val="150000"/>
              </a:lnSpc>
              <a:spcBef>
                <a:spcPct val="0"/>
              </a:spcBef>
              <a:spcAft>
                <a:spcPct val="0"/>
              </a:spcAft>
              <a:buClrTx/>
              <a:buSzTx/>
              <a:buFontTx/>
              <a:buNone/>
            </a:pPr>
            <a:r>
              <a:rPr lang="zh-CN" altLang="zh-CN" sz="2400" dirty="0">
                <a:latin typeface="微软雅黑" panose="020B0503020204020204" pitchFamily="34" charset="-122"/>
                <a:ea typeface="微软雅黑" panose="020B0503020204020204" pitchFamily="34" charset="-122"/>
              </a:rPr>
              <a:t>假定生产过程中只使用劳动</a:t>
            </a:r>
            <a:r>
              <a:rPr lang="en-US" altLang="zh-CN" sz="2400" dirty="0">
                <a:latin typeface="微软雅黑" panose="020B0503020204020204" pitchFamily="34" charset="-122"/>
                <a:ea typeface="微软雅黑" panose="020B0503020204020204" pitchFamily="34" charset="-122"/>
              </a:rPr>
              <a:t>L</a:t>
            </a:r>
            <a:r>
              <a:rPr lang="zh-CN" altLang="en-US" sz="2400" dirty="0">
                <a:latin typeface="微软雅黑" panose="020B0503020204020204" pitchFamily="34" charset="-122"/>
                <a:ea typeface="微软雅黑" panose="020B0503020204020204" pitchFamily="34" charset="-122"/>
              </a:rPr>
              <a:t>和资本</a:t>
            </a:r>
            <a:r>
              <a:rPr lang="en-US" altLang="zh-CN" sz="2400" dirty="0">
                <a:latin typeface="微软雅黑" panose="020B0503020204020204" pitchFamily="34" charset="-122"/>
                <a:ea typeface="微软雅黑" panose="020B0503020204020204" pitchFamily="34" charset="-122"/>
              </a:rPr>
              <a:t>K</a:t>
            </a:r>
            <a:r>
              <a:rPr lang="zh-CN" altLang="en-US" sz="2400" dirty="0">
                <a:latin typeface="微软雅黑" panose="020B0503020204020204" pitchFamily="34" charset="-122"/>
                <a:ea typeface="微软雅黑" panose="020B0503020204020204" pitchFamily="34" charset="-122"/>
              </a:rPr>
              <a:t>两种要素，生产产品的数量为</a:t>
            </a:r>
            <a:r>
              <a:rPr lang="en-US" altLang="zh-CN" sz="2400" dirty="0">
                <a:latin typeface="微软雅黑" panose="020B0503020204020204" pitchFamily="34" charset="-122"/>
                <a:ea typeface="微软雅黑" panose="020B0503020204020204" pitchFamily="34" charset="-122"/>
              </a:rPr>
              <a:t>Q</a:t>
            </a:r>
            <a:r>
              <a:rPr lang="zh-CN" altLang="en-US" sz="2400" dirty="0">
                <a:latin typeface="微软雅黑" panose="020B0503020204020204" pitchFamily="34" charset="-122"/>
                <a:ea typeface="微软雅黑" panose="020B0503020204020204" pitchFamily="34" charset="-122"/>
              </a:rPr>
              <a:t>，每单位产出所需要的劳动和资本投入量分别为</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和</a:t>
            </a: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，它们在生产过程中始终保持不变，则</a:t>
            </a:r>
            <a:r>
              <a:rPr lang="zh-CN" altLang="en-US" sz="2400" dirty="0" smtClean="0">
                <a:latin typeface="微软雅黑" panose="020B0503020204020204" pitchFamily="34" charset="-122"/>
                <a:ea typeface="微软雅黑" panose="020B0503020204020204" pitchFamily="34" charset="-122"/>
              </a:rPr>
              <a:t>有：</a:t>
            </a:r>
            <a:endParaRPr lang="zh-CN" altLang="en-US" sz="2400" dirty="0">
              <a:latin typeface="微软雅黑" panose="020B0503020204020204" pitchFamily="34" charset="-122"/>
              <a:ea typeface="微软雅黑" panose="020B0503020204020204" pitchFamily="34" charset="-122"/>
            </a:endParaRPr>
          </a:p>
          <a:p>
            <a:pPr marL="0" marR="0" lvl="0" indent="314325" algn="l" defTabSz="914400" rtl="0" eaLnBrk="0" fontAlgn="base" latinLnBrk="0" hangingPunct="0">
              <a:lnSpc>
                <a:spcPct val="100000"/>
              </a:lnSpc>
              <a:spcBef>
                <a:spcPct val="0"/>
              </a:spcBef>
              <a:spcAft>
                <a:spcPct val="0"/>
              </a:spcAft>
              <a:buClrTx/>
              <a:buSzTx/>
              <a:buFontTx/>
              <a:buNone/>
            </a:pPr>
            <a:endParaRPr lang="zh-CN" altLang="en-US" sz="2400" dirty="0">
              <a:latin typeface="微软雅黑" panose="020B0503020204020204" pitchFamily="34" charset="-122"/>
              <a:ea typeface="微软雅黑" panose="020B0503020204020204" pitchFamily="34" charset="-122"/>
            </a:endParaRPr>
          </a:p>
        </p:txBody>
      </p:sp>
      <p:sp>
        <p:nvSpPr>
          <p:cNvPr id="9" name="Rectangle 3"/>
          <p:cNvSpPr>
            <a:spLocks noChangeArrowheads="1"/>
          </p:cNvSpPr>
          <p:nvPr/>
        </p:nvSpPr>
        <p:spPr bwMode="auto">
          <a:xfrm>
            <a:off x="0" y="381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0" name="对象 9"/>
          <p:cNvGraphicFramePr>
            <a:graphicFrameLocks noChangeAspect="1"/>
          </p:cNvGraphicFramePr>
          <p:nvPr/>
        </p:nvGraphicFramePr>
        <p:xfrm>
          <a:off x="4193177" y="4262698"/>
          <a:ext cx="2467247" cy="857938"/>
        </p:xfrm>
        <a:graphic>
          <a:graphicData uri="http://schemas.openxmlformats.org/presentationml/2006/ole">
            <mc:AlternateContent xmlns:mc="http://schemas.openxmlformats.org/markup-compatibility/2006">
              <mc:Choice xmlns:v="urn:schemas-microsoft-com:vml" Requires="v">
                <p:oleObj spid="_x0000_s1026" r:id="rId4" imgW="24688800" imgH="9448800" progId="">
                  <p:embed/>
                </p:oleObj>
              </mc:Choice>
              <mc:Fallback>
                <p:oleObj r:id="rId4" imgW="24688800" imgH="9448800" progId="">
                  <p:embed/>
                  <p:pic>
                    <p:nvPicPr>
                      <p:cNvPr id="10" name="对象 9"/>
                      <p:cNvPicPr>
                        <a:picLocks noChangeAspect="1"/>
                      </p:cNvPicPr>
                      <p:nvPr/>
                    </p:nvPicPr>
                    <p:blipFill>
                      <a:blip r:embed="rId5"/>
                      <a:stretch>
                        <a:fillRect/>
                      </a:stretch>
                    </p:blipFill>
                    <p:spPr>
                      <a:xfrm>
                        <a:off x="4193177" y="4262698"/>
                        <a:ext cx="2467247" cy="857938"/>
                      </a:xfrm>
                      <a:prstGeom prst="rect">
                        <a:avLst/>
                      </a:prstGeom>
                      <a:solidFill>
                        <a:srgbClr val="FFFFFF"/>
                      </a:solidFill>
                      <a:ln w="9525">
                        <a:noFill/>
                      </a:ln>
                    </p:spPr>
                  </p:pic>
                </p:oleObj>
              </mc:Fallback>
            </mc:AlternateContent>
          </a:graphicData>
        </a:graphic>
      </p:graphicFrame>
      <p:sp>
        <p:nvSpPr>
          <p:cNvPr id="11" name="Rectangle 4"/>
          <p:cNvSpPr>
            <a:spLocks noChangeArrowheads="1"/>
          </p:cNvSpPr>
          <p:nvPr/>
        </p:nvSpPr>
        <p:spPr bwMode="auto">
          <a:xfrm>
            <a:off x="0" y="4381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tabLst>
                <a:tab pos="1965325" algn="ctr"/>
                <a:tab pos="2641600" algn="ctr"/>
                <a:tab pos="4213225" algn="r"/>
                <a:tab pos="5270500" algn="r"/>
              </a:tabLst>
              <a:defRPr>
                <a:solidFill>
                  <a:schemeClr val="tx1"/>
                </a:solidFill>
                <a:latin typeface="Arial" panose="020B0604020202020204" pitchFamily="34" charset="0"/>
              </a:defRPr>
            </a:lvl1pPr>
            <a:lvl2pPr eaLnBrk="0" fontAlgn="base" hangingPunct="0">
              <a:spcBef>
                <a:spcPct val="0"/>
              </a:spcBef>
              <a:spcAft>
                <a:spcPct val="0"/>
              </a:spcAft>
              <a:tabLst>
                <a:tab pos="1965325" algn="ctr"/>
                <a:tab pos="2641600" algn="ctr"/>
                <a:tab pos="4213225" algn="r"/>
                <a:tab pos="5270500" algn="r"/>
              </a:tabLst>
              <a:defRPr>
                <a:solidFill>
                  <a:schemeClr val="tx1"/>
                </a:solidFill>
                <a:latin typeface="Arial" panose="020B0604020202020204" pitchFamily="34" charset="0"/>
              </a:defRPr>
            </a:lvl2pPr>
            <a:lvl3pPr eaLnBrk="0" fontAlgn="base" hangingPunct="0">
              <a:spcBef>
                <a:spcPct val="0"/>
              </a:spcBef>
              <a:spcAft>
                <a:spcPct val="0"/>
              </a:spcAft>
              <a:tabLst>
                <a:tab pos="1965325" algn="ctr"/>
                <a:tab pos="2641600" algn="ctr"/>
                <a:tab pos="4213225" algn="r"/>
                <a:tab pos="5270500" algn="r"/>
              </a:tabLst>
              <a:defRPr>
                <a:solidFill>
                  <a:schemeClr val="tx1"/>
                </a:solidFill>
                <a:latin typeface="Arial" panose="020B0604020202020204" pitchFamily="34" charset="0"/>
              </a:defRPr>
            </a:lvl3pPr>
            <a:lvl4pPr eaLnBrk="0" fontAlgn="base" hangingPunct="0">
              <a:spcBef>
                <a:spcPct val="0"/>
              </a:spcBef>
              <a:spcAft>
                <a:spcPct val="0"/>
              </a:spcAft>
              <a:tabLst>
                <a:tab pos="1965325" algn="ctr"/>
                <a:tab pos="2641600" algn="ctr"/>
                <a:tab pos="4213225" algn="r"/>
                <a:tab pos="5270500" algn="r"/>
              </a:tabLst>
              <a:defRPr>
                <a:solidFill>
                  <a:schemeClr val="tx1"/>
                </a:solidFill>
                <a:latin typeface="Arial" panose="020B0604020202020204" pitchFamily="34" charset="0"/>
              </a:defRPr>
            </a:lvl4pPr>
            <a:lvl5pPr eaLnBrk="0" fontAlgn="base" hangingPunct="0">
              <a:spcBef>
                <a:spcPct val="0"/>
              </a:spcBef>
              <a:spcAft>
                <a:spcPct val="0"/>
              </a:spcAft>
              <a:tabLst>
                <a:tab pos="1965325" algn="ctr"/>
                <a:tab pos="2641600" algn="ctr"/>
                <a:tab pos="4213225" algn="r"/>
                <a:tab pos="5270500" algn="r"/>
              </a:tabLst>
              <a:defRPr>
                <a:solidFill>
                  <a:schemeClr val="tx1"/>
                </a:solidFill>
                <a:latin typeface="Arial" panose="020B0604020202020204" pitchFamily="34" charset="0"/>
              </a:defRPr>
            </a:lvl5pPr>
            <a:lvl6pPr eaLnBrk="0" fontAlgn="base" hangingPunct="0">
              <a:spcBef>
                <a:spcPct val="0"/>
              </a:spcBef>
              <a:spcAft>
                <a:spcPct val="0"/>
              </a:spcAft>
              <a:tabLst>
                <a:tab pos="1965325" algn="ctr"/>
                <a:tab pos="2641600" algn="ctr"/>
                <a:tab pos="4213225" algn="r"/>
                <a:tab pos="5270500" algn="r"/>
              </a:tabLst>
              <a:defRPr>
                <a:solidFill>
                  <a:schemeClr val="tx1"/>
                </a:solidFill>
                <a:latin typeface="Arial" panose="020B0604020202020204" pitchFamily="34" charset="0"/>
              </a:defRPr>
            </a:lvl6pPr>
            <a:lvl7pPr eaLnBrk="0" fontAlgn="base" hangingPunct="0">
              <a:spcBef>
                <a:spcPct val="0"/>
              </a:spcBef>
              <a:spcAft>
                <a:spcPct val="0"/>
              </a:spcAft>
              <a:tabLst>
                <a:tab pos="1965325" algn="ctr"/>
                <a:tab pos="2641600" algn="ctr"/>
                <a:tab pos="4213225" algn="r"/>
                <a:tab pos="5270500" algn="r"/>
              </a:tabLst>
              <a:defRPr>
                <a:solidFill>
                  <a:schemeClr val="tx1"/>
                </a:solidFill>
                <a:latin typeface="Arial" panose="020B0604020202020204" pitchFamily="34" charset="0"/>
              </a:defRPr>
            </a:lvl7pPr>
            <a:lvl8pPr eaLnBrk="0" fontAlgn="base" hangingPunct="0">
              <a:spcBef>
                <a:spcPct val="0"/>
              </a:spcBef>
              <a:spcAft>
                <a:spcPct val="0"/>
              </a:spcAft>
              <a:tabLst>
                <a:tab pos="1965325" algn="ctr"/>
                <a:tab pos="2641600" algn="ctr"/>
                <a:tab pos="4213225" algn="r"/>
                <a:tab pos="5270500" algn="r"/>
              </a:tabLst>
              <a:defRPr>
                <a:solidFill>
                  <a:schemeClr val="tx1"/>
                </a:solidFill>
                <a:latin typeface="Arial" panose="020B0604020202020204" pitchFamily="34" charset="0"/>
              </a:defRPr>
            </a:lvl8pPr>
            <a:lvl9pPr eaLnBrk="0" fontAlgn="base" hangingPunct="0">
              <a:spcBef>
                <a:spcPct val="0"/>
              </a:spcBef>
              <a:spcAft>
                <a:spcPct val="0"/>
              </a:spcAft>
              <a:tabLst>
                <a:tab pos="1965325" algn="ctr"/>
                <a:tab pos="2641600" algn="ctr"/>
                <a:tab pos="4213225" algn="r"/>
                <a:tab pos="5270500" algn="r"/>
              </a:tabLst>
              <a:defRPr>
                <a:solidFill>
                  <a:schemeClr val="tx1"/>
                </a:solidFill>
                <a:latin typeface="Arial" panose="020B0604020202020204" pitchFamily="34" charset="0"/>
              </a:defRPr>
            </a:lvl9pPr>
          </a:lstStyle>
          <a:p>
            <a:pPr marL="0" marR="0" lvl="0" indent="335280" algn="r" defTabSz="914400" rtl="0" eaLnBrk="0" fontAlgn="base" latinLnBrk="0" hangingPunct="0">
              <a:lnSpc>
                <a:spcPct val="100000"/>
              </a:lnSpc>
              <a:spcBef>
                <a:spcPct val="0"/>
              </a:spcBef>
              <a:spcAft>
                <a:spcPct val="0"/>
              </a:spcAft>
              <a:buClrTx/>
              <a:buSzTx/>
              <a:buFontTx/>
              <a:buNone/>
              <a:tabLst>
                <a:tab pos="1965325" algn="ctr"/>
                <a:tab pos="2641600" algn="ctr"/>
                <a:tab pos="4213225" algn="r"/>
                <a:tab pos="5270500" algn="r"/>
              </a:tabLst>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r>
              <a:rPr kumimoji="0" lang="zh-CN" altLang="en-US"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sz="1200" b="0" i="0" u="none" strike="noStrike" cap="none" normalizeH="0" baseline="0">
                <a:ln>
                  <a:noFill/>
                </a:ln>
                <a:solidFill>
                  <a:srgbClr val="000000"/>
                </a:solidFill>
                <a:effectLst/>
                <a:ea typeface="宋体" panose="02010600030101010101" pitchFamily="2" charset="-122"/>
                <a:cs typeface="Times New Roman" panose="02020603050405020304" pitchFamily="18" charset="0"/>
              </a:rPr>
              <a:t>3</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sz="1200" b="0" i="0" u="none" strike="noStrike" cap="none" normalizeH="0" baseline="0">
                <a:ln>
                  <a:noFill/>
                </a:ln>
                <a:solidFill>
                  <a:srgbClr val="000000"/>
                </a:solidFill>
                <a:effectLst/>
                <a:ea typeface="宋体" panose="02010600030101010101" pitchFamily="2" charset="-122"/>
                <a:cs typeface="Times New Roman" panose="02020603050405020304" pitchFamily="18" charset="0"/>
              </a:rPr>
              <a:t>4</a:t>
            </a:r>
            <a:r>
              <a:rPr kumimoji="0" lang="zh-CN" altLang="en-US"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endParaRPr kumimoji="0" lang="zh-CN" altLang="en-US" sz="1800" b="0" i="0" u="none" strike="noStrike" cap="none" normalizeH="0" baseline="0">
              <a:ln>
                <a:noFill/>
              </a:ln>
              <a:solidFill>
                <a:schemeClr val="tx1"/>
              </a:solidFill>
              <a:effectLst/>
              <a:latin typeface="Arial" panose="020B0604020202020204" pitchFamily="34" charset="0"/>
            </a:endParaRPr>
          </a:p>
        </p:txBody>
      </p:sp>
      <p:pic>
        <p:nvPicPr>
          <p:cNvPr id="3" name="图片 2"/>
          <p:cNvPicPr>
            <a:picLocks noChangeAspect="1"/>
          </p:cNvPicPr>
          <p:nvPr/>
        </p:nvPicPr>
        <p:blipFill>
          <a:blip r:embed="rId6"/>
          <a:stretch>
            <a:fillRect/>
          </a:stretch>
        </p:blipFill>
        <p:spPr>
          <a:xfrm>
            <a:off x="8288644" y="3958068"/>
            <a:ext cx="2287916" cy="1860718"/>
          </a:xfrm>
          <a:prstGeom prst="rect">
            <a:avLst/>
          </a:prstGeom>
        </p:spPr>
      </p:pic>
    </p:spTree>
    <p:extLst>
      <p:ext uri="{BB962C8B-B14F-4D97-AF65-F5344CB8AC3E}">
        <p14:creationId xmlns:p14="http://schemas.microsoft.com/office/powerpoint/2010/main" val="33485212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574937" y="286237"/>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生产</a:t>
            </a: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函数的例子</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21" name="文本框 20"/>
          <p:cNvSpPr txBox="1"/>
          <p:nvPr/>
        </p:nvSpPr>
        <p:spPr>
          <a:xfrm>
            <a:off x="9093200" y="669738"/>
            <a:ext cx="2966720"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prstClr val="black"/>
                </a:solidFill>
                <a:latin typeface="微软雅黑" panose="020B0503020204020204" pitchFamily="34" charset="-122"/>
                <a:ea typeface="微软雅黑" panose="020B0503020204020204" pitchFamily="34" charset="-122"/>
              </a:rPr>
              <a:t>第二版</a:t>
            </a:r>
            <a:endParaRPr lang="zh-CN" altLang="en-US" sz="1400" i="1" dirty="0">
              <a:solidFill>
                <a:srgbClr val="002060"/>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1150504" y="1431406"/>
            <a:ext cx="4818639"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柯布</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道格拉斯生产函数</a:t>
            </a:r>
            <a:endParaRPr lang="zh-CN" altLang="en-US" sz="2400" dirty="0">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6832737" y="63733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3"/>
          <p:cNvSpPr>
            <a:spLocks noChangeArrowheads="1"/>
          </p:cNvSpPr>
          <p:nvPr/>
        </p:nvSpPr>
        <p:spPr bwMode="auto">
          <a:xfrm>
            <a:off x="0" y="381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1719507" y="2100644"/>
            <a:ext cx="254428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304800" algn="l" defTabSz="914400" rtl="0" eaLnBrk="0" fontAlgn="base" latinLnBrk="0" hangingPunct="0">
              <a:lnSpc>
                <a:spcPct val="100000"/>
              </a:lnSpc>
              <a:spcBef>
                <a:spcPct val="0"/>
              </a:spcBef>
              <a:spcAft>
                <a:spcPct val="0"/>
              </a:spcAft>
              <a:buClrTx/>
              <a:buSzTx/>
              <a:buFontTx/>
              <a:buNone/>
            </a:pPr>
            <a:r>
              <a:rPr lang="zh-CN" altLang="zh-CN" sz="2000" dirty="0">
                <a:latin typeface="微软雅黑" panose="020B0503020204020204" pitchFamily="34" charset="-122"/>
                <a:ea typeface="微软雅黑" panose="020B0503020204020204" pitchFamily="34" charset="-122"/>
              </a:rPr>
              <a:t>一般形式表示为：</a:t>
            </a:r>
          </a:p>
        </p:txBody>
      </p:sp>
      <p:graphicFrame>
        <p:nvGraphicFramePr>
          <p:cNvPr id="12" name="对象 11"/>
          <p:cNvGraphicFramePr>
            <a:graphicFrameLocks noChangeAspect="1"/>
          </p:cNvGraphicFramePr>
          <p:nvPr/>
        </p:nvGraphicFramePr>
        <p:xfrm>
          <a:off x="4118537" y="2050691"/>
          <a:ext cx="1543050" cy="478878"/>
        </p:xfrm>
        <a:graphic>
          <a:graphicData uri="http://schemas.openxmlformats.org/presentationml/2006/ole">
            <mc:AlternateContent xmlns:mc="http://schemas.openxmlformats.org/markup-compatibility/2006">
              <mc:Choice xmlns:v="urn:schemas-microsoft-com:vml" Requires="v">
                <p:oleObj spid="_x0000_s2050" r:id="rId4" imgW="17678400" imgH="5486400" progId="">
                  <p:embed/>
                </p:oleObj>
              </mc:Choice>
              <mc:Fallback>
                <p:oleObj r:id="rId4" imgW="17678400" imgH="5486400" progId="">
                  <p:embed/>
                  <p:pic>
                    <p:nvPicPr>
                      <p:cNvPr id="12" name="对象 11"/>
                      <p:cNvPicPr>
                        <a:picLocks noChangeAspect="1"/>
                      </p:cNvPicPr>
                      <p:nvPr/>
                    </p:nvPicPr>
                    <p:blipFill>
                      <a:blip r:embed="rId5"/>
                      <a:stretch>
                        <a:fillRect/>
                      </a:stretch>
                    </p:blipFill>
                    <p:spPr>
                      <a:xfrm>
                        <a:off x="4118537" y="2050691"/>
                        <a:ext cx="1543050" cy="478878"/>
                      </a:xfrm>
                      <a:prstGeom prst="rect">
                        <a:avLst/>
                      </a:prstGeom>
                      <a:noFill/>
                      <a:ln w="9525">
                        <a:noFill/>
                      </a:ln>
                    </p:spPr>
                  </p:pic>
                </p:oleObj>
              </mc:Fallback>
            </mc:AlternateContent>
          </a:graphicData>
        </a:graphic>
      </p:graphicFrame>
      <p:sp>
        <p:nvSpPr>
          <p:cNvPr id="14" name="矩形 13"/>
          <p:cNvSpPr/>
          <p:nvPr/>
        </p:nvSpPr>
        <p:spPr>
          <a:xfrm>
            <a:off x="1150504" y="2947690"/>
            <a:ext cx="4320413"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柯布</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道格拉斯生产函数的性质</a:t>
            </a:r>
            <a:endParaRPr lang="zh-CN" altLang="en-US" sz="2400" dirty="0">
              <a:latin typeface="微软雅黑" panose="020B0503020204020204" pitchFamily="34" charset="-122"/>
              <a:ea typeface="微软雅黑" panose="020B0503020204020204" pitchFamily="34" charset="-122"/>
            </a:endParaRPr>
          </a:p>
        </p:txBody>
      </p:sp>
      <p:sp>
        <p:nvSpPr>
          <p:cNvPr id="15" name="矩形 14"/>
          <p:cNvSpPr/>
          <p:nvPr/>
        </p:nvSpPr>
        <p:spPr>
          <a:xfrm>
            <a:off x="1836274" y="3721661"/>
            <a:ext cx="7650626" cy="400110"/>
          </a:xfrm>
          <a:prstGeom prst="rect">
            <a:avLst/>
          </a:prstGeom>
        </p:spPr>
        <p:txBody>
          <a:bodyPr wrap="square">
            <a:spAutoFit/>
          </a:bodyPr>
          <a:lstStyle/>
          <a:p>
            <a:pPr marL="342900" indent="-342900">
              <a:buFont typeface="Wingdings" panose="05000000000000000000" pitchFamily="2" charset="2"/>
              <a:buChar char="Ø"/>
            </a:pPr>
            <a:r>
              <a:rPr lang="zh-CN" altLang="zh-CN" sz="2000" dirty="0">
                <a:solidFill>
                  <a:srgbClr val="FF0000"/>
                </a:solidFill>
                <a:latin typeface="微软雅黑" panose="020B0503020204020204" pitchFamily="34" charset="-122"/>
                <a:ea typeface="微软雅黑" panose="020B0503020204020204" pitchFamily="34" charset="-122"/>
              </a:rPr>
              <a:t>容易被线性化</a:t>
            </a:r>
            <a:r>
              <a:rPr lang="zh-CN" altLang="en-US"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两边取对数可以很容易得到：</a:t>
            </a:r>
          </a:p>
        </p:txBody>
      </p:sp>
      <p:sp>
        <p:nvSpPr>
          <p:cNvPr id="16" name="矩形 15"/>
          <p:cNvSpPr/>
          <p:nvPr/>
        </p:nvSpPr>
        <p:spPr>
          <a:xfrm>
            <a:off x="1779124" y="4837835"/>
            <a:ext cx="3352200" cy="400110"/>
          </a:xfrm>
          <a:prstGeom prst="rect">
            <a:avLst/>
          </a:prstGeom>
        </p:spPr>
        <p:txBody>
          <a:bodyPr wrap="none">
            <a:spAutoFit/>
          </a:bodyPr>
          <a:lstStyle/>
          <a:p>
            <a:pPr marL="342900" indent="-342900">
              <a:buFont typeface="Wingdings" panose="05000000000000000000" pitchFamily="2" charset="2"/>
              <a:buChar char="Ø"/>
            </a:pPr>
            <a:r>
              <a:rPr lang="zh-CN" altLang="zh-CN" sz="2000" dirty="0">
                <a:solidFill>
                  <a:srgbClr val="FF0000"/>
                </a:solidFill>
                <a:latin typeface="微软雅黑" panose="020B0503020204020204" pitchFamily="34" charset="-122"/>
                <a:ea typeface="微软雅黑" panose="020B0503020204020204" pitchFamily="34" charset="-122"/>
              </a:rPr>
              <a:t>参数具有明确的经济含义</a:t>
            </a:r>
            <a:endParaRPr lang="zh-CN" altLang="en-US" sz="2000" dirty="0">
              <a:solidFill>
                <a:srgbClr val="FF0000"/>
              </a:solidFill>
              <a:latin typeface="微软雅黑" panose="020B0503020204020204" pitchFamily="34" charset="-122"/>
              <a:ea typeface="微软雅黑" panose="020B0503020204020204" pitchFamily="34" charset="-122"/>
            </a:endParaRPr>
          </a:p>
        </p:txBody>
      </p:sp>
      <p:graphicFrame>
        <p:nvGraphicFramePr>
          <p:cNvPr id="18" name="对象 17"/>
          <p:cNvGraphicFramePr>
            <a:graphicFrameLocks noChangeAspect="1"/>
          </p:cNvGraphicFramePr>
          <p:nvPr/>
        </p:nvGraphicFramePr>
        <p:xfrm>
          <a:off x="4712143" y="4326707"/>
          <a:ext cx="3732980" cy="409094"/>
        </p:xfrm>
        <a:graphic>
          <a:graphicData uri="http://schemas.openxmlformats.org/presentationml/2006/ole">
            <mc:AlternateContent xmlns:mc="http://schemas.openxmlformats.org/markup-compatibility/2006">
              <mc:Choice xmlns:v="urn:schemas-microsoft-com:vml" Requires="v">
                <p:oleObj spid="_x0000_s2051" r:id="rId6" imgW="44500800" imgH="4876800" progId="">
                  <p:embed/>
                </p:oleObj>
              </mc:Choice>
              <mc:Fallback>
                <p:oleObj r:id="rId6" imgW="44500800" imgH="4876800" progId="">
                  <p:embed/>
                  <p:pic>
                    <p:nvPicPr>
                      <p:cNvPr id="18" name="对象 17"/>
                      <p:cNvPicPr>
                        <a:picLocks noChangeAspect="1"/>
                      </p:cNvPicPr>
                      <p:nvPr/>
                    </p:nvPicPr>
                    <p:blipFill>
                      <a:blip r:embed="rId7"/>
                      <a:stretch>
                        <a:fillRect/>
                      </a:stretch>
                    </p:blipFill>
                    <p:spPr>
                      <a:xfrm>
                        <a:off x="4712143" y="4326707"/>
                        <a:ext cx="3732980" cy="409094"/>
                      </a:xfrm>
                      <a:prstGeom prst="rect">
                        <a:avLst/>
                      </a:prstGeom>
                      <a:noFill/>
                      <a:ln w="9525">
                        <a:noFill/>
                      </a:ln>
                    </p:spPr>
                  </p:pic>
                </p:oleObj>
              </mc:Fallback>
            </mc:AlternateContent>
          </a:graphicData>
        </a:graphic>
      </p:graphicFrame>
      <p:sp>
        <p:nvSpPr>
          <p:cNvPr id="22" name="矩形 21"/>
          <p:cNvSpPr/>
          <p:nvPr/>
        </p:nvSpPr>
        <p:spPr>
          <a:xfrm>
            <a:off x="1874543" y="5434649"/>
            <a:ext cx="7949638" cy="1015663"/>
          </a:xfrm>
          <a:prstGeom prst="rect">
            <a:avLst/>
          </a:prstGeom>
        </p:spPr>
        <p:txBody>
          <a:bodyPr wrap="square">
            <a:spAutoFit/>
          </a:bodyPr>
          <a:lstStyle/>
          <a:p>
            <a:pPr indent="457200" algn="just">
              <a:lnSpc>
                <a:spcPct val="150000"/>
              </a:lnSpc>
              <a:spcAft>
                <a:spcPts val="0"/>
              </a:spcAft>
            </a:pPr>
            <a:r>
              <a:rPr lang="en-US" altLang="zh-CN" sz="2000" dirty="0">
                <a:latin typeface="微软雅黑" panose="020B0503020204020204" pitchFamily="34" charset="-122"/>
                <a:ea typeface="微软雅黑" panose="020B0503020204020204" pitchFamily="34" charset="-122"/>
              </a:rPr>
              <a:t>A</a:t>
            </a:r>
            <a:r>
              <a:rPr lang="zh-CN" altLang="zh-CN" sz="2000" dirty="0">
                <a:latin typeface="微软雅黑" panose="020B0503020204020204" pitchFamily="34" charset="-122"/>
                <a:ea typeface="微软雅黑" panose="020B0503020204020204" pitchFamily="34" charset="-122"/>
              </a:rPr>
              <a:t>表示技术水平状况的技术系数</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α</a:t>
            </a:r>
            <a:r>
              <a:rPr lang="zh-CN" altLang="zh-CN"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β</a:t>
            </a:r>
            <a:r>
              <a:rPr lang="zh-CN" altLang="zh-CN" sz="2000" dirty="0">
                <a:latin typeface="微软雅黑" panose="020B0503020204020204" pitchFamily="34" charset="-122"/>
                <a:ea typeface="微软雅黑" panose="020B0503020204020204" pitchFamily="34" charset="-122"/>
              </a:rPr>
              <a:t>分别表示产出关于劳动和资本的弹性</a:t>
            </a:r>
            <a:r>
              <a:rPr lang="zh-CN" altLang="zh-CN" sz="2000" dirty="0" smtClean="0">
                <a:latin typeface="微软雅黑" panose="020B0503020204020204" pitchFamily="34" charset="-122"/>
                <a:ea typeface="微软雅黑" panose="020B0503020204020204" pitchFamily="34" charset="-122"/>
              </a:rPr>
              <a:t>值</a:t>
            </a:r>
            <a:r>
              <a:rPr lang="zh-CN" altLang="en-US" sz="2000" dirty="0" smtClean="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p:txBody>
      </p:sp>
      <p:pic>
        <p:nvPicPr>
          <p:cNvPr id="29" name="图片 28"/>
          <p:cNvPicPr>
            <a:picLocks noChangeAspect="1"/>
          </p:cNvPicPr>
          <p:nvPr/>
        </p:nvPicPr>
        <p:blipFill>
          <a:blip r:embed="rId8"/>
          <a:stretch>
            <a:fillRect/>
          </a:stretch>
        </p:blipFill>
        <p:spPr>
          <a:xfrm>
            <a:off x="6841371" y="1217187"/>
            <a:ext cx="3207504" cy="2249330"/>
          </a:xfrm>
          <a:prstGeom prst="rect">
            <a:avLst/>
          </a:prstGeom>
        </p:spPr>
      </p:pic>
    </p:spTree>
    <p:extLst>
      <p:ext uri="{BB962C8B-B14F-4D97-AF65-F5344CB8AC3E}">
        <p14:creationId xmlns:p14="http://schemas.microsoft.com/office/powerpoint/2010/main" val="16502649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39714" y="365125"/>
            <a:ext cx="10114085" cy="1325563"/>
          </a:xfrm>
        </p:spPr>
        <p:txBody>
          <a:bodyPr/>
          <a:lstStyle/>
          <a:p>
            <a:r>
              <a:rPr lang="zh-CN" altLang="en-US" dirty="0" smtClean="0">
                <a:solidFill>
                  <a:srgbClr val="002060"/>
                </a:solidFill>
                <a:latin typeface="华文行楷" panose="02010800040101010101" pitchFamily="2" charset="-122"/>
                <a:ea typeface="华文行楷" panose="02010800040101010101" pitchFamily="2" charset="-122"/>
              </a:rPr>
              <a:t>第三节   短期生产函数</a:t>
            </a:r>
            <a:endParaRPr lang="zh-CN" altLang="en-US" dirty="0"/>
          </a:p>
        </p:txBody>
      </p:sp>
      <p:graphicFrame>
        <p:nvGraphicFramePr>
          <p:cNvPr id="4" name="内容占位符 3"/>
          <p:cNvGraphicFramePr>
            <a:graphicFrameLocks noGrp="1"/>
          </p:cNvGraphicFramePr>
          <p:nvPr>
            <p:ph idx="1"/>
          </p:nvPr>
        </p:nvGraphicFramePr>
        <p:xfrm>
          <a:off x="1120140" y="2290445"/>
          <a:ext cx="10149840" cy="38868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p:cNvSpPr/>
          <p:nvPr/>
        </p:nvSpPr>
        <p:spPr>
          <a:xfrm rot="18868453" flipV="1">
            <a:off x="440599" y="767942"/>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18868453">
            <a:off x="770323" y="852858"/>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687424" y="1363816"/>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前凸弯带形 2"/>
          <p:cNvSpPr/>
          <p:nvPr/>
        </p:nvSpPr>
        <p:spPr>
          <a:xfrm>
            <a:off x="1905000" y="2962275"/>
            <a:ext cx="790575" cy="394970"/>
          </a:xfrm>
          <a:prstGeom prst="ellipseRibb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8" name="前凸弯带形 7"/>
          <p:cNvSpPr/>
          <p:nvPr/>
        </p:nvSpPr>
        <p:spPr>
          <a:xfrm>
            <a:off x="4528185" y="3005455"/>
            <a:ext cx="790575" cy="394970"/>
          </a:xfrm>
          <a:prstGeom prst="ellipseRibb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9" name="前凸弯带形 8"/>
          <p:cNvSpPr/>
          <p:nvPr/>
        </p:nvSpPr>
        <p:spPr>
          <a:xfrm>
            <a:off x="6984365" y="2962910"/>
            <a:ext cx="790575" cy="394970"/>
          </a:xfrm>
          <a:prstGeom prst="ellipseRibb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0" name="前凸弯带形 9"/>
          <p:cNvSpPr/>
          <p:nvPr/>
        </p:nvSpPr>
        <p:spPr>
          <a:xfrm>
            <a:off x="9637395" y="3019425"/>
            <a:ext cx="790575" cy="394970"/>
          </a:xfrm>
          <a:prstGeom prst="ellipseRibb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622708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544320"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总产量、平均产量和边际产量</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21" name="文本框 20"/>
          <p:cNvSpPr txBox="1"/>
          <p:nvPr/>
        </p:nvSpPr>
        <p:spPr>
          <a:xfrm>
            <a:off x="9093200" y="669738"/>
            <a:ext cx="2966720"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prstClr val="black"/>
                </a:solidFill>
                <a:latin typeface="微软雅黑" panose="020B0503020204020204" pitchFamily="34" charset="-122"/>
                <a:ea typeface="微软雅黑" panose="020B0503020204020204" pitchFamily="34" charset="-122"/>
              </a:rPr>
              <a:t>第二版</a:t>
            </a:r>
            <a:endParaRPr lang="zh-CN" altLang="en-US" sz="1400" i="1" dirty="0">
              <a:solidFill>
                <a:srgbClr val="002060"/>
              </a:solidFill>
              <a:latin typeface="微软雅黑" panose="020B0503020204020204" pitchFamily="34" charset="-122"/>
              <a:ea typeface="微软雅黑" panose="020B0503020204020204" pitchFamily="34" charset="-122"/>
            </a:endParaRPr>
          </a:p>
        </p:txBody>
      </p:sp>
      <p:sp>
        <p:nvSpPr>
          <p:cNvPr id="7" name="AutoShape 7" descr="25%"/>
          <p:cNvSpPr>
            <a:spLocks noChangeArrowheads="1"/>
          </p:cNvSpPr>
          <p:nvPr/>
        </p:nvSpPr>
        <p:spPr bwMode="auto">
          <a:xfrm>
            <a:off x="2032000" y="5158636"/>
            <a:ext cx="1371600" cy="762001"/>
          </a:xfrm>
          <a:prstGeom prst="can">
            <a:avLst>
              <a:gd name="adj" fmla="val 25000"/>
            </a:avLst>
          </a:prstGeom>
          <a:solidFill>
            <a:srgbClr val="FFC000"/>
          </a:solidFill>
          <a:ln w="9525">
            <a:solidFill>
              <a:srgbClr val="002060"/>
            </a:solidFill>
            <a:round/>
          </a:ln>
          <a:effectLst/>
        </p:spPr>
        <p:txBody>
          <a:bodyPr wrap="none" lIns="90000" tIns="46800" rIns="90000" bIns="46800" anchor="ctr"/>
          <a:lstStyle/>
          <a:p>
            <a:pPr algn="ctr"/>
            <a:r>
              <a:rPr lang="en-US" altLang="zh-CN" sz="2800" b="1" dirty="0">
                <a:effectLst>
                  <a:outerShdw blurRad="38100" dist="38100" dir="2700000" algn="tl">
                    <a:srgbClr val="C0C0C0"/>
                  </a:outerShdw>
                </a:effectLst>
              </a:rPr>
              <a:t>MP</a:t>
            </a:r>
          </a:p>
        </p:txBody>
      </p:sp>
      <mc:AlternateContent xmlns:mc="http://schemas.openxmlformats.org/markup-compatibility/2006" xmlns:a14="http://schemas.microsoft.com/office/drawing/2010/main">
        <mc:Choice Requires="a14">
          <p:sp>
            <p:nvSpPr>
              <p:cNvPr id="10" name="Rectangle 10">
                <a:extLst/>
              </p:cNvPr>
              <p:cNvSpPr>
                <a:spLocks noChangeArrowheads="1"/>
              </p:cNvSpPr>
              <p:nvPr/>
            </p:nvSpPr>
            <p:spPr bwMode="auto">
              <a:xfrm>
                <a:off x="3657600" y="1996339"/>
                <a:ext cx="3875314" cy="1219200"/>
              </a:xfrm>
              <a:prstGeom prst="rect">
                <a:avLst/>
              </a:prstGeom>
              <a:noFill/>
              <a:ln w="9525">
                <a:solidFill>
                  <a:schemeClr val="accent5"/>
                </a:solidFill>
                <a:miter lim="800000"/>
                <a:headEnd/>
                <a:tailEnd/>
              </a:ln>
              <a:effectLst/>
              <a:extLst>
                <a:ext uri="{909E8E84-426E-40DD-AFC4-6F175D3DCCD1}">
                  <a14:hiddenFill>
                    <a:solidFill>
                      <a:srgbClr val="FFFFFF"/>
                    </a:solidFill>
                  </a14:hiddenFill>
                </a:ext>
                <a:ext uri="{AF507438-7753-43E0-B8FC-AC1667EBCBE1}">
                  <a14:hiddenEffects>
                    <a:effectLst>
                      <a:outerShdw dist="35921" dir="2700000" algn="ctr" rotWithShape="0">
                        <a:srgbClr val="808080"/>
                      </a:outerShdw>
                    </a:effectLst>
                  </a14:hiddenEffects>
                </a:ext>
              </a:extLst>
            </p:spPr>
            <p:txBody>
              <a:bodyPr wrap="none" lIns="90000" tIns="46800" rIns="90000" bIns="46800" anchor="ctr"/>
              <a:lstStyle/>
              <a:p>
                <a:pPr algn="l"/>
                <a:r>
                  <a:rPr lang="zh-CN" altLang="en-US" sz="2000" b="1" dirty="0">
                    <a:solidFill>
                      <a:srgbClr val="FF0000"/>
                    </a:solidFill>
                    <a:effectLst>
                      <a:outerShdw blurRad="38100" dist="38100" dir="2700000" algn="tl">
                        <a:srgbClr val="C0C0C0"/>
                      </a:outerShdw>
                    </a:effectLst>
                    <a:ea typeface="华文新魏" panose="02010800040101010101" pitchFamily="2" charset="-122"/>
                  </a:rPr>
                  <a:t>总产量</a:t>
                </a:r>
              </a:p>
              <a:p>
                <a:pPr algn="l"/>
                <a:r>
                  <a:rPr lang="zh-CN" altLang="en-US" dirty="0">
                    <a:effectLst>
                      <a:outerShdw blurRad="38100" dist="38100" dir="2700000" algn="tl">
                        <a:srgbClr val="C0C0C0"/>
                      </a:outerShdw>
                    </a:effectLst>
                  </a:rPr>
                  <a:t>企业在一定时期内生产的全部产量</a:t>
                </a:r>
              </a:p>
              <a:p>
                <a:pPr algn="l"/>
                <a:r>
                  <a:rPr lang="en-US" altLang="zh-CN" dirty="0">
                    <a:effectLst>
                      <a:outerShdw blurRad="38100" dist="38100" dir="2700000" algn="tl">
                        <a:srgbClr val="C0C0C0"/>
                      </a:outerShdw>
                    </a:effectLst>
                  </a:rPr>
                  <a:t>TP = Q = f</a:t>
                </a:r>
                <a:r>
                  <a:rPr lang="zh-CN" altLang="en-US" dirty="0">
                    <a:effectLst>
                      <a:outerShdw blurRad="38100" dist="38100" dir="2700000" algn="tl">
                        <a:srgbClr val="C0C0C0"/>
                      </a:outerShdw>
                    </a:effectLst>
                  </a:rPr>
                  <a:t>（</a:t>
                </a:r>
                <a:r>
                  <a:rPr lang="en-US" altLang="zh-CN" dirty="0">
                    <a:effectLst>
                      <a:outerShdw blurRad="38100" dist="38100" dir="2700000" algn="tl">
                        <a:srgbClr val="C0C0C0"/>
                      </a:outerShdw>
                    </a:effectLst>
                  </a:rPr>
                  <a:t>L</a:t>
                </a:r>
                <a:r>
                  <a:rPr lang="zh-CN" altLang="en-US" dirty="0">
                    <a:effectLst>
                      <a:outerShdw blurRad="38100" dist="38100" dir="2700000" algn="tl">
                        <a:srgbClr val="C0C0C0"/>
                      </a:outerShdw>
                    </a:effectLst>
                  </a:rPr>
                  <a:t>，</a:t>
                </a:r>
                <a14:m>
                  <m:oMath xmlns:m="http://schemas.openxmlformats.org/officeDocument/2006/math">
                    <m:acc>
                      <m:accPr>
                        <m:chr m:val="̅"/>
                        <m:ctrlPr>
                          <a:rPr lang="zh-CN" altLang="en-US" i="1" smtClean="0">
                            <a:effectLst/>
                            <a:latin typeface="Cambria Math" panose="02040503050406030204" pitchFamily="18" charset="0"/>
                          </a:rPr>
                        </m:ctrlPr>
                      </m:accPr>
                      <m:e>
                        <m:r>
                          <a:rPr lang="en-US" altLang="zh-CN" b="0" i="1" smtClean="0">
                            <a:effectLst/>
                            <a:latin typeface="Cambria Math" panose="02040503050406030204" pitchFamily="18" charset="0"/>
                          </a:rPr>
                          <m:t>𝐾</m:t>
                        </m:r>
                      </m:e>
                    </m:acc>
                  </m:oMath>
                </a14:m>
                <a:r>
                  <a:rPr lang="zh-CN" altLang="en-US" dirty="0">
                    <a:effectLst/>
                  </a:rPr>
                  <a:t>）</a:t>
                </a:r>
                <a:endParaRPr lang="zh-CN" altLang="en-US" dirty="0">
                  <a:effectLst>
                    <a:outerShdw blurRad="38100" dist="38100" dir="2700000" algn="tl">
                      <a:srgbClr val="C0C0C0"/>
                    </a:outerShdw>
                  </a:effectLst>
                </a:endParaRPr>
              </a:p>
            </p:txBody>
          </p:sp>
        </mc:Choice>
        <mc:Fallback xmlns="">
          <p:sp>
            <p:nvSpPr>
              <p:cNvPr id="10" name="Rectangle 10"/>
              <p:cNvSpPr>
                <a:spLocks noRot="1" noChangeAspect="1" noMove="1" noResize="1" noEditPoints="1" noAdjustHandles="1" noChangeArrowheads="1" noChangeShapeType="1" noTextEdit="1"/>
              </p:cNvSpPr>
              <p:nvPr/>
            </p:nvSpPr>
            <p:spPr bwMode="auto">
              <a:xfrm>
                <a:off x="3657600" y="1956435"/>
                <a:ext cx="4199255" cy="1259205"/>
              </a:xfrm>
              <a:prstGeom prst="rect">
                <a:avLst/>
              </a:prstGeom>
              <a:blipFill rotWithShape="1">
                <a:blip r:embed="rId3"/>
                <a:stretch>
                  <a:fillRect l="-1724"/>
                </a:stretch>
              </a:blipFill>
              <a:ln w="9525">
                <a:solidFill>
                  <a:schemeClr val="accent5"/>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z="2000">
                    <a:noFill/>
                    <a:latin typeface="微软雅黑" panose="020B0503020204020204" pitchFamily="34" charset="-122"/>
                    <a:ea typeface="微软雅黑" panose="020B0503020204020204" pitchFamily="34" charset="-122"/>
                  </a:rPr>
                  <a:t> </a:t>
                </a:r>
                <a:endParaRPr lang="zh-CN" altLang="en-US" sz="2000">
                  <a:noFill/>
                  <a:latin typeface="微软雅黑" panose="020B0503020204020204" pitchFamily="34" charset="-122"/>
                  <a:ea typeface="微软雅黑" panose="020B0503020204020204" pitchFamily="34" charset="-122"/>
                </a:endParaRPr>
              </a:p>
            </p:txBody>
          </p:sp>
        </mc:Fallback>
      </mc:AlternateContent>
      <p:sp>
        <p:nvSpPr>
          <p:cNvPr id="11" name="Rectangle 11"/>
          <p:cNvSpPr>
            <a:spLocks noChangeArrowheads="1"/>
          </p:cNvSpPr>
          <p:nvPr/>
        </p:nvSpPr>
        <p:spPr bwMode="auto">
          <a:xfrm>
            <a:off x="3657600" y="3406140"/>
            <a:ext cx="4212590" cy="1295400"/>
          </a:xfrm>
          <a:prstGeom prst="rect">
            <a:avLst/>
          </a:prstGeom>
          <a:noFill/>
          <a:ln w="9525">
            <a:solidFill>
              <a:schemeClr val="accent5"/>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pPr algn="l"/>
            <a:r>
              <a:rPr lang="zh-CN" altLang="en-US" sz="20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平均产量</a:t>
            </a:r>
          </a:p>
          <a:p>
            <a:pPr algn="l"/>
            <a:r>
              <a:rPr lang="zh-CN" altLang="en-US" sz="2000" dirty="0">
                <a:effectLst>
                  <a:outerShdw blurRad="38100" dist="38100" dir="2700000" algn="tl">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平均每单位变动投入生产的产量</a:t>
            </a:r>
          </a:p>
          <a:p>
            <a:r>
              <a:rPr lang="en-US" altLang="zh-CN" sz="2000" dirty="0">
                <a:effectLst>
                  <a:outerShdw blurRad="38100" dist="38100" dir="2700000" algn="tl">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AP</a:t>
            </a:r>
            <a:r>
              <a:rPr lang="en-US" altLang="zh-CN" sz="2000" baseline="-25000" dirty="0">
                <a:effectLst>
                  <a:outerShdw blurRad="38100" dist="38100" dir="2700000" algn="tl">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L</a:t>
            </a:r>
            <a:r>
              <a:rPr lang="en-US" altLang="zh-CN" sz="2000" dirty="0">
                <a:effectLst>
                  <a:outerShdw blurRad="38100" dist="38100" dir="2700000" algn="tl">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 = TP</a:t>
            </a:r>
            <a:r>
              <a:rPr lang="en-US" altLang="zh-CN" sz="2000" baseline="-25000" dirty="0">
                <a:effectLst>
                  <a:outerShdw blurRad="38100" dist="38100" dir="2700000" algn="tl">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L </a:t>
            </a:r>
            <a:r>
              <a:rPr lang="en-US" altLang="zh-CN" sz="2000" dirty="0">
                <a:effectLst>
                  <a:outerShdw blurRad="38100" dist="38100" dir="2700000" algn="tl">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 L </a:t>
            </a:r>
          </a:p>
        </p:txBody>
      </p:sp>
      <p:sp>
        <p:nvSpPr>
          <p:cNvPr id="12" name="Rectangle 12"/>
          <p:cNvSpPr>
            <a:spLocks noChangeArrowheads="1"/>
          </p:cNvSpPr>
          <p:nvPr/>
        </p:nvSpPr>
        <p:spPr bwMode="auto">
          <a:xfrm>
            <a:off x="3657600" y="4892040"/>
            <a:ext cx="4199255" cy="1295400"/>
          </a:xfrm>
          <a:prstGeom prst="rect">
            <a:avLst/>
          </a:prstGeom>
          <a:noFill/>
          <a:ln w="9525">
            <a:solidFill>
              <a:schemeClr val="accent5"/>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pPr algn="l"/>
            <a:r>
              <a:rPr lang="zh-CN" altLang="en-US" sz="20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边际产量</a:t>
            </a:r>
          </a:p>
          <a:p>
            <a:pPr algn="l"/>
            <a:r>
              <a:rPr lang="zh-CN" altLang="en-US" sz="2000" dirty="0">
                <a:effectLst>
                  <a:outerShdw blurRad="38100" dist="38100" dir="2700000" algn="tl">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每增加一单位变动投入所增加的产量</a:t>
            </a:r>
          </a:p>
          <a:p>
            <a:r>
              <a:rPr lang="en-US" altLang="zh-CN" sz="2000" dirty="0">
                <a:effectLst>
                  <a:outerShdw blurRad="38100" dist="38100" dir="2700000" algn="tl">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MP</a:t>
            </a:r>
            <a:r>
              <a:rPr lang="en-US" altLang="zh-CN" sz="2000" baseline="-25000" dirty="0">
                <a:effectLst>
                  <a:outerShdw blurRad="38100" dist="38100" dir="2700000" algn="tl">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L</a:t>
            </a:r>
            <a:r>
              <a:rPr lang="en-US" altLang="zh-CN" sz="2000" dirty="0">
                <a:effectLst>
                  <a:outerShdw blurRad="38100" dist="38100" dir="2700000" algn="tl">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 = </a:t>
            </a:r>
            <a:r>
              <a:rPr lang="zh-CN" altLang="en-US" sz="2000" dirty="0">
                <a:effectLst>
                  <a:outerShdw blurRad="38100" dist="38100" dir="2700000" algn="tl">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effectLst>
                  <a:outerShdw blurRad="38100" dist="38100" dir="2700000" algn="tl">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TP</a:t>
            </a:r>
            <a:r>
              <a:rPr lang="en-US" altLang="zh-CN" sz="2000" baseline="-25000" dirty="0">
                <a:effectLst>
                  <a:outerShdw blurRad="38100" dist="38100" dir="2700000" algn="tl">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L  </a:t>
            </a:r>
            <a:r>
              <a:rPr lang="en-US" altLang="zh-CN" sz="2000" dirty="0">
                <a:effectLst>
                  <a:outerShdw blurRad="38100" dist="38100" dir="2700000" algn="tl">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effectLst>
                  <a:outerShdw blurRad="38100" dist="38100" dir="2700000" algn="tl">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effectLst>
                  <a:outerShdw blurRad="38100" dist="38100" dir="2700000" algn="tl">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L </a:t>
            </a:r>
          </a:p>
        </p:txBody>
      </p:sp>
      <p:sp>
        <p:nvSpPr>
          <p:cNvPr id="13" name="AutoShape 7" descr="25%"/>
          <p:cNvSpPr>
            <a:spLocks noChangeArrowheads="1"/>
          </p:cNvSpPr>
          <p:nvPr/>
        </p:nvSpPr>
        <p:spPr bwMode="auto">
          <a:xfrm>
            <a:off x="2032000" y="3800725"/>
            <a:ext cx="1371600" cy="762001"/>
          </a:xfrm>
          <a:prstGeom prst="can">
            <a:avLst>
              <a:gd name="adj" fmla="val 25000"/>
            </a:avLst>
          </a:prstGeom>
          <a:solidFill>
            <a:srgbClr val="FFFF00"/>
          </a:solidFill>
          <a:ln w="9525">
            <a:solidFill>
              <a:srgbClr val="002060"/>
            </a:solidFill>
            <a:round/>
          </a:ln>
          <a:effectLst/>
        </p:spPr>
        <p:txBody>
          <a:bodyPr wrap="none" lIns="90000" tIns="46800" rIns="90000" bIns="46800" anchor="ctr"/>
          <a:lstStyle/>
          <a:p>
            <a:pPr algn="ctr"/>
            <a:r>
              <a:rPr lang="en-US" altLang="zh-CN" sz="2800" b="1" dirty="0">
                <a:effectLst>
                  <a:outerShdw blurRad="38100" dist="38100" dir="2700000" algn="tl">
                    <a:srgbClr val="C0C0C0"/>
                  </a:outerShdw>
                </a:effectLst>
              </a:rPr>
              <a:t>AP</a:t>
            </a:r>
          </a:p>
        </p:txBody>
      </p:sp>
      <p:sp>
        <p:nvSpPr>
          <p:cNvPr id="14" name="AutoShape 7" descr="25%"/>
          <p:cNvSpPr>
            <a:spLocks noChangeArrowheads="1"/>
          </p:cNvSpPr>
          <p:nvPr/>
        </p:nvSpPr>
        <p:spPr bwMode="auto">
          <a:xfrm>
            <a:off x="2032000" y="2224938"/>
            <a:ext cx="1371600" cy="762001"/>
          </a:xfrm>
          <a:prstGeom prst="can">
            <a:avLst>
              <a:gd name="adj" fmla="val 25000"/>
            </a:avLst>
          </a:prstGeom>
          <a:solidFill>
            <a:srgbClr val="92D050"/>
          </a:solidFill>
          <a:ln w="9525">
            <a:solidFill>
              <a:srgbClr val="002060"/>
            </a:solidFill>
            <a:round/>
          </a:ln>
          <a:effectLst/>
        </p:spPr>
        <p:txBody>
          <a:bodyPr wrap="none" lIns="90000" tIns="46800" rIns="90000" bIns="46800" anchor="ctr"/>
          <a:lstStyle/>
          <a:p>
            <a:pPr algn="ctr"/>
            <a:r>
              <a:rPr lang="en-US" altLang="zh-CN" sz="2800" b="1" dirty="0">
                <a:effectLst>
                  <a:outerShdw blurRad="38100" dist="38100" dir="2700000" algn="tl">
                    <a:srgbClr val="C0C0C0"/>
                  </a:outerShdw>
                </a:effectLst>
              </a:rPr>
              <a:t>TP</a:t>
            </a:r>
          </a:p>
        </p:txBody>
      </p:sp>
      <p:sp>
        <p:nvSpPr>
          <p:cNvPr id="2" name="文本框 1"/>
          <p:cNvSpPr txBox="1"/>
          <p:nvPr/>
        </p:nvSpPr>
        <p:spPr>
          <a:xfrm>
            <a:off x="927803" y="1167363"/>
            <a:ext cx="1800883"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三种产量</a:t>
            </a:r>
          </a:p>
        </p:txBody>
      </p:sp>
      <p:pic>
        <p:nvPicPr>
          <p:cNvPr id="8" name="图片 7"/>
          <p:cNvPicPr>
            <a:picLocks noChangeAspect="1"/>
          </p:cNvPicPr>
          <p:nvPr/>
        </p:nvPicPr>
        <p:blipFill rotWithShape="1">
          <a:blip r:embed="rId4">
            <a:extLst>
              <a:ext uri="{28A0092B-C50C-407E-A947-70E740481C1C}">
                <a14:useLocalDpi xmlns:a14="http://schemas.microsoft.com/office/drawing/2010/main" val="0"/>
              </a:ext>
            </a:extLst>
          </a:blip>
          <a:srcRect l="21093" t="11366" r="17796" b="19827"/>
          <a:stretch>
            <a:fillRect/>
          </a:stretch>
        </p:blipFill>
        <p:spPr>
          <a:xfrm>
            <a:off x="8104351" y="2605938"/>
            <a:ext cx="2906949" cy="2727973"/>
          </a:xfrm>
          <a:prstGeom prst="rect">
            <a:avLst/>
          </a:prstGeom>
        </p:spPr>
      </p:pic>
      <p:sp>
        <p:nvSpPr>
          <p:cNvPr id="3" name="左大括号 2"/>
          <p:cNvSpPr/>
          <p:nvPr/>
        </p:nvSpPr>
        <p:spPr>
          <a:xfrm>
            <a:off x="1280160" y="2605938"/>
            <a:ext cx="264160" cy="2958835"/>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8583761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21425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矩形: 圆角 10"/>
          <p:cNvSpPr/>
          <p:nvPr/>
        </p:nvSpPr>
        <p:spPr>
          <a:xfrm>
            <a:off x="2146457" y="4765582"/>
            <a:ext cx="3444087" cy="661702"/>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短期成本函数</a:t>
            </a:r>
          </a:p>
        </p:txBody>
      </p:sp>
      <p:sp>
        <p:nvSpPr>
          <p:cNvPr id="12" name="矩形: 圆角 11"/>
          <p:cNvSpPr/>
          <p:nvPr/>
        </p:nvSpPr>
        <p:spPr>
          <a:xfrm>
            <a:off x="2146456" y="4008293"/>
            <a:ext cx="3444087" cy="661702"/>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长期生产函数</a:t>
            </a:r>
          </a:p>
        </p:txBody>
      </p:sp>
      <p:sp>
        <p:nvSpPr>
          <p:cNvPr id="13" name="矩形: 圆角 12"/>
          <p:cNvSpPr/>
          <p:nvPr/>
        </p:nvSpPr>
        <p:spPr>
          <a:xfrm>
            <a:off x="2146453" y="3219222"/>
            <a:ext cx="3444087" cy="661702"/>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短期生产函数</a:t>
            </a:r>
          </a:p>
        </p:txBody>
      </p:sp>
      <p:sp>
        <p:nvSpPr>
          <p:cNvPr id="14" name="矩形: 圆角 13"/>
          <p:cNvSpPr/>
          <p:nvPr/>
        </p:nvSpPr>
        <p:spPr>
          <a:xfrm>
            <a:off x="2146454" y="2461933"/>
            <a:ext cx="3444087" cy="661702"/>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生产函数</a:t>
            </a:r>
          </a:p>
        </p:txBody>
      </p:sp>
      <p:sp>
        <p:nvSpPr>
          <p:cNvPr id="15" name="矩形: 圆角 14"/>
          <p:cNvSpPr/>
          <p:nvPr/>
        </p:nvSpPr>
        <p:spPr>
          <a:xfrm>
            <a:off x="2146453" y="1696699"/>
            <a:ext cx="3444087" cy="661702"/>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企      业</a:t>
            </a:r>
          </a:p>
        </p:txBody>
      </p:sp>
      <p:pic>
        <p:nvPicPr>
          <p:cNvPr id="16" name="Picture 57" descr="058"/>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50300" y="2286000"/>
            <a:ext cx="609600" cy="304800"/>
          </a:xfrm>
          <a:prstGeom prst="rect">
            <a:avLst/>
          </a:prstGeom>
          <a:noFill/>
          <a:effectLst>
            <a:outerShdw dist="40161" dir="1106097" algn="ctr" rotWithShape="0">
              <a:srgbClr val="808080"/>
            </a:outerShdw>
          </a:effectLst>
          <a:extLst>
            <a:ext uri="{909E8E84-426E-40DD-AFC4-6F175D3DCCD1}">
              <a14:hiddenFill xmlns:a14="http://schemas.microsoft.com/office/drawing/2010/main">
                <a:solidFill>
                  <a:srgbClr val="FFFFFF"/>
                </a:solidFill>
              </a14:hiddenFill>
            </a:ext>
          </a:extLst>
        </p:spPr>
      </p:pic>
      <p:sp>
        <p:nvSpPr>
          <p:cNvPr id="17" name="Rectangle 8" descr="浅色上对角线"/>
          <p:cNvSpPr>
            <a:spLocks noChangeArrowheads="1"/>
          </p:cNvSpPr>
          <p:nvPr/>
        </p:nvSpPr>
        <p:spPr bwMode="auto">
          <a:xfrm>
            <a:off x="5834380" y="2234234"/>
            <a:ext cx="2915920" cy="356566"/>
          </a:xfrm>
          <a:prstGeom prst="rect">
            <a:avLst/>
          </a:prstGeom>
          <a:pattFill prst="ltUpDiag">
            <a:fgClr>
              <a:srgbClr val="CCFFCC"/>
            </a:fgClr>
            <a:bgClr>
              <a:schemeClr val="bg1"/>
            </a:bgClr>
          </a:pattFill>
          <a:ln>
            <a:noFill/>
          </a:ln>
          <a:effectLst>
            <a:prstShdw prst="shdw17" dist="17961" dir="2700000">
              <a:srgbClr val="336699"/>
            </a:prstShdw>
          </a:effectLst>
          <a:extLst>
            <a:ext uri="{91240B29-F687-4F45-9708-019B960494DF}">
              <a14:hiddenLine xmlns:a14="http://schemas.microsoft.com/office/drawing/2010/main" w="3175">
                <a:solidFill>
                  <a:srgbClr val="F4007A"/>
                </a:solidFill>
                <a:miter lim="800000"/>
                <a:headEnd/>
                <a:tailEnd/>
              </a14:hiddenLine>
            </a:ext>
          </a:extLst>
        </p:spPr>
        <p:txBody>
          <a:bodyPr lIns="198000" tIns="46800" rIns="198000" bIns="46800" anchor="ctr"/>
          <a:lstStyle/>
          <a:p>
            <a:pPr algn="dist"/>
            <a:r>
              <a:rPr lang="zh-CN" altLang="en-US" b="1" dirty="0">
                <a:effectLst>
                  <a:outerShdw blurRad="38100" dist="38100" dir="2700000" algn="tl">
                    <a:srgbClr val="C0C0C0"/>
                  </a:outerShdw>
                </a:effectLst>
              </a:rPr>
              <a:t>企业的类型</a:t>
            </a:r>
          </a:p>
        </p:txBody>
      </p:sp>
      <p:sp>
        <p:nvSpPr>
          <p:cNvPr id="18" name="Rectangle 9" descr="浅色上对角线">
            <a:hlinkClick r:id="" action="ppaction://noaction"/>
          </p:cNvPr>
          <p:cNvSpPr>
            <a:spLocks noChangeArrowheads="1"/>
          </p:cNvSpPr>
          <p:nvPr/>
        </p:nvSpPr>
        <p:spPr bwMode="auto">
          <a:xfrm>
            <a:off x="5834380" y="2691434"/>
            <a:ext cx="2915920" cy="356566"/>
          </a:xfrm>
          <a:prstGeom prst="rect">
            <a:avLst/>
          </a:prstGeom>
          <a:pattFill prst="ltUpDiag">
            <a:fgClr>
              <a:srgbClr val="CCFFCC"/>
            </a:fgClr>
            <a:bgClr>
              <a:schemeClr val="bg1"/>
            </a:bgClr>
          </a:pattFill>
          <a:ln>
            <a:noFill/>
          </a:ln>
          <a:effectLst>
            <a:prstShdw prst="shdw17" dist="17961" dir="2700000">
              <a:srgbClr val="336699"/>
            </a:prstShdw>
          </a:effectLst>
          <a:extLst>
            <a:ext uri="{91240B29-F687-4F45-9708-019B960494DF}">
              <a14:hiddenLine xmlns:a14="http://schemas.microsoft.com/office/drawing/2010/main" w="3175">
                <a:solidFill>
                  <a:srgbClr val="F4007A"/>
                </a:solidFill>
                <a:miter lim="800000"/>
                <a:headEnd/>
                <a:tailEnd/>
              </a14:hiddenLine>
            </a:ext>
          </a:extLst>
        </p:spPr>
        <p:txBody>
          <a:bodyPr lIns="198000" tIns="46800" rIns="198000" bIns="46800" anchor="ctr"/>
          <a:lstStyle/>
          <a:p>
            <a:pPr algn="dist"/>
            <a:r>
              <a:rPr lang="zh-CN" altLang="en-US" b="1" dirty="0">
                <a:effectLst>
                  <a:outerShdw blurRad="38100" dist="38100" dir="2700000" algn="tl">
                    <a:srgbClr val="C0C0C0"/>
                  </a:outerShdw>
                </a:effectLst>
              </a:rPr>
              <a:t>企业的利润最大化目标</a:t>
            </a:r>
          </a:p>
        </p:txBody>
      </p:sp>
      <p:sp>
        <p:nvSpPr>
          <p:cNvPr id="19" name="Rectangle 10" descr="浅色上对角线"/>
          <p:cNvSpPr>
            <a:spLocks noChangeArrowheads="1"/>
          </p:cNvSpPr>
          <p:nvPr/>
        </p:nvSpPr>
        <p:spPr bwMode="auto">
          <a:xfrm>
            <a:off x="5834380" y="3124200"/>
            <a:ext cx="2915920" cy="381000"/>
          </a:xfrm>
          <a:prstGeom prst="rect">
            <a:avLst/>
          </a:prstGeom>
          <a:pattFill prst="ltUpDiag">
            <a:fgClr>
              <a:srgbClr val="CCFFCC"/>
            </a:fgClr>
            <a:bgClr>
              <a:schemeClr val="bg1"/>
            </a:bgClr>
          </a:pattFill>
          <a:ln>
            <a:noFill/>
          </a:ln>
          <a:effectLst>
            <a:prstShdw prst="shdw17" dist="17961" dir="2700000">
              <a:srgbClr val="336699"/>
            </a:prstShdw>
          </a:effectLst>
          <a:extLst>
            <a:ext uri="{91240B29-F687-4F45-9708-019B960494DF}">
              <a14:hiddenLine xmlns:a14="http://schemas.microsoft.com/office/drawing/2010/main" w="3175">
                <a:solidFill>
                  <a:srgbClr val="F4007A"/>
                </a:solidFill>
                <a:miter lim="800000"/>
                <a:headEnd/>
                <a:tailEnd/>
              </a14:hiddenLine>
            </a:ext>
          </a:extLst>
        </p:spPr>
        <p:txBody>
          <a:bodyPr lIns="198000" tIns="46800" rIns="198000" bIns="46800" anchor="ctr"/>
          <a:lstStyle/>
          <a:p>
            <a:pPr algn="dist"/>
            <a:r>
              <a:rPr lang="zh-CN" altLang="en-US" b="1" dirty="0">
                <a:effectLst>
                  <a:outerShdw blurRad="38100" dist="38100" dir="2700000" algn="tl">
                    <a:srgbClr val="C0C0C0"/>
                  </a:outerShdw>
                </a:effectLst>
              </a:rPr>
              <a:t>企业的其他目标</a:t>
            </a:r>
          </a:p>
        </p:txBody>
      </p:sp>
      <p:pic>
        <p:nvPicPr>
          <p:cNvPr id="21" name="Picture 62" descr="058"/>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50300" y="2743200"/>
            <a:ext cx="609600" cy="304800"/>
          </a:xfrm>
          <a:prstGeom prst="rect">
            <a:avLst/>
          </a:prstGeom>
          <a:noFill/>
          <a:effectLst>
            <a:outerShdw dist="52363" dir="842175" algn="ctr" rotWithShape="0">
              <a:srgbClr val="808080"/>
            </a:outerShdw>
          </a:effectLst>
          <a:extLst>
            <a:ext uri="{909E8E84-426E-40DD-AFC4-6F175D3DCCD1}">
              <a14:hiddenFill xmlns:a14="http://schemas.microsoft.com/office/drawing/2010/main">
                <a:solidFill>
                  <a:srgbClr val="FFFFFF"/>
                </a:solidFill>
              </a14:hiddenFill>
            </a:ext>
          </a:extLst>
        </p:spPr>
      </p:pic>
      <p:pic>
        <p:nvPicPr>
          <p:cNvPr id="22" name="Picture 63" descr="058"/>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50300" y="3200400"/>
            <a:ext cx="609600" cy="304800"/>
          </a:xfrm>
          <a:prstGeom prst="rect">
            <a:avLst/>
          </a:prstGeom>
          <a:noFill/>
          <a:effectLst>
            <a:outerShdw dist="52363" dir="842175" algn="ctr" rotWithShape="0">
              <a:srgbClr val="808080"/>
            </a:outerShdw>
          </a:effectLst>
          <a:extLst>
            <a:ext uri="{909E8E84-426E-40DD-AFC4-6F175D3DCCD1}">
              <a14:hiddenFill xmlns:a14="http://schemas.microsoft.com/office/drawing/2010/main">
                <a:solidFill>
                  <a:srgbClr val="FFFFFF"/>
                </a:solidFill>
              </a14:hiddenFill>
            </a:ext>
          </a:extLst>
        </p:spPr>
      </p:pic>
      <p:sp>
        <p:nvSpPr>
          <p:cNvPr id="24" name="AutoShape 65">
            <a:hlinkClick r:id="" action="ppaction://noaction" highlightClick="1"/>
            <a:hlinkHover r:id="" action="ppaction://noaction"/>
          </p:cNvPr>
          <p:cNvSpPr>
            <a:spLocks noChangeArrowheads="1"/>
          </p:cNvSpPr>
          <p:nvPr/>
        </p:nvSpPr>
        <p:spPr bwMode="auto">
          <a:xfrm>
            <a:off x="8826500" y="2286000"/>
            <a:ext cx="381000" cy="228600"/>
          </a:xfrm>
          <a:prstGeom prst="actionButtonBlank">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p>
        </p:txBody>
      </p:sp>
      <p:sp>
        <p:nvSpPr>
          <p:cNvPr id="25" name="AutoShape 66">
            <a:hlinkClick r:id="" action="ppaction://noaction" highlightClick="1"/>
            <a:hlinkHover r:id="" action="ppaction://noaction"/>
          </p:cNvPr>
          <p:cNvSpPr>
            <a:spLocks noChangeArrowheads="1"/>
          </p:cNvSpPr>
          <p:nvPr/>
        </p:nvSpPr>
        <p:spPr bwMode="auto">
          <a:xfrm>
            <a:off x="8902700" y="2743200"/>
            <a:ext cx="381000" cy="228600"/>
          </a:xfrm>
          <a:prstGeom prst="actionButtonBlank">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p>
        </p:txBody>
      </p:sp>
      <p:sp>
        <p:nvSpPr>
          <p:cNvPr id="26" name="AutoShape 67">
            <a:hlinkClick r:id="" action="ppaction://noaction" highlightClick="1"/>
            <a:hlinkHover r:id="" action="ppaction://noaction"/>
          </p:cNvPr>
          <p:cNvSpPr>
            <a:spLocks noChangeArrowheads="1"/>
          </p:cNvSpPr>
          <p:nvPr/>
        </p:nvSpPr>
        <p:spPr bwMode="auto">
          <a:xfrm>
            <a:off x="8902700" y="3200400"/>
            <a:ext cx="381000" cy="228600"/>
          </a:xfrm>
          <a:prstGeom prst="actionButtonBlank">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p>
        </p:txBody>
      </p:sp>
      <p:pic>
        <p:nvPicPr>
          <p:cNvPr id="29" name="Picture 46" descr="130"/>
          <p:cNvPicPr>
            <a:picLocks noChangeAspect="1" noChangeArrowheads="1"/>
          </p:cNvPicPr>
          <p:nvPr/>
        </p:nvPicPr>
        <p:blipFill>
          <a:blip r:embed="rId3">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5590540" y="1958095"/>
            <a:ext cx="3581400" cy="152400"/>
          </a:xfrm>
          <a:prstGeom prst="rect">
            <a:avLst/>
          </a:prstGeom>
          <a:noFill/>
          <a:extLst>
            <a:ext uri="{909E8E84-426E-40DD-AFC4-6F175D3DCCD1}">
              <a14:hiddenFill xmlns:a14="http://schemas.microsoft.com/office/drawing/2010/main">
                <a:solidFill>
                  <a:srgbClr val="FFFFFF"/>
                </a:solidFill>
              </a14:hiddenFill>
            </a:ext>
          </a:extLst>
        </p:spPr>
      </p:pic>
      <p:sp>
        <p:nvSpPr>
          <p:cNvPr id="31" name="文本框 30"/>
          <p:cNvSpPr txBox="1"/>
          <p:nvPr/>
        </p:nvSpPr>
        <p:spPr>
          <a:xfrm>
            <a:off x="9093200" y="669738"/>
            <a:ext cx="2966720"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prstClr val="black"/>
                </a:solidFill>
                <a:latin typeface="微软雅黑" panose="020B0503020204020204" pitchFamily="34" charset="-122"/>
                <a:ea typeface="微软雅黑" panose="020B0503020204020204" pitchFamily="34" charset="-122"/>
              </a:rPr>
              <a:t>第二版</a:t>
            </a:r>
            <a:endParaRPr lang="zh-CN" altLang="en-US" sz="1400" i="1" dirty="0">
              <a:solidFill>
                <a:srgbClr val="002060"/>
              </a:solidFill>
              <a:latin typeface="微软雅黑" panose="020B0503020204020204" pitchFamily="34" charset="-122"/>
              <a:ea typeface="微软雅黑" panose="020B0503020204020204" pitchFamily="34" charset="-122"/>
            </a:endParaRPr>
          </a:p>
        </p:txBody>
      </p:sp>
      <p:sp>
        <p:nvSpPr>
          <p:cNvPr id="34" name="矩形: 圆角 33"/>
          <p:cNvSpPr/>
          <p:nvPr/>
        </p:nvSpPr>
        <p:spPr>
          <a:xfrm>
            <a:off x="2146453" y="5522871"/>
            <a:ext cx="3444087" cy="661702"/>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长期成本函数</a:t>
            </a:r>
          </a:p>
        </p:txBody>
      </p:sp>
      <p:sp>
        <p:nvSpPr>
          <p:cNvPr id="23" name="文本框 22"/>
          <p:cNvSpPr txBox="1"/>
          <p:nvPr/>
        </p:nvSpPr>
        <p:spPr>
          <a:xfrm>
            <a:off x="2062480" y="423516"/>
            <a:ext cx="4531360" cy="584775"/>
          </a:xfrm>
          <a:prstGeom prst="rect">
            <a:avLst/>
          </a:prstGeom>
          <a:noFill/>
          <a:scene3d>
            <a:camera prst="orthographicFront"/>
            <a:lightRig rig="threePt" dir="t"/>
          </a:scene3d>
          <a:sp3d>
            <a:bevelT/>
          </a:sp3d>
        </p:spPr>
        <p:txBody>
          <a:bodyPr wrap="square" rtlCol="0">
            <a:spAutoFit/>
          </a:bodyPr>
          <a:lstStyle/>
          <a:p>
            <a:r>
              <a:rPr lang="zh-CN" altLang="en-US" sz="3200" dirty="0">
                <a:solidFill>
                  <a:srgbClr val="002060"/>
                </a:solidFill>
                <a:latin typeface="华文行楷" panose="02010800040101010101" pitchFamily="2" charset="-122"/>
                <a:ea typeface="华文行楷" panose="02010800040101010101" pitchFamily="2" charset="-122"/>
              </a:rPr>
              <a:t>主要内容</a:t>
            </a:r>
          </a:p>
        </p:txBody>
      </p:sp>
    </p:spTree>
    <p:extLst>
      <p:ext uri="{BB962C8B-B14F-4D97-AF65-F5344CB8AC3E}">
        <p14:creationId xmlns:p14="http://schemas.microsoft.com/office/powerpoint/2010/main" val="3376259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descr="10%"/>
          <p:cNvSpPr>
            <a:spLocks noChangeArrowheads="1"/>
          </p:cNvSpPr>
          <p:nvPr/>
        </p:nvSpPr>
        <p:spPr bwMode="auto">
          <a:xfrm>
            <a:off x="853025" y="4424273"/>
            <a:ext cx="10300750" cy="1858959"/>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566476" y="366307"/>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边际报酬递减规律</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21" name="文本框 20"/>
          <p:cNvSpPr txBox="1"/>
          <p:nvPr/>
        </p:nvSpPr>
        <p:spPr>
          <a:xfrm>
            <a:off x="9093200" y="669738"/>
            <a:ext cx="2966720"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prstClr val="black"/>
                </a:solidFill>
                <a:latin typeface="微软雅黑" panose="020B0503020204020204" pitchFamily="34" charset="-122"/>
                <a:ea typeface="微软雅黑" panose="020B0503020204020204" pitchFamily="34" charset="-122"/>
              </a:rPr>
              <a:t>第二版</a:t>
            </a:r>
            <a:endParaRPr lang="zh-CN" altLang="en-US" sz="1400" i="1" dirty="0">
              <a:solidFill>
                <a:srgbClr val="00206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799444" y="1165039"/>
            <a:ext cx="2705755" cy="461665"/>
          </a:xfrm>
          <a:prstGeom prst="rect">
            <a:avLst/>
          </a:prstGeom>
          <a:noFill/>
        </p:spPr>
        <p:txBody>
          <a:bodyPr wrap="squar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边际报酬递减规律</a:t>
            </a:r>
          </a:p>
        </p:txBody>
      </p:sp>
      <p:sp>
        <p:nvSpPr>
          <p:cNvPr id="8" name="文本框 7"/>
          <p:cNvSpPr txBox="1"/>
          <p:nvPr/>
        </p:nvSpPr>
        <p:spPr>
          <a:xfrm>
            <a:off x="962038" y="1769306"/>
            <a:ext cx="10117302" cy="1938992"/>
          </a:xfrm>
          <a:prstGeom prst="rect">
            <a:avLst/>
          </a:prstGeom>
          <a:noFill/>
        </p:spPr>
        <p:txBody>
          <a:bodyPr wrap="square" rtlCol="0">
            <a:spAutoFit/>
          </a:bodyPr>
          <a:lstStyle/>
          <a:p>
            <a:pPr indent="457200">
              <a:lnSpc>
                <a:spcPct val="150000"/>
              </a:lnSpc>
            </a:pPr>
            <a:r>
              <a:rPr lang="zh-CN" altLang="en-US" sz="2000" dirty="0">
                <a:latin typeface="微软雅黑" panose="020B0503020204020204" pitchFamily="34" charset="-122"/>
                <a:ea typeface="微软雅黑" panose="020B0503020204020204" pitchFamily="34" charset="-122"/>
              </a:rPr>
              <a:t>在技术水平保持不变的条件下，当把一种可变的生产要素连同其他一种或几种不变的生产要素投入到生产过程之中，随着这种可变的生产要素投入量的增加，最初每增加到</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单位该要素所带来的产量增加量也是递增的；但当这种可变要素投入量增加到</a:t>
            </a:r>
            <a:r>
              <a:rPr lang="zh-CN" altLang="en-US" sz="2000" dirty="0">
                <a:solidFill>
                  <a:srgbClr val="FF0000"/>
                </a:solidFill>
                <a:latin typeface="微软雅黑" panose="020B0503020204020204" pitchFamily="34" charset="-122"/>
                <a:ea typeface="微软雅黑" panose="020B0503020204020204" pitchFamily="34" charset="-122"/>
              </a:rPr>
              <a:t>一定程度</a:t>
            </a:r>
            <a:r>
              <a:rPr lang="zh-CN" altLang="en-US" sz="2000" dirty="0">
                <a:latin typeface="微软雅黑" panose="020B0503020204020204" pitchFamily="34" charset="-122"/>
                <a:ea typeface="微软雅黑" panose="020B0503020204020204" pitchFamily="34" charset="-122"/>
              </a:rPr>
              <a:t>之后，增加</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单位该要素所带来的产量增加是</a:t>
            </a:r>
            <a:r>
              <a:rPr lang="zh-CN" altLang="en-US" sz="2000" dirty="0">
                <a:solidFill>
                  <a:srgbClr val="FF0000"/>
                </a:solidFill>
                <a:latin typeface="微软雅黑" panose="020B0503020204020204" pitchFamily="34" charset="-122"/>
                <a:ea typeface="微软雅黑" panose="020B0503020204020204" pitchFamily="34" charset="-122"/>
              </a:rPr>
              <a:t>逐渐递减</a:t>
            </a:r>
            <a:r>
              <a:rPr lang="zh-CN" altLang="en-US" sz="2000" dirty="0">
                <a:latin typeface="微软雅黑" panose="020B0503020204020204" pitchFamily="34" charset="-122"/>
                <a:ea typeface="微软雅黑" panose="020B0503020204020204" pitchFamily="34" charset="-122"/>
              </a:rPr>
              <a:t>的。</a:t>
            </a:r>
          </a:p>
        </p:txBody>
      </p:sp>
      <p:sp>
        <p:nvSpPr>
          <p:cNvPr id="9" name="文本框 8"/>
          <p:cNvSpPr txBox="1"/>
          <p:nvPr/>
        </p:nvSpPr>
        <p:spPr>
          <a:xfrm>
            <a:off x="799444" y="3934779"/>
            <a:ext cx="4246727"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理解边际规模报酬递减需注意</a:t>
            </a:r>
          </a:p>
        </p:txBody>
      </p:sp>
      <p:sp>
        <p:nvSpPr>
          <p:cNvPr id="17" name="文本框 16"/>
          <p:cNvSpPr txBox="1"/>
          <p:nvPr/>
        </p:nvSpPr>
        <p:spPr>
          <a:xfrm>
            <a:off x="1350800" y="4510001"/>
            <a:ext cx="8624535" cy="1477328"/>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规律发挥作用的条件是生产技术水平保持</a:t>
            </a:r>
            <a:r>
              <a:rPr lang="zh-CN" altLang="en-US" sz="2000" dirty="0" smtClean="0">
                <a:latin typeface="微软雅黑" panose="020B0503020204020204" pitchFamily="34" charset="-122"/>
                <a:ea typeface="微软雅黑" panose="020B0503020204020204" pitchFamily="34" charset="-122"/>
              </a:rPr>
              <a:t>不变。</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边际报酬递减规律只有在其他生产要素投入量保持不变的条件下才</a:t>
            </a:r>
            <a:r>
              <a:rPr lang="zh-CN" altLang="en-US" sz="2000" dirty="0" smtClean="0">
                <a:latin typeface="微软雅黑" panose="020B0503020204020204" pitchFamily="34" charset="-122"/>
                <a:ea typeface="微软雅黑" panose="020B0503020204020204" pitchFamily="34" charset="-122"/>
              </a:rPr>
              <a:t>成立。</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边际产量递减在可变要素投入增加到一定程度之后才会</a:t>
            </a:r>
            <a:r>
              <a:rPr lang="zh-CN" altLang="en-US" sz="2000" dirty="0" smtClean="0">
                <a:latin typeface="微软雅黑" panose="020B0503020204020204" pitchFamily="34" charset="-122"/>
                <a:ea typeface="微软雅黑" panose="020B0503020204020204" pitchFamily="34" charset="-122"/>
              </a:rPr>
              <a:t>出现。</a:t>
            </a:r>
            <a:endParaRPr lang="zh-CN" altLang="en-US" sz="2000" dirty="0">
              <a:latin typeface="微软雅黑" panose="020B0503020204020204" pitchFamily="34" charset="-122"/>
              <a:ea typeface="微软雅黑" panose="020B0503020204020204" pitchFamily="34" charset="-122"/>
            </a:endParaRPr>
          </a:p>
        </p:txBody>
      </p:sp>
      <p:sp>
        <p:nvSpPr>
          <p:cNvPr id="11" name="Rectangle 50"/>
          <p:cNvSpPr>
            <a:spLocks noChangeArrowheads="1"/>
          </p:cNvSpPr>
          <p:nvPr/>
        </p:nvSpPr>
        <p:spPr bwMode="auto">
          <a:xfrm>
            <a:off x="887603" y="1774777"/>
            <a:ext cx="10266172" cy="1966032"/>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
        <p:nvSpPr>
          <p:cNvPr id="12" name="Rectangle 50"/>
          <p:cNvSpPr>
            <a:spLocks noChangeArrowheads="1"/>
          </p:cNvSpPr>
          <p:nvPr/>
        </p:nvSpPr>
        <p:spPr bwMode="auto">
          <a:xfrm>
            <a:off x="887604" y="4453297"/>
            <a:ext cx="10266172" cy="1590735"/>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29774825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89"/>
          <p:cNvSpPr>
            <a:spLocks noChangeArrowheads="1"/>
          </p:cNvSpPr>
          <p:nvPr/>
        </p:nvSpPr>
        <p:spPr bwMode="auto">
          <a:xfrm>
            <a:off x="5506882" y="1140745"/>
            <a:ext cx="5005952" cy="5293332"/>
          </a:xfrm>
          <a:prstGeom prst="rect">
            <a:avLst/>
          </a:prstGeom>
          <a:solidFill>
            <a:srgbClr val="F7FCFF"/>
          </a:solidFill>
          <a:ln w="9525">
            <a:solidFill>
              <a:schemeClr va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676400"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总产量、平均产量和边际产量之间的关系</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21" name="文本框 20"/>
          <p:cNvSpPr txBox="1"/>
          <p:nvPr/>
        </p:nvSpPr>
        <p:spPr>
          <a:xfrm>
            <a:off x="9093200" y="669738"/>
            <a:ext cx="2966720"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prstClr val="black"/>
                </a:solidFill>
                <a:latin typeface="微软雅黑" panose="020B0503020204020204" pitchFamily="34" charset="-122"/>
                <a:ea typeface="微软雅黑" panose="020B0503020204020204" pitchFamily="34" charset="-122"/>
              </a:rPr>
              <a:t>第二版</a:t>
            </a:r>
            <a:endParaRPr lang="zh-CN" altLang="en-US" sz="1400" i="1" dirty="0">
              <a:solidFill>
                <a:srgbClr val="002060"/>
              </a:solidFill>
              <a:latin typeface="微软雅黑" panose="020B0503020204020204" pitchFamily="34" charset="-122"/>
              <a:ea typeface="微软雅黑" panose="020B0503020204020204" pitchFamily="34" charset="-122"/>
            </a:endParaRPr>
          </a:p>
        </p:txBody>
      </p:sp>
      <p:sp>
        <p:nvSpPr>
          <p:cNvPr id="8" name="Line 2"/>
          <p:cNvSpPr>
            <a:spLocks noChangeShapeType="1"/>
          </p:cNvSpPr>
          <p:nvPr/>
        </p:nvSpPr>
        <p:spPr bwMode="auto">
          <a:xfrm flipV="1">
            <a:off x="6752558" y="1249995"/>
            <a:ext cx="0" cy="236220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9" name="Line 3"/>
          <p:cNvSpPr>
            <a:spLocks noChangeShapeType="1"/>
          </p:cNvSpPr>
          <p:nvPr/>
        </p:nvSpPr>
        <p:spPr bwMode="auto">
          <a:xfrm flipV="1">
            <a:off x="6774290" y="3612195"/>
            <a:ext cx="2733261"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0" name="Rectangle 4"/>
          <p:cNvSpPr>
            <a:spLocks noChangeArrowheads="1"/>
          </p:cNvSpPr>
          <p:nvPr/>
        </p:nvSpPr>
        <p:spPr bwMode="auto">
          <a:xfrm>
            <a:off x="6046903" y="1118634"/>
            <a:ext cx="457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effectLst>
                  <a:outerShdw blurRad="38100" dist="38100" dir="2700000" algn="tl">
                    <a:srgbClr val="C0C0C0"/>
                  </a:outerShdw>
                </a:effectLst>
              </a:rPr>
              <a:t>TP</a:t>
            </a:r>
            <a:r>
              <a:rPr lang="en-US" altLang="zh-CN" b="1" baseline="-25000" dirty="0">
                <a:effectLst>
                  <a:outerShdw blurRad="38100" dist="38100" dir="2700000" algn="tl">
                    <a:srgbClr val="C0C0C0"/>
                  </a:outerShdw>
                </a:effectLst>
              </a:rPr>
              <a:t>L</a:t>
            </a:r>
          </a:p>
        </p:txBody>
      </p:sp>
      <p:sp>
        <p:nvSpPr>
          <p:cNvPr id="18" name="Line 15"/>
          <p:cNvSpPr>
            <a:spLocks noChangeShapeType="1"/>
          </p:cNvSpPr>
          <p:nvPr/>
        </p:nvSpPr>
        <p:spPr bwMode="auto">
          <a:xfrm flipV="1">
            <a:off x="6752558" y="1402395"/>
            <a:ext cx="1828800" cy="2209800"/>
          </a:xfrm>
          <a:prstGeom prst="line">
            <a:avLst/>
          </a:prstGeom>
          <a:noFill/>
          <a:ln w="19050" cap="rnd">
            <a:solidFill>
              <a:srgbClr val="FF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grpSp>
        <p:nvGrpSpPr>
          <p:cNvPr id="24" name="Group 55"/>
          <p:cNvGrpSpPr/>
          <p:nvPr/>
        </p:nvGrpSpPr>
        <p:grpSpPr bwMode="auto">
          <a:xfrm>
            <a:off x="7819358" y="2240595"/>
            <a:ext cx="381000" cy="1828800"/>
            <a:chOff x="2688" y="816"/>
            <a:chExt cx="240" cy="1152"/>
          </a:xfrm>
        </p:grpSpPr>
        <p:sp>
          <p:nvSpPr>
            <p:cNvPr id="25" name="Line 17"/>
            <p:cNvSpPr>
              <a:spLocks noChangeShapeType="1"/>
            </p:cNvSpPr>
            <p:nvPr/>
          </p:nvSpPr>
          <p:spPr bwMode="auto">
            <a:xfrm>
              <a:off x="2736" y="816"/>
              <a:ext cx="0" cy="864"/>
            </a:xfrm>
            <a:prstGeom prst="line">
              <a:avLst/>
            </a:prstGeom>
            <a:noFill/>
            <a:ln w="9525" cap="rnd">
              <a:solidFill>
                <a:srgbClr val="CC0066"/>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26" name="Rectangle 25"/>
            <p:cNvSpPr>
              <a:spLocks noChangeArrowheads="1"/>
            </p:cNvSpPr>
            <p:nvPr/>
          </p:nvSpPr>
          <p:spPr bwMode="auto">
            <a:xfrm>
              <a:off x="2688" y="1728"/>
              <a:ext cx="24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000" b="1" dirty="0">
                  <a:solidFill>
                    <a:srgbClr val="A50021"/>
                  </a:solidFill>
                  <a:effectLst>
                    <a:outerShdw blurRad="38100" dist="38100" dir="2700000" algn="tl">
                      <a:srgbClr val="C0C0C0"/>
                    </a:outerShdw>
                  </a:effectLst>
                </a:rPr>
                <a:t>L</a:t>
              </a:r>
              <a:r>
                <a:rPr lang="en-US" altLang="zh-CN" sz="2000" b="1" baseline="-25000" dirty="0">
                  <a:solidFill>
                    <a:srgbClr val="A50021"/>
                  </a:solidFill>
                  <a:effectLst>
                    <a:outerShdw blurRad="38100" dist="38100" dir="2700000" algn="tl">
                      <a:srgbClr val="C0C0C0"/>
                    </a:outerShdw>
                  </a:effectLst>
                </a:rPr>
                <a:t>2</a:t>
              </a:r>
              <a:endParaRPr lang="en-US" altLang="zh-CN" sz="2000" b="1" dirty="0">
                <a:solidFill>
                  <a:srgbClr val="A50021"/>
                </a:solidFill>
                <a:effectLst>
                  <a:outerShdw blurRad="38100" dist="38100" dir="2700000" algn="tl">
                    <a:srgbClr val="C0C0C0"/>
                  </a:outerShdw>
                </a:effectLst>
              </a:endParaRPr>
            </a:p>
          </p:txBody>
        </p:sp>
      </p:grpSp>
      <p:grpSp>
        <p:nvGrpSpPr>
          <p:cNvPr id="27" name="Group 57"/>
          <p:cNvGrpSpPr/>
          <p:nvPr/>
        </p:nvGrpSpPr>
        <p:grpSpPr bwMode="auto">
          <a:xfrm>
            <a:off x="8352758" y="2011995"/>
            <a:ext cx="381000" cy="2057400"/>
            <a:chOff x="3024" y="672"/>
            <a:chExt cx="240" cy="1296"/>
          </a:xfrm>
        </p:grpSpPr>
        <p:sp>
          <p:nvSpPr>
            <p:cNvPr id="28" name="Line 18"/>
            <p:cNvSpPr>
              <a:spLocks noChangeShapeType="1"/>
            </p:cNvSpPr>
            <p:nvPr/>
          </p:nvSpPr>
          <p:spPr bwMode="auto">
            <a:xfrm>
              <a:off x="3120" y="672"/>
              <a:ext cx="0" cy="1008"/>
            </a:xfrm>
            <a:prstGeom prst="line">
              <a:avLst/>
            </a:prstGeom>
            <a:noFill/>
            <a:ln w="9525" cap="rnd">
              <a:solidFill>
                <a:srgbClr val="3366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29" name="Rectangle 26"/>
            <p:cNvSpPr>
              <a:spLocks noChangeArrowheads="1"/>
            </p:cNvSpPr>
            <p:nvPr/>
          </p:nvSpPr>
          <p:spPr bwMode="auto">
            <a:xfrm>
              <a:off x="3024" y="1728"/>
              <a:ext cx="24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000" b="1">
                  <a:solidFill>
                    <a:srgbClr val="336600"/>
                  </a:solidFill>
                  <a:effectLst>
                    <a:outerShdw blurRad="38100" dist="38100" dir="2700000" algn="tl">
                      <a:srgbClr val="C0C0C0"/>
                    </a:outerShdw>
                  </a:effectLst>
                </a:rPr>
                <a:t>L</a:t>
              </a:r>
              <a:r>
                <a:rPr lang="en-US" altLang="zh-CN" sz="2000" b="1" baseline="-25000">
                  <a:solidFill>
                    <a:srgbClr val="336600"/>
                  </a:solidFill>
                  <a:effectLst>
                    <a:outerShdw blurRad="38100" dist="38100" dir="2700000" algn="tl">
                      <a:srgbClr val="C0C0C0"/>
                    </a:outerShdw>
                  </a:effectLst>
                </a:rPr>
                <a:t>3</a:t>
              </a:r>
              <a:endParaRPr lang="en-US" altLang="zh-CN" sz="2000" b="1">
                <a:solidFill>
                  <a:srgbClr val="336600"/>
                </a:solidFill>
                <a:effectLst>
                  <a:outerShdw blurRad="38100" dist="38100" dir="2700000" algn="tl">
                    <a:srgbClr val="C0C0C0"/>
                  </a:outerShdw>
                </a:effectLst>
              </a:endParaRPr>
            </a:p>
          </p:txBody>
        </p:sp>
      </p:grpSp>
      <p:grpSp>
        <p:nvGrpSpPr>
          <p:cNvPr id="42" name="Group 48"/>
          <p:cNvGrpSpPr/>
          <p:nvPr/>
        </p:nvGrpSpPr>
        <p:grpSpPr bwMode="auto">
          <a:xfrm>
            <a:off x="6752558" y="1859596"/>
            <a:ext cx="2743200" cy="1738313"/>
            <a:chOff x="2016" y="576"/>
            <a:chExt cx="1728" cy="1095"/>
          </a:xfrm>
        </p:grpSpPr>
        <p:sp>
          <p:nvSpPr>
            <p:cNvPr id="43" name="Rectangle 30"/>
            <p:cNvSpPr>
              <a:spLocks noChangeArrowheads="1"/>
            </p:cNvSpPr>
            <p:nvPr/>
          </p:nvSpPr>
          <p:spPr bwMode="auto">
            <a:xfrm>
              <a:off x="3408" y="576"/>
              <a:ext cx="336"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a:solidFill>
                    <a:srgbClr val="336600"/>
                  </a:solidFill>
                  <a:effectLst>
                    <a:outerShdw blurRad="38100" dist="38100" dir="2700000" algn="tl">
                      <a:srgbClr val="C0C0C0"/>
                    </a:outerShdw>
                  </a:effectLst>
                </a:rPr>
                <a:t>TP</a:t>
              </a:r>
            </a:p>
          </p:txBody>
        </p:sp>
        <p:sp>
          <p:nvSpPr>
            <p:cNvPr id="44" name="Freeform 44"/>
            <p:cNvSpPr/>
            <p:nvPr/>
          </p:nvSpPr>
          <p:spPr bwMode="auto">
            <a:xfrm>
              <a:off x="2016" y="672"/>
              <a:ext cx="1420" cy="999"/>
            </a:xfrm>
            <a:custGeom>
              <a:avLst/>
              <a:gdLst>
                <a:gd name="T0" fmla="*/ 0 w 1420"/>
                <a:gd name="T1" fmla="*/ 999 h 999"/>
                <a:gd name="T2" fmla="*/ 212 w 1420"/>
                <a:gd name="T3" fmla="*/ 943 h 999"/>
                <a:gd name="T4" fmla="*/ 412 w 1420"/>
                <a:gd name="T5" fmla="*/ 811 h 999"/>
                <a:gd name="T6" fmla="*/ 496 w 1420"/>
                <a:gd name="T7" fmla="*/ 663 h 999"/>
                <a:gd name="T8" fmla="*/ 532 w 1420"/>
                <a:gd name="T9" fmla="*/ 531 h 999"/>
                <a:gd name="T10" fmla="*/ 588 w 1420"/>
                <a:gd name="T11" fmla="*/ 327 h 999"/>
                <a:gd name="T12" fmla="*/ 676 w 1420"/>
                <a:gd name="T13" fmla="*/ 179 h 999"/>
                <a:gd name="T14" fmla="*/ 820 w 1420"/>
                <a:gd name="T15" fmla="*/ 67 h 999"/>
                <a:gd name="T16" fmla="*/ 996 w 1420"/>
                <a:gd name="T17" fmla="*/ 19 h 999"/>
                <a:gd name="T18" fmla="*/ 1184 w 1420"/>
                <a:gd name="T19" fmla="*/ 11 h 999"/>
                <a:gd name="T20" fmla="*/ 1420 w 1420"/>
                <a:gd name="T21" fmla="*/ 83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0" h="999">
                  <a:moveTo>
                    <a:pt x="0" y="999"/>
                  </a:moveTo>
                  <a:cubicBezTo>
                    <a:pt x="35" y="990"/>
                    <a:pt x="143" y="974"/>
                    <a:pt x="212" y="943"/>
                  </a:cubicBezTo>
                  <a:cubicBezTo>
                    <a:pt x="281" y="912"/>
                    <a:pt x="365" y="858"/>
                    <a:pt x="412" y="811"/>
                  </a:cubicBezTo>
                  <a:cubicBezTo>
                    <a:pt x="459" y="764"/>
                    <a:pt x="476" y="710"/>
                    <a:pt x="496" y="663"/>
                  </a:cubicBezTo>
                  <a:cubicBezTo>
                    <a:pt x="516" y="616"/>
                    <a:pt x="517" y="587"/>
                    <a:pt x="532" y="531"/>
                  </a:cubicBezTo>
                  <a:cubicBezTo>
                    <a:pt x="547" y="475"/>
                    <a:pt x="564" y="386"/>
                    <a:pt x="588" y="327"/>
                  </a:cubicBezTo>
                  <a:cubicBezTo>
                    <a:pt x="612" y="268"/>
                    <a:pt x="637" y="222"/>
                    <a:pt x="676" y="179"/>
                  </a:cubicBezTo>
                  <a:cubicBezTo>
                    <a:pt x="715" y="136"/>
                    <a:pt x="767" y="94"/>
                    <a:pt x="820" y="67"/>
                  </a:cubicBezTo>
                  <a:cubicBezTo>
                    <a:pt x="873" y="40"/>
                    <a:pt x="935" y="28"/>
                    <a:pt x="996" y="19"/>
                  </a:cubicBezTo>
                  <a:cubicBezTo>
                    <a:pt x="1057" y="10"/>
                    <a:pt x="1113" y="0"/>
                    <a:pt x="1184" y="11"/>
                  </a:cubicBezTo>
                  <a:cubicBezTo>
                    <a:pt x="1255" y="22"/>
                    <a:pt x="1371" y="68"/>
                    <a:pt x="1420" y="83"/>
                  </a:cubicBezTo>
                </a:path>
              </a:pathLst>
            </a:custGeom>
            <a:noFill/>
            <a:ln w="19050" cap="flat" cmpd="sng">
              <a:solidFill>
                <a:srgbClr val="336600"/>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grpSp>
      <p:pic>
        <p:nvPicPr>
          <p:cNvPr id="49" name="Picture 60" descr="26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28958" y="1935795"/>
            <a:ext cx="1524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68" descr="26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40865" y="2822699"/>
            <a:ext cx="1524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70" descr="26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7819358" y="2164395"/>
            <a:ext cx="152400" cy="152400"/>
          </a:xfrm>
          <a:prstGeom prst="rect">
            <a:avLst/>
          </a:prstGeom>
          <a:noFill/>
          <a:extLst>
            <a:ext uri="{909E8E84-426E-40DD-AFC4-6F175D3DCCD1}">
              <a14:hiddenFill xmlns:a14="http://schemas.microsoft.com/office/drawing/2010/main">
                <a:solidFill>
                  <a:srgbClr val="FFFFFF"/>
                </a:solidFill>
              </a14:hiddenFill>
            </a:ext>
          </a:extLst>
        </p:spPr>
      </p:pic>
      <p:sp>
        <p:nvSpPr>
          <p:cNvPr id="63" name="Line 9"/>
          <p:cNvSpPr>
            <a:spLocks noChangeShapeType="1"/>
          </p:cNvSpPr>
          <p:nvPr/>
        </p:nvSpPr>
        <p:spPr bwMode="auto">
          <a:xfrm flipV="1">
            <a:off x="6765914" y="4024013"/>
            <a:ext cx="0" cy="1838564"/>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64" name="Line 10"/>
          <p:cNvSpPr>
            <a:spLocks noChangeShapeType="1"/>
          </p:cNvSpPr>
          <p:nvPr/>
        </p:nvSpPr>
        <p:spPr bwMode="auto">
          <a:xfrm flipV="1">
            <a:off x="6765914" y="5862577"/>
            <a:ext cx="2514600"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65" name="Rectangle 11"/>
          <p:cNvSpPr>
            <a:spLocks noChangeArrowheads="1"/>
          </p:cNvSpPr>
          <p:nvPr/>
        </p:nvSpPr>
        <p:spPr bwMode="auto">
          <a:xfrm>
            <a:off x="6219158" y="4024012"/>
            <a:ext cx="501514" cy="747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effectLst>
                  <a:outerShdw blurRad="38100" dist="38100" dir="2700000" algn="tl">
                    <a:srgbClr val="C0C0C0"/>
                  </a:outerShdw>
                </a:effectLst>
              </a:rPr>
              <a:t>AP</a:t>
            </a:r>
            <a:r>
              <a:rPr lang="en-US" altLang="zh-CN" b="1" baseline="-25000" dirty="0">
                <a:effectLst>
                  <a:outerShdw blurRad="38100" dist="38100" dir="2700000" algn="tl">
                    <a:srgbClr val="C0C0C0"/>
                  </a:outerShdw>
                </a:effectLst>
              </a:rPr>
              <a:t>L</a:t>
            </a:r>
          </a:p>
          <a:p>
            <a:r>
              <a:rPr lang="en-US" altLang="zh-CN" b="1" dirty="0">
                <a:effectLst>
                  <a:outerShdw blurRad="38100" dist="38100" dir="2700000" algn="tl">
                    <a:srgbClr val="C0C0C0"/>
                  </a:outerShdw>
                </a:effectLst>
              </a:rPr>
              <a:t>MP</a:t>
            </a:r>
            <a:r>
              <a:rPr lang="en-US" altLang="zh-CN" b="1" baseline="-25000" dirty="0">
                <a:effectLst>
                  <a:outerShdw blurRad="38100" dist="38100" dir="2700000" algn="tl">
                    <a:srgbClr val="C0C0C0"/>
                  </a:outerShdw>
                </a:effectLst>
              </a:rPr>
              <a:t>L</a:t>
            </a:r>
          </a:p>
        </p:txBody>
      </p:sp>
      <p:sp>
        <p:nvSpPr>
          <p:cNvPr id="66" name="Rectangle 12"/>
          <p:cNvSpPr>
            <a:spLocks noChangeArrowheads="1"/>
          </p:cNvSpPr>
          <p:nvPr/>
        </p:nvSpPr>
        <p:spPr bwMode="auto">
          <a:xfrm>
            <a:off x="9280514" y="5633977"/>
            <a:ext cx="457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a:effectLst>
                  <a:outerShdw blurRad="38100" dist="38100" dir="2700000" algn="tl">
                    <a:srgbClr val="C0C0C0"/>
                  </a:outerShdw>
                </a:effectLst>
              </a:rPr>
              <a:t>L</a:t>
            </a:r>
          </a:p>
        </p:txBody>
      </p:sp>
      <p:sp>
        <p:nvSpPr>
          <p:cNvPr id="67" name="Rectangle 13"/>
          <p:cNvSpPr>
            <a:spLocks noChangeArrowheads="1"/>
          </p:cNvSpPr>
          <p:nvPr/>
        </p:nvSpPr>
        <p:spPr bwMode="auto">
          <a:xfrm>
            <a:off x="6384914" y="5710177"/>
            <a:ext cx="457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a:effectLst>
                  <a:outerShdw blurRad="38100" dist="38100" dir="2700000" algn="tl">
                    <a:srgbClr val="C0C0C0"/>
                  </a:outerShdw>
                </a:effectLst>
              </a:rPr>
              <a:t>O</a:t>
            </a:r>
          </a:p>
        </p:txBody>
      </p:sp>
      <p:grpSp>
        <p:nvGrpSpPr>
          <p:cNvPr id="68" name="Group 54"/>
          <p:cNvGrpSpPr/>
          <p:nvPr/>
        </p:nvGrpSpPr>
        <p:grpSpPr bwMode="auto">
          <a:xfrm>
            <a:off x="7330271" y="3990795"/>
            <a:ext cx="381000" cy="2219564"/>
            <a:chOff x="2400" y="2400"/>
            <a:chExt cx="240" cy="1680"/>
          </a:xfrm>
        </p:grpSpPr>
        <p:sp>
          <p:nvSpPr>
            <p:cNvPr id="69" name="Line 19"/>
            <p:cNvSpPr>
              <a:spLocks noChangeShapeType="1"/>
            </p:cNvSpPr>
            <p:nvPr/>
          </p:nvSpPr>
          <p:spPr bwMode="auto">
            <a:xfrm>
              <a:off x="2544" y="2400"/>
              <a:ext cx="0" cy="1440"/>
            </a:xfrm>
            <a:prstGeom prst="line">
              <a:avLst/>
            </a:prstGeom>
            <a:noFill/>
            <a:ln w="9525" cap="rnd">
              <a:solidFill>
                <a:srgbClr val="4141FF"/>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70" name="Rectangle 27"/>
            <p:cNvSpPr>
              <a:spLocks noChangeArrowheads="1"/>
            </p:cNvSpPr>
            <p:nvPr/>
          </p:nvSpPr>
          <p:spPr bwMode="auto">
            <a:xfrm>
              <a:off x="2400" y="3840"/>
              <a:ext cx="24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000" b="1" dirty="0">
                  <a:solidFill>
                    <a:srgbClr val="3333CC"/>
                  </a:solidFill>
                  <a:effectLst>
                    <a:outerShdw blurRad="38100" dist="38100" dir="2700000" algn="tl">
                      <a:srgbClr val="C0C0C0"/>
                    </a:outerShdw>
                  </a:effectLst>
                </a:rPr>
                <a:t>L</a:t>
              </a:r>
              <a:r>
                <a:rPr lang="en-US" altLang="zh-CN" sz="2000" b="1" baseline="-25000" dirty="0">
                  <a:solidFill>
                    <a:srgbClr val="3333CC"/>
                  </a:solidFill>
                  <a:effectLst>
                    <a:outerShdw blurRad="38100" dist="38100" dir="2700000" algn="tl">
                      <a:srgbClr val="C0C0C0"/>
                    </a:outerShdw>
                  </a:effectLst>
                </a:rPr>
                <a:t>1</a:t>
              </a:r>
              <a:endParaRPr lang="en-US" altLang="zh-CN" sz="2000" b="1" dirty="0">
                <a:solidFill>
                  <a:srgbClr val="3333CC"/>
                </a:solidFill>
                <a:effectLst>
                  <a:outerShdw blurRad="38100" dist="38100" dir="2700000" algn="tl">
                    <a:srgbClr val="C0C0C0"/>
                  </a:outerShdw>
                </a:effectLst>
              </a:endParaRPr>
            </a:p>
          </p:txBody>
        </p:sp>
      </p:grpSp>
      <p:grpSp>
        <p:nvGrpSpPr>
          <p:cNvPr id="71" name="Group 56"/>
          <p:cNvGrpSpPr/>
          <p:nvPr/>
        </p:nvGrpSpPr>
        <p:grpSpPr bwMode="auto">
          <a:xfrm>
            <a:off x="7832714" y="3963685"/>
            <a:ext cx="381000" cy="2257878"/>
            <a:chOff x="2688" y="2400"/>
            <a:chExt cx="240" cy="1709"/>
          </a:xfrm>
        </p:grpSpPr>
        <p:sp>
          <p:nvSpPr>
            <p:cNvPr id="72" name="Line 20"/>
            <p:cNvSpPr>
              <a:spLocks noChangeShapeType="1"/>
            </p:cNvSpPr>
            <p:nvPr/>
          </p:nvSpPr>
          <p:spPr bwMode="auto">
            <a:xfrm>
              <a:off x="2736" y="2400"/>
              <a:ext cx="0" cy="1440"/>
            </a:xfrm>
            <a:prstGeom prst="line">
              <a:avLst/>
            </a:prstGeom>
            <a:noFill/>
            <a:ln w="9525" cap="rnd">
              <a:solidFill>
                <a:srgbClr val="CC0066"/>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73" name="Rectangle 28"/>
            <p:cNvSpPr>
              <a:spLocks noChangeArrowheads="1"/>
            </p:cNvSpPr>
            <p:nvPr/>
          </p:nvSpPr>
          <p:spPr bwMode="auto">
            <a:xfrm>
              <a:off x="2688" y="3869"/>
              <a:ext cx="24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000" b="1" dirty="0">
                  <a:solidFill>
                    <a:srgbClr val="A50021"/>
                  </a:solidFill>
                  <a:effectLst>
                    <a:outerShdw blurRad="38100" dist="38100" dir="2700000" algn="tl">
                      <a:srgbClr val="C0C0C0"/>
                    </a:outerShdw>
                  </a:effectLst>
                </a:rPr>
                <a:t>L</a:t>
              </a:r>
              <a:r>
                <a:rPr lang="en-US" altLang="zh-CN" sz="2000" b="1" baseline="-25000" dirty="0">
                  <a:solidFill>
                    <a:srgbClr val="A50021"/>
                  </a:solidFill>
                  <a:effectLst>
                    <a:outerShdw blurRad="38100" dist="38100" dir="2700000" algn="tl">
                      <a:srgbClr val="C0C0C0"/>
                    </a:outerShdw>
                  </a:effectLst>
                </a:rPr>
                <a:t>2</a:t>
              </a:r>
              <a:endParaRPr lang="en-US" altLang="zh-CN" sz="2000" b="1" dirty="0">
                <a:solidFill>
                  <a:srgbClr val="A50021"/>
                </a:solidFill>
                <a:effectLst>
                  <a:outerShdw blurRad="38100" dist="38100" dir="2700000" algn="tl">
                    <a:srgbClr val="C0C0C0"/>
                  </a:outerShdw>
                </a:effectLst>
              </a:endParaRPr>
            </a:p>
          </p:txBody>
        </p:sp>
      </p:grpSp>
      <p:grpSp>
        <p:nvGrpSpPr>
          <p:cNvPr id="74" name="Group 58"/>
          <p:cNvGrpSpPr/>
          <p:nvPr/>
        </p:nvGrpSpPr>
        <p:grpSpPr bwMode="auto">
          <a:xfrm>
            <a:off x="8366114" y="4024013"/>
            <a:ext cx="381000" cy="2219564"/>
            <a:chOff x="3024" y="2400"/>
            <a:chExt cx="240" cy="1680"/>
          </a:xfrm>
        </p:grpSpPr>
        <p:sp>
          <p:nvSpPr>
            <p:cNvPr id="75" name="Line 21"/>
            <p:cNvSpPr>
              <a:spLocks noChangeShapeType="1"/>
            </p:cNvSpPr>
            <p:nvPr/>
          </p:nvSpPr>
          <p:spPr bwMode="auto">
            <a:xfrm>
              <a:off x="3120" y="2400"/>
              <a:ext cx="0" cy="1440"/>
            </a:xfrm>
            <a:prstGeom prst="line">
              <a:avLst/>
            </a:prstGeom>
            <a:noFill/>
            <a:ln w="9525" cap="rnd">
              <a:solidFill>
                <a:srgbClr val="3366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76" name="Rectangle 29"/>
            <p:cNvSpPr>
              <a:spLocks noChangeArrowheads="1"/>
            </p:cNvSpPr>
            <p:nvPr/>
          </p:nvSpPr>
          <p:spPr bwMode="auto">
            <a:xfrm>
              <a:off x="3024" y="3840"/>
              <a:ext cx="24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000" b="1">
                  <a:solidFill>
                    <a:srgbClr val="336600"/>
                  </a:solidFill>
                  <a:effectLst>
                    <a:outerShdw blurRad="38100" dist="38100" dir="2700000" algn="tl">
                      <a:srgbClr val="C0C0C0"/>
                    </a:outerShdw>
                  </a:effectLst>
                </a:rPr>
                <a:t>L</a:t>
              </a:r>
              <a:r>
                <a:rPr lang="en-US" altLang="zh-CN" sz="2000" b="1" baseline="-25000">
                  <a:solidFill>
                    <a:srgbClr val="336600"/>
                  </a:solidFill>
                  <a:effectLst>
                    <a:outerShdw blurRad="38100" dist="38100" dir="2700000" algn="tl">
                      <a:srgbClr val="C0C0C0"/>
                    </a:outerShdw>
                  </a:effectLst>
                </a:rPr>
                <a:t>3</a:t>
              </a:r>
              <a:endParaRPr lang="en-US" altLang="zh-CN" sz="2000" b="1">
                <a:solidFill>
                  <a:srgbClr val="336600"/>
                </a:solidFill>
                <a:effectLst>
                  <a:outerShdw blurRad="38100" dist="38100" dir="2700000" algn="tl">
                    <a:srgbClr val="C0C0C0"/>
                  </a:outerShdw>
                </a:effectLst>
              </a:endParaRPr>
            </a:p>
          </p:txBody>
        </p:sp>
      </p:grpSp>
      <p:grpSp>
        <p:nvGrpSpPr>
          <p:cNvPr id="77" name="Group 50"/>
          <p:cNvGrpSpPr/>
          <p:nvPr/>
        </p:nvGrpSpPr>
        <p:grpSpPr bwMode="auto">
          <a:xfrm>
            <a:off x="6765914" y="4567177"/>
            <a:ext cx="1752600" cy="1295400"/>
            <a:chOff x="2016" y="3024"/>
            <a:chExt cx="1104" cy="816"/>
          </a:xfrm>
        </p:grpSpPr>
        <p:sp>
          <p:nvSpPr>
            <p:cNvPr id="78" name="Freeform 22"/>
            <p:cNvSpPr/>
            <p:nvPr/>
          </p:nvSpPr>
          <p:spPr bwMode="auto">
            <a:xfrm>
              <a:off x="2016" y="3205"/>
              <a:ext cx="1104" cy="635"/>
            </a:xfrm>
            <a:custGeom>
              <a:avLst/>
              <a:gdLst>
                <a:gd name="T0" fmla="*/ 0 w 1104"/>
                <a:gd name="T1" fmla="*/ 635 h 635"/>
                <a:gd name="T2" fmla="*/ 171 w 1104"/>
                <a:gd name="T3" fmla="*/ 266 h 635"/>
                <a:gd name="T4" fmla="*/ 345 w 1104"/>
                <a:gd name="T5" fmla="*/ 71 h 635"/>
                <a:gd name="T6" fmla="*/ 528 w 1104"/>
                <a:gd name="T7" fmla="*/ 5 h 635"/>
                <a:gd name="T8" fmla="*/ 726 w 1104"/>
                <a:gd name="T9" fmla="*/ 41 h 635"/>
                <a:gd name="T10" fmla="*/ 894 w 1104"/>
                <a:gd name="T11" fmla="*/ 167 h 635"/>
                <a:gd name="T12" fmla="*/ 1041 w 1104"/>
                <a:gd name="T13" fmla="*/ 413 h 635"/>
                <a:gd name="T14" fmla="*/ 1104 w 1104"/>
                <a:gd name="T15" fmla="*/ 63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4" h="635">
                  <a:moveTo>
                    <a:pt x="0" y="635"/>
                  </a:moveTo>
                  <a:cubicBezTo>
                    <a:pt x="28" y="573"/>
                    <a:pt x="114" y="360"/>
                    <a:pt x="171" y="266"/>
                  </a:cubicBezTo>
                  <a:cubicBezTo>
                    <a:pt x="228" y="172"/>
                    <a:pt x="286" y="114"/>
                    <a:pt x="345" y="71"/>
                  </a:cubicBezTo>
                  <a:cubicBezTo>
                    <a:pt x="404" y="28"/>
                    <a:pt x="465" y="10"/>
                    <a:pt x="528" y="5"/>
                  </a:cubicBezTo>
                  <a:cubicBezTo>
                    <a:pt x="591" y="0"/>
                    <a:pt x="665" y="14"/>
                    <a:pt x="726" y="41"/>
                  </a:cubicBezTo>
                  <a:cubicBezTo>
                    <a:pt x="787" y="68"/>
                    <a:pt x="842" y="105"/>
                    <a:pt x="894" y="167"/>
                  </a:cubicBezTo>
                  <a:cubicBezTo>
                    <a:pt x="946" y="229"/>
                    <a:pt x="1006" y="335"/>
                    <a:pt x="1041" y="413"/>
                  </a:cubicBezTo>
                  <a:cubicBezTo>
                    <a:pt x="1076" y="491"/>
                    <a:pt x="1091" y="589"/>
                    <a:pt x="1104" y="635"/>
                  </a:cubicBezTo>
                </a:path>
              </a:pathLst>
            </a:custGeom>
            <a:noFill/>
            <a:ln w="19050" cap="flat" cmpd="sng">
              <a:solidFill>
                <a:srgbClr val="4141FF"/>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79" name="Rectangle 31"/>
            <p:cNvSpPr>
              <a:spLocks noChangeArrowheads="1"/>
            </p:cNvSpPr>
            <p:nvPr/>
          </p:nvSpPr>
          <p:spPr bwMode="auto">
            <a:xfrm>
              <a:off x="2112" y="3024"/>
              <a:ext cx="336"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a:solidFill>
                    <a:srgbClr val="3333CC"/>
                  </a:solidFill>
                  <a:effectLst>
                    <a:outerShdw blurRad="38100" dist="38100" dir="2700000" algn="tl">
                      <a:srgbClr val="C0C0C0"/>
                    </a:outerShdw>
                  </a:effectLst>
                </a:rPr>
                <a:t>MP</a:t>
              </a:r>
            </a:p>
          </p:txBody>
        </p:sp>
      </p:grpSp>
      <p:grpSp>
        <p:nvGrpSpPr>
          <p:cNvPr id="80" name="Group 51"/>
          <p:cNvGrpSpPr/>
          <p:nvPr/>
        </p:nvGrpSpPr>
        <p:grpSpPr bwMode="auto">
          <a:xfrm>
            <a:off x="6765914" y="4911665"/>
            <a:ext cx="2667000" cy="950912"/>
            <a:chOff x="2016" y="3241"/>
            <a:chExt cx="1680" cy="599"/>
          </a:xfrm>
        </p:grpSpPr>
        <p:sp>
          <p:nvSpPr>
            <p:cNvPr id="81" name="Freeform 23"/>
            <p:cNvSpPr/>
            <p:nvPr/>
          </p:nvSpPr>
          <p:spPr bwMode="auto">
            <a:xfrm>
              <a:off x="2016" y="3241"/>
              <a:ext cx="1335" cy="599"/>
            </a:xfrm>
            <a:custGeom>
              <a:avLst/>
              <a:gdLst>
                <a:gd name="T0" fmla="*/ 0 w 1335"/>
                <a:gd name="T1" fmla="*/ 599 h 599"/>
                <a:gd name="T2" fmla="*/ 210 w 1335"/>
                <a:gd name="T3" fmla="*/ 320 h 599"/>
                <a:gd name="T4" fmla="*/ 375 w 1335"/>
                <a:gd name="T5" fmla="*/ 140 h 599"/>
                <a:gd name="T6" fmla="*/ 528 w 1335"/>
                <a:gd name="T7" fmla="*/ 38 h 599"/>
                <a:gd name="T8" fmla="*/ 723 w 1335"/>
                <a:gd name="T9" fmla="*/ 2 h 599"/>
                <a:gd name="T10" fmla="*/ 951 w 1335"/>
                <a:gd name="T11" fmla="*/ 53 h 599"/>
                <a:gd name="T12" fmla="*/ 1146 w 1335"/>
                <a:gd name="T13" fmla="*/ 140 h 599"/>
                <a:gd name="T14" fmla="*/ 1335 w 1335"/>
                <a:gd name="T15" fmla="*/ 266 h 5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5" h="599">
                  <a:moveTo>
                    <a:pt x="0" y="599"/>
                  </a:moveTo>
                  <a:cubicBezTo>
                    <a:pt x="35" y="553"/>
                    <a:pt x="148" y="396"/>
                    <a:pt x="210" y="320"/>
                  </a:cubicBezTo>
                  <a:cubicBezTo>
                    <a:pt x="272" y="244"/>
                    <a:pt x="322" y="187"/>
                    <a:pt x="375" y="140"/>
                  </a:cubicBezTo>
                  <a:cubicBezTo>
                    <a:pt x="428" y="93"/>
                    <a:pt x="470" y="61"/>
                    <a:pt x="528" y="38"/>
                  </a:cubicBezTo>
                  <a:cubicBezTo>
                    <a:pt x="586" y="15"/>
                    <a:pt x="653" y="0"/>
                    <a:pt x="723" y="2"/>
                  </a:cubicBezTo>
                  <a:cubicBezTo>
                    <a:pt x="793" y="4"/>
                    <a:pt x="880" y="30"/>
                    <a:pt x="951" y="53"/>
                  </a:cubicBezTo>
                  <a:cubicBezTo>
                    <a:pt x="1022" y="76"/>
                    <a:pt x="1082" y="105"/>
                    <a:pt x="1146" y="140"/>
                  </a:cubicBezTo>
                  <a:cubicBezTo>
                    <a:pt x="1210" y="175"/>
                    <a:pt x="1296" y="240"/>
                    <a:pt x="1335" y="266"/>
                  </a:cubicBezTo>
                </a:path>
              </a:pathLst>
            </a:custGeom>
            <a:noFill/>
            <a:ln w="19050" cap="flat" cmpd="sng">
              <a:solidFill>
                <a:srgbClr val="B20059"/>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82" name="Rectangle 49"/>
            <p:cNvSpPr>
              <a:spLocks noChangeArrowheads="1"/>
            </p:cNvSpPr>
            <p:nvPr/>
          </p:nvSpPr>
          <p:spPr bwMode="auto">
            <a:xfrm>
              <a:off x="3360" y="3312"/>
              <a:ext cx="336"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a:solidFill>
                    <a:srgbClr val="CC0066"/>
                  </a:solidFill>
                  <a:effectLst>
                    <a:outerShdw blurRad="38100" dist="38100" dir="2700000" algn="tl">
                      <a:srgbClr val="C0C0C0"/>
                    </a:outerShdw>
                  </a:effectLst>
                </a:rPr>
                <a:t>AP</a:t>
              </a:r>
            </a:p>
          </p:txBody>
        </p:sp>
      </p:grpSp>
      <p:pic>
        <p:nvPicPr>
          <p:cNvPr id="83" name="Picture 59" descr="26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27914" y="4795777"/>
            <a:ext cx="1524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1" descr="26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7832714" y="4871977"/>
            <a:ext cx="1524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72" descr="26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42314" y="5786377"/>
            <a:ext cx="1524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84" descr="22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56514" y="4795777"/>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57" name="Line 19"/>
          <p:cNvSpPr>
            <a:spLocks noChangeShapeType="1"/>
          </p:cNvSpPr>
          <p:nvPr/>
        </p:nvSpPr>
        <p:spPr bwMode="auto">
          <a:xfrm flipH="1">
            <a:off x="7584156" y="2801675"/>
            <a:ext cx="4242" cy="807584"/>
          </a:xfrm>
          <a:prstGeom prst="line">
            <a:avLst/>
          </a:prstGeom>
          <a:noFill/>
          <a:ln w="9525" cap="rnd">
            <a:solidFill>
              <a:srgbClr val="4141FF"/>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61" name="Rectangle 27"/>
          <p:cNvSpPr>
            <a:spLocks noChangeArrowheads="1"/>
          </p:cNvSpPr>
          <p:nvPr/>
        </p:nvSpPr>
        <p:spPr bwMode="auto">
          <a:xfrm>
            <a:off x="7368836" y="3706931"/>
            <a:ext cx="381000" cy="3170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000" b="1" dirty="0">
                <a:solidFill>
                  <a:srgbClr val="3333CC"/>
                </a:solidFill>
                <a:effectLst>
                  <a:outerShdw blurRad="38100" dist="38100" dir="2700000" algn="tl">
                    <a:srgbClr val="C0C0C0"/>
                  </a:outerShdw>
                </a:effectLst>
              </a:rPr>
              <a:t>L</a:t>
            </a:r>
            <a:r>
              <a:rPr lang="en-US" altLang="zh-CN" sz="2000" b="1" baseline="-25000" dirty="0">
                <a:solidFill>
                  <a:srgbClr val="3333CC"/>
                </a:solidFill>
                <a:effectLst>
                  <a:outerShdw blurRad="38100" dist="38100" dir="2700000" algn="tl">
                    <a:srgbClr val="C0C0C0"/>
                  </a:outerShdw>
                </a:effectLst>
              </a:rPr>
              <a:t>1</a:t>
            </a:r>
            <a:endParaRPr lang="en-US" altLang="zh-CN" sz="2000" b="1" dirty="0">
              <a:solidFill>
                <a:srgbClr val="3333CC"/>
              </a:solidFill>
              <a:effectLst>
                <a:outerShdw blurRad="38100" dist="38100" dir="2700000" algn="tl">
                  <a:srgbClr val="C0C0C0"/>
                </a:outerShdw>
              </a:effectLst>
            </a:endParaRPr>
          </a:p>
        </p:txBody>
      </p:sp>
      <p:sp>
        <p:nvSpPr>
          <p:cNvPr id="53" name="Rectangle 74"/>
          <p:cNvSpPr>
            <a:spLocks noChangeArrowheads="1"/>
          </p:cNvSpPr>
          <p:nvPr/>
        </p:nvSpPr>
        <p:spPr bwMode="auto">
          <a:xfrm>
            <a:off x="1807089" y="1179591"/>
            <a:ext cx="3182921" cy="1752600"/>
          </a:xfrm>
          <a:prstGeom prst="rect">
            <a:avLst/>
          </a:prstGeom>
          <a:solidFill>
            <a:schemeClr val="bg1"/>
          </a:solidFill>
          <a:ln w="38100" cmpd="dbl">
            <a:solidFill>
              <a:srgbClr val="00206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lgn="dist"/>
            <a:r>
              <a:rPr lang="en-US" altLang="zh-CN" sz="2400" dirty="0">
                <a:solidFill>
                  <a:srgbClr val="008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TP </a:t>
            </a:r>
            <a:r>
              <a:rPr lang="zh-CN" altLang="en-US" sz="240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与 </a:t>
            </a:r>
            <a:r>
              <a:rPr lang="en-US" altLang="zh-CN" sz="2400" dirty="0">
                <a:solidFill>
                  <a:srgbClr val="0000CC"/>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MP</a:t>
            </a:r>
          </a:p>
          <a:p>
            <a:pPr algn="dist"/>
            <a:r>
              <a:rPr lang="zh-CN" altLang="en-US" sz="2000" dirty="0">
                <a:solidFill>
                  <a:srgbClr val="008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斜率 </a:t>
            </a:r>
            <a:r>
              <a:rPr lang="zh-CN" altLang="en-US" sz="200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lang="zh-CN" altLang="en-US" sz="2000" dirty="0">
                <a:solidFill>
                  <a:srgbClr val="0000CC"/>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边际</a:t>
            </a:r>
          </a:p>
          <a:p>
            <a:pPr algn="dist"/>
            <a:r>
              <a:rPr lang="zh-CN" altLang="en-US" sz="2000" dirty="0">
                <a:solidFill>
                  <a:srgbClr val="008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拐点 </a:t>
            </a:r>
            <a:r>
              <a:rPr lang="zh-CN" altLang="en-US" sz="200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lang="zh-CN" altLang="en-US" sz="2000" dirty="0">
                <a:solidFill>
                  <a:srgbClr val="0000CC"/>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顶点</a:t>
            </a:r>
          </a:p>
          <a:p>
            <a:pPr algn="dist"/>
            <a:r>
              <a:rPr lang="zh-CN" altLang="en-US" sz="2000" dirty="0">
                <a:solidFill>
                  <a:srgbClr val="008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顶点 </a:t>
            </a:r>
            <a:r>
              <a:rPr lang="zh-CN" altLang="en-US" sz="200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lang="zh-CN" altLang="en-US" sz="2000" dirty="0">
                <a:solidFill>
                  <a:srgbClr val="0000CC"/>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零点</a:t>
            </a:r>
          </a:p>
        </p:txBody>
      </p:sp>
      <p:sp>
        <p:nvSpPr>
          <p:cNvPr id="58" name="Rectangle 76"/>
          <p:cNvSpPr>
            <a:spLocks noChangeArrowheads="1"/>
          </p:cNvSpPr>
          <p:nvPr/>
        </p:nvSpPr>
        <p:spPr bwMode="auto">
          <a:xfrm>
            <a:off x="1783414" y="3184410"/>
            <a:ext cx="3206595" cy="1219200"/>
          </a:xfrm>
          <a:prstGeom prst="rect">
            <a:avLst/>
          </a:prstGeom>
          <a:solidFill>
            <a:schemeClr val="bg1"/>
          </a:solidFill>
          <a:ln w="38100" cmpd="dbl">
            <a:solidFill>
              <a:srgbClr val="00206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lgn="dist"/>
            <a:r>
              <a:rPr lang="en-US" altLang="zh-CN" sz="2400" dirty="0">
                <a:solidFill>
                  <a:srgbClr val="008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TP </a:t>
            </a:r>
            <a:r>
              <a:rPr lang="zh-CN" altLang="en-US" sz="240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与 </a:t>
            </a:r>
            <a:r>
              <a:rPr lang="en-US" altLang="zh-CN" sz="2400" dirty="0">
                <a:solidFill>
                  <a:srgbClr val="CC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AP</a:t>
            </a:r>
          </a:p>
          <a:p>
            <a:pPr algn="dist"/>
            <a:r>
              <a:rPr lang="zh-CN" altLang="en-US" sz="2000" dirty="0">
                <a:solidFill>
                  <a:srgbClr val="008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射线 </a:t>
            </a:r>
            <a:r>
              <a:rPr lang="zh-CN" altLang="en-US" sz="200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lang="zh-CN" altLang="en-US" sz="2000" dirty="0">
                <a:solidFill>
                  <a:srgbClr val="CC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平均</a:t>
            </a:r>
          </a:p>
        </p:txBody>
      </p:sp>
      <p:sp>
        <p:nvSpPr>
          <p:cNvPr id="59" name="Rectangle 78"/>
          <p:cNvSpPr>
            <a:spLocks noChangeArrowheads="1"/>
          </p:cNvSpPr>
          <p:nvPr/>
        </p:nvSpPr>
        <p:spPr bwMode="auto">
          <a:xfrm>
            <a:off x="1786894" y="4681477"/>
            <a:ext cx="3203115" cy="1752600"/>
          </a:xfrm>
          <a:prstGeom prst="rect">
            <a:avLst/>
          </a:prstGeom>
          <a:solidFill>
            <a:schemeClr val="bg1"/>
          </a:solidFill>
          <a:ln w="38100" cmpd="dbl">
            <a:solidFill>
              <a:srgbClr val="00206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lgn="dist"/>
            <a:r>
              <a:rPr lang="en-US" altLang="zh-CN" sz="2400" dirty="0">
                <a:solidFill>
                  <a:srgbClr val="0000CC"/>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MP</a:t>
            </a:r>
            <a:r>
              <a:rPr lang="zh-CN" altLang="en-US" sz="240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与</a:t>
            </a:r>
            <a:r>
              <a:rPr lang="en-US" altLang="zh-CN" sz="2400" dirty="0">
                <a:solidFill>
                  <a:srgbClr val="CC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AP</a:t>
            </a:r>
            <a:endParaRPr lang="en-US" altLang="zh-CN" sz="2400" dirty="0">
              <a:solidFill>
                <a:srgbClr val="0000CC"/>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lgn="dist"/>
            <a:r>
              <a:rPr lang="en-US" altLang="zh-CN" sz="1600" dirty="0">
                <a:solidFill>
                  <a:srgbClr val="0000CC"/>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MP</a:t>
            </a:r>
            <a:r>
              <a:rPr lang="en-US" altLang="zh-CN" sz="160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&gt;</a:t>
            </a:r>
            <a:r>
              <a:rPr lang="en-US" altLang="zh-CN" sz="1600" dirty="0">
                <a:solidFill>
                  <a:srgbClr val="B20059"/>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AP</a:t>
            </a:r>
            <a:r>
              <a:rPr lang="en-US" altLang="zh-CN" sz="2000" dirty="0">
                <a:solidFill>
                  <a:srgbClr val="0000CC"/>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lang="en-US" altLang="zh-CN" sz="1600" dirty="0" err="1">
                <a:solidFill>
                  <a:srgbClr val="B20059"/>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AP</a:t>
            </a:r>
            <a:r>
              <a:rPr lang="zh-CN" altLang="en-US" sz="2000" dirty="0">
                <a:solidFill>
                  <a:srgbClr val="0000CC"/>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递增</a:t>
            </a:r>
          </a:p>
          <a:p>
            <a:pPr algn="dist"/>
            <a:r>
              <a:rPr lang="en-US" altLang="zh-CN" sz="1600" dirty="0">
                <a:solidFill>
                  <a:srgbClr val="0000CC"/>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MP</a:t>
            </a:r>
            <a:r>
              <a:rPr lang="en-US" altLang="zh-CN" sz="160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t>
            </a:r>
            <a:r>
              <a:rPr lang="en-US" altLang="zh-CN" sz="1600" dirty="0">
                <a:solidFill>
                  <a:srgbClr val="B20059"/>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AP</a:t>
            </a:r>
            <a:r>
              <a:rPr lang="en-US" altLang="zh-CN" sz="1600" dirty="0">
                <a:solidFill>
                  <a:srgbClr val="0000CC"/>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lang="en-US" altLang="zh-CN" sz="2000" dirty="0">
                <a:solidFill>
                  <a:srgbClr val="0000CC"/>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lang="en-US" altLang="zh-CN" sz="1600" dirty="0" err="1">
                <a:solidFill>
                  <a:srgbClr val="B20059"/>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AP</a:t>
            </a:r>
            <a:r>
              <a:rPr lang="zh-CN" altLang="en-US" sz="2000" dirty="0">
                <a:solidFill>
                  <a:srgbClr val="0000CC"/>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最大</a:t>
            </a:r>
          </a:p>
          <a:p>
            <a:pPr algn="dist"/>
            <a:r>
              <a:rPr lang="en-US" altLang="zh-CN" sz="1600" dirty="0">
                <a:solidFill>
                  <a:srgbClr val="0000CC"/>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MP</a:t>
            </a:r>
            <a:r>
              <a:rPr lang="en-US" altLang="zh-CN" sz="160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&lt;</a:t>
            </a:r>
            <a:r>
              <a:rPr lang="en-US" altLang="zh-CN" sz="1600" dirty="0">
                <a:solidFill>
                  <a:srgbClr val="B20059"/>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AP </a:t>
            </a:r>
            <a:r>
              <a:rPr lang="en-US" altLang="zh-CN" sz="1600" dirty="0">
                <a:solidFill>
                  <a:srgbClr val="0000CC"/>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lang="en-US" altLang="zh-CN" sz="2000" dirty="0">
                <a:solidFill>
                  <a:srgbClr val="0000CC"/>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lang="en-US" altLang="zh-CN" sz="1600" dirty="0" err="1">
                <a:solidFill>
                  <a:srgbClr val="B20059"/>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AP</a:t>
            </a:r>
            <a:r>
              <a:rPr lang="zh-CN" altLang="en-US" sz="2000" dirty="0">
                <a:solidFill>
                  <a:srgbClr val="0000CC"/>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递减</a:t>
            </a:r>
          </a:p>
        </p:txBody>
      </p:sp>
    </p:spTree>
    <p:extLst>
      <p:ext uri="{BB962C8B-B14F-4D97-AF65-F5344CB8AC3E}">
        <p14:creationId xmlns:p14="http://schemas.microsoft.com/office/powerpoint/2010/main" val="2734155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dissolve">
                                      <p:cBhvr>
                                        <p:cTn id="11" dur="500"/>
                                        <p:tgtEl>
                                          <p:spTgt spid="5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down)">
                                      <p:cBhvr>
                                        <p:cTn id="16" dur="500"/>
                                        <p:tgtEl>
                                          <p:spTgt spid="27"/>
                                        </p:tgtEl>
                                      </p:cBhvr>
                                    </p:animEffect>
                                  </p:childTnLst>
                                </p:cTn>
                              </p:par>
                            </p:childTnLst>
                          </p:cTn>
                        </p:par>
                        <p:par>
                          <p:cTn id="17" fill="hold">
                            <p:stCondLst>
                              <p:cond delay="500"/>
                            </p:stCondLst>
                            <p:childTnLst>
                              <p:par>
                                <p:cTn id="18" presetID="9" presetClass="entr" presetSubtype="0" fill="hold" nodeType="after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dissolve">
                                      <p:cBhvr>
                                        <p:cTn id="20" dur="500"/>
                                        <p:tgtEl>
                                          <p:spTgt spid="4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left)">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dissolve">
                                      <p:cBhvr>
                                        <p:cTn id="30" dur="500"/>
                                        <p:tgtEl>
                                          <p:spTgt spid="5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ipe(up)">
                                      <p:cBhvr>
                                        <p:cTn id="35" dur="500"/>
                                        <p:tgtEl>
                                          <p:spTgt spid="2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77"/>
                                        </p:tgtEl>
                                        <p:attrNameLst>
                                          <p:attrName>style.visibility</p:attrName>
                                        </p:attrNameLst>
                                      </p:cBhvr>
                                      <p:to>
                                        <p:strVal val="visible"/>
                                      </p:to>
                                    </p:set>
                                    <p:animEffect transition="in" filter="wipe(left)">
                                      <p:cBhvr>
                                        <p:cTn id="40" dur="500"/>
                                        <p:tgtEl>
                                          <p:spTgt spid="77"/>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83"/>
                                        </p:tgtEl>
                                        <p:attrNameLst>
                                          <p:attrName>style.visibility</p:attrName>
                                        </p:attrNameLst>
                                      </p:cBhvr>
                                      <p:to>
                                        <p:strVal val="visible"/>
                                      </p:to>
                                    </p:set>
                                    <p:animEffect transition="in" filter="dissolve">
                                      <p:cBhvr>
                                        <p:cTn id="45" dur="500"/>
                                        <p:tgtEl>
                                          <p:spTgt spid="83"/>
                                        </p:tgtEl>
                                      </p:cBhvr>
                                    </p:animEffect>
                                  </p:childTnLst>
                                </p:cTn>
                              </p:par>
                            </p:childTnLst>
                          </p:cTn>
                        </p:par>
                        <p:par>
                          <p:cTn id="46" fill="hold">
                            <p:stCondLst>
                              <p:cond delay="500"/>
                            </p:stCondLst>
                            <p:childTnLst>
                              <p:par>
                                <p:cTn id="47" presetID="22" presetClass="entr" presetSubtype="4" fill="hold" nodeType="afterEffect">
                                  <p:stCondLst>
                                    <p:cond delay="0"/>
                                  </p:stCondLst>
                                  <p:childTnLst>
                                    <p:set>
                                      <p:cBhvr>
                                        <p:cTn id="48" dur="1" fill="hold">
                                          <p:stCondLst>
                                            <p:cond delay="0"/>
                                          </p:stCondLst>
                                        </p:cTn>
                                        <p:tgtEl>
                                          <p:spTgt spid="68"/>
                                        </p:tgtEl>
                                        <p:attrNameLst>
                                          <p:attrName>style.visibility</p:attrName>
                                        </p:attrNameLst>
                                      </p:cBhvr>
                                      <p:to>
                                        <p:strVal val="visible"/>
                                      </p:to>
                                    </p:set>
                                    <p:animEffect transition="in" filter="wipe(down)">
                                      <p:cBhvr>
                                        <p:cTn id="49" dur="500"/>
                                        <p:tgtEl>
                                          <p:spTgt spid="68"/>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nodeType="clickEffect">
                                  <p:stCondLst>
                                    <p:cond delay="0"/>
                                  </p:stCondLst>
                                  <p:childTnLst>
                                    <p:set>
                                      <p:cBhvr>
                                        <p:cTn id="53" dur="1" fill="hold">
                                          <p:stCondLst>
                                            <p:cond delay="0"/>
                                          </p:stCondLst>
                                        </p:cTn>
                                        <p:tgtEl>
                                          <p:spTgt spid="85"/>
                                        </p:tgtEl>
                                        <p:attrNameLst>
                                          <p:attrName>style.visibility</p:attrName>
                                        </p:attrNameLst>
                                      </p:cBhvr>
                                      <p:to>
                                        <p:strVal val="visible"/>
                                      </p:to>
                                    </p:set>
                                    <p:animEffect transition="in" filter="dissolve">
                                      <p:cBhvr>
                                        <p:cTn id="54" dur="500"/>
                                        <p:tgtEl>
                                          <p:spTgt spid="85"/>
                                        </p:tgtEl>
                                      </p:cBhvr>
                                    </p:animEffect>
                                  </p:childTnLst>
                                </p:cTn>
                              </p:par>
                            </p:childTnLst>
                          </p:cTn>
                        </p:par>
                        <p:par>
                          <p:cTn id="55" fill="hold">
                            <p:stCondLst>
                              <p:cond delay="500"/>
                            </p:stCondLst>
                            <p:childTnLst>
                              <p:par>
                                <p:cTn id="56" presetID="22" presetClass="entr" presetSubtype="4" fill="hold" nodeType="afterEffect">
                                  <p:stCondLst>
                                    <p:cond delay="0"/>
                                  </p:stCondLst>
                                  <p:childTnLst>
                                    <p:set>
                                      <p:cBhvr>
                                        <p:cTn id="57" dur="1" fill="hold">
                                          <p:stCondLst>
                                            <p:cond delay="0"/>
                                          </p:stCondLst>
                                        </p:cTn>
                                        <p:tgtEl>
                                          <p:spTgt spid="74"/>
                                        </p:tgtEl>
                                        <p:attrNameLst>
                                          <p:attrName>style.visibility</p:attrName>
                                        </p:attrNameLst>
                                      </p:cBhvr>
                                      <p:to>
                                        <p:strVal val="visible"/>
                                      </p:to>
                                    </p:set>
                                    <p:animEffect transition="in" filter="wipe(down)">
                                      <p:cBhvr>
                                        <p:cTn id="58" dur="500"/>
                                        <p:tgtEl>
                                          <p:spTgt spid="74"/>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80"/>
                                        </p:tgtEl>
                                        <p:attrNameLst>
                                          <p:attrName>style.visibility</p:attrName>
                                        </p:attrNameLst>
                                      </p:cBhvr>
                                      <p:to>
                                        <p:strVal val="visible"/>
                                      </p:to>
                                    </p:set>
                                    <p:animEffect transition="in" filter="wipe(left)">
                                      <p:cBhvr>
                                        <p:cTn id="63" dur="500"/>
                                        <p:tgtEl>
                                          <p:spTgt spid="80"/>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84"/>
                                        </p:tgtEl>
                                        <p:attrNameLst>
                                          <p:attrName>style.visibility</p:attrName>
                                        </p:attrNameLst>
                                      </p:cBhvr>
                                      <p:to>
                                        <p:strVal val="visible"/>
                                      </p:to>
                                    </p:set>
                                    <p:animEffect transition="in" filter="dissolve">
                                      <p:cBhvr>
                                        <p:cTn id="68" dur="500"/>
                                        <p:tgtEl>
                                          <p:spTgt spid="84"/>
                                        </p:tgtEl>
                                      </p:cBhvr>
                                    </p:animEffect>
                                  </p:childTnLst>
                                </p:cTn>
                              </p:par>
                            </p:childTnLst>
                          </p:cTn>
                        </p:par>
                        <p:par>
                          <p:cTn id="69" fill="hold">
                            <p:stCondLst>
                              <p:cond delay="500"/>
                            </p:stCondLst>
                            <p:childTnLst>
                              <p:par>
                                <p:cTn id="70" presetID="22" presetClass="entr" presetSubtype="1" fill="hold" nodeType="afterEffect">
                                  <p:stCondLst>
                                    <p:cond delay="0"/>
                                  </p:stCondLst>
                                  <p:childTnLst>
                                    <p:set>
                                      <p:cBhvr>
                                        <p:cTn id="71" dur="1" fill="hold">
                                          <p:stCondLst>
                                            <p:cond delay="0"/>
                                          </p:stCondLst>
                                        </p:cTn>
                                        <p:tgtEl>
                                          <p:spTgt spid="71"/>
                                        </p:tgtEl>
                                        <p:attrNameLst>
                                          <p:attrName>style.visibility</p:attrName>
                                        </p:attrNameLst>
                                      </p:cBhvr>
                                      <p:to>
                                        <p:strVal val="visible"/>
                                      </p:to>
                                    </p:set>
                                    <p:animEffect transition="in" filter="wipe(up)">
                                      <p:cBhvr>
                                        <p:cTn id="72" dur="500"/>
                                        <p:tgtEl>
                                          <p:spTgt spid="71"/>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nodeType="clickEffect">
                                  <p:stCondLst>
                                    <p:cond delay="0"/>
                                  </p:stCondLst>
                                  <p:childTnLst>
                                    <p:set>
                                      <p:cBhvr>
                                        <p:cTn id="76" dur="1" fill="hold">
                                          <p:stCondLst>
                                            <p:cond delay="0"/>
                                          </p:stCondLst>
                                        </p:cTn>
                                        <p:tgtEl>
                                          <p:spTgt spid="86"/>
                                        </p:tgtEl>
                                        <p:attrNameLst>
                                          <p:attrName>style.visibility</p:attrName>
                                        </p:attrNameLst>
                                      </p:cBhvr>
                                      <p:to>
                                        <p:strVal val="visible"/>
                                      </p:to>
                                    </p:set>
                                    <p:animEffect transition="in" filter="dissolve">
                                      <p:cBhvr>
                                        <p:cTn id="77" dur="500"/>
                                        <p:tgtEl>
                                          <p:spTgt spid="86"/>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53"/>
                                        </p:tgtEl>
                                        <p:attrNameLst>
                                          <p:attrName>style.visibility</p:attrName>
                                        </p:attrNameLst>
                                      </p:cBhvr>
                                      <p:to>
                                        <p:strVal val="visible"/>
                                      </p:to>
                                    </p:set>
                                    <p:animEffect transition="in" filter="dissolve">
                                      <p:cBhvr>
                                        <p:cTn id="82" dur="500"/>
                                        <p:tgtEl>
                                          <p:spTgt spid="53"/>
                                        </p:tgtEl>
                                      </p:cBhvr>
                                    </p:animEffect>
                                  </p:childTnLst>
                                </p:cTn>
                              </p:par>
                            </p:childTnLst>
                          </p:cTn>
                        </p:par>
                      </p:childTnLst>
                    </p:cTn>
                  </p:par>
                  <p:par>
                    <p:cTn id="83" fill="hold">
                      <p:stCondLst>
                        <p:cond delay="indefinite"/>
                      </p:stCondLst>
                      <p:childTnLst>
                        <p:par>
                          <p:cTn id="84" fill="hold">
                            <p:stCondLst>
                              <p:cond delay="0"/>
                            </p:stCondLst>
                            <p:childTnLst>
                              <p:par>
                                <p:cTn id="85" presetID="9" presetClass="entr" presetSubtype="0" fill="hold" grpId="0" nodeType="clickEffect">
                                  <p:stCondLst>
                                    <p:cond delay="0"/>
                                  </p:stCondLst>
                                  <p:childTnLst>
                                    <p:set>
                                      <p:cBhvr>
                                        <p:cTn id="86" dur="1" fill="hold">
                                          <p:stCondLst>
                                            <p:cond delay="0"/>
                                          </p:stCondLst>
                                        </p:cTn>
                                        <p:tgtEl>
                                          <p:spTgt spid="58"/>
                                        </p:tgtEl>
                                        <p:attrNameLst>
                                          <p:attrName>style.visibility</p:attrName>
                                        </p:attrNameLst>
                                      </p:cBhvr>
                                      <p:to>
                                        <p:strVal val="visible"/>
                                      </p:to>
                                    </p:set>
                                    <p:animEffect transition="in" filter="dissolve">
                                      <p:cBhvr>
                                        <p:cTn id="87" dur="500"/>
                                        <p:tgtEl>
                                          <p:spTgt spid="58"/>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grpId="0" nodeType="clickEffect">
                                  <p:stCondLst>
                                    <p:cond delay="0"/>
                                  </p:stCondLst>
                                  <p:childTnLst>
                                    <p:set>
                                      <p:cBhvr>
                                        <p:cTn id="91" dur="1" fill="hold">
                                          <p:stCondLst>
                                            <p:cond delay="0"/>
                                          </p:stCondLst>
                                        </p:cTn>
                                        <p:tgtEl>
                                          <p:spTgt spid="59"/>
                                        </p:tgtEl>
                                        <p:attrNameLst>
                                          <p:attrName>style.visibility</p:attrName>
                                        </p:attrNameLst>
                                      </p:cBhvr>
                                      <p:to>
                                        <p:strVal val="visible"/>
                                      </p:to>
                                    </p:set>
                                    <p:animEffect transition="in" filter="dissolve">
                                      <p:cBhvr>
                                        <p:cTn id="9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autoUpdateAnimBg="0"/>
      <p:bldP spid="58" grpId="0" animBg="1" autoUpdateAnimBg="0"/>
      <p:bldP spid="59" grpId="0" animBg="1"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descr="10%"/>
          <p:cNvSpPr>
            <a:spLocks noChangeArrowheads="1"/>
          </p:cNvSpPr>
          <p:nvPr/>
        </p:nvSpPr>
        <p:spPr bwMode="auto">
          <a:xfrm>
            <a:off x="1150504" y="2440984"/>
            <a:ext cx="9743919" cy="3699369"/>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696720"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总产量、平均产量和边际产量</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21" name="文本框 20"/>
          <p:cNvSpPr txBox="1"/>
          <p:nvPr/>
        </p:nvSpPr>
        <p:spPr>
          <a:xfrm>
            <a:off x="9093200" y="669738"/>
            <a:ext cx="2966720"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prstClr val="black"/>
                </a:solidFill>
                <a:latin typeface="微软雅黑" panose="020B0503020204020204" pitchFamily="34" charset="-122"/>
                <a:ea typeface="微软雅黑" panose="020B0503020204020204" pitchFamily="34" charset="-122"/>
              </a:rPr>
              <a:t>第二版</a:t>
            </a:r>
            <a:endParaRPr lang="zh-CN" altLang="en-US" sz="1400" i="1" dirty="0">
              <a:solidFill>
                <a:srgbClr val="00206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36473" y="1709920"/>
            <a:ext cx="233910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三条曲线的特征</a:t>
            </a:r>
          </a:p>
        </p:txBody>
      </p:sp>
      <p:sp>
        <p:nvSpPr>
          <p:cNvPr id="9" name="文本框 8"/>
          <p:cNvSpPr txBox="1"/>
          <p:nvPr/>
        </p:nvSpPr>
        <p:spPr>
          <a:xfrm>
            <a:off x="1438710" y="2576439"/>
            <a:ext cx="9314580" cy="3170099"/>
          </a:xfrm>
          <a:prstGeom prst="rect">
            <a:avLst/>
          </a:prstGeom>
          <a:noFill/>
        </p:spPr>
        <p:txBody>
          <a:bodyPr wrap="square" rtlCol="0">
            <a:spAutoFit/>
          </a:bodyPr>
          <a:lstStyle/>
          <a:p>
            <a:pPr marL="285750" indent="-285750">
              <a:lnSpc>
                <a:spcPct val="20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在边际报酬递减规律的作用下，劳动的</a:t>
            </a:r>
            <a:r>
              <a:rPr lang="zh-CN" altLang="en-US" sz="2000" dirty="0">
                <a:solidFill>
                  <a:srgbClr val="FF0000"/>
                </a:solidFill>
                <a:latin typeface="微软雅黑" panose="020B0503020204020204" pitchFamily="34" charset="-122"/>
                <a:ea typeface="微软雅黑" panose="020B0503020204020204" pitchFamily="34" charset="-122"/>
              </a:rPr>
              <a:t>边际产量</a:t>
            </a:r>
            <a:r>
              <a:rPr lang="zh-CN" altLang="en-US" sz="2000" dirty="0">
                <a:latin typeface="微软雅黑" panose="020B0503020204020204" pitchFamily="34" charset="-122"/>
                <a:ea typeface="微软雅黑" panose="020B0503020204020204" pitchFamily="34" charset="-122"/>
              </a:rPr>
              <a:t>曲线呈现</a:t>
            </a:r>
            <a:r>
              <a:rPr lang="zh-CN" altLang="en-US" sz="2000" dirty="0">
                <a:solidFill>
                  <a:srgbClr val="FF0000"/>
                </a:solidFill>
                <a:latin typeface="微软雅黑" panose="020B0503020204020204" pitchFamily="34" charset="-122"/>
                <a:ea typeface="微软雅黑" panose="020B0503020204020204" pitchFamily="34" charset="-122"/>
              </a:rPr>
              <a:t>先增加后递减</a:t>
            </a:r>
            <a:r>
              <a:rPr lang="zh-CN" altLang="en-US" sz="2000" dirty="0">
                <a:latin typeface="微软雅黑" panose="020B0503020204020204" pitchFamily="34" charset="-122"/>
                <a:ea typeface="微软雅黑" panose="020B0503020204020204" pitchFamily="34" charset="-122"/>
              </a:rPr>
              <a:t>的</a:t>
            </a:r>
            <a:r>
              <a:rPr lang="zh-CN" altLang="en-US" sz="2000" dirty="0" smtClean="0">
                <a:latin typeface="微软雅黑" panose="020B0503020204020204" pitchFamily="34" charset="-122"/>
                <a:ea typeface="微软雅黑" panose="020B0503020204020204" pitchFamily="34" charset="-122"/>
              </a:rPr>
              <a:t>趋势。</a:t>
            </a:r>
            <a:endParaRPr lang="en-US" altLang="zh-CN" sz="20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相应于边际产量先增加后递减以及边际产量由正值转为负值，</a:t>
            </a:r>
            <a:r>
              <a:rPr lang="zh-CN" altLang="en-US" sz="2000" dirty="0">
                <a:solidFill>
                  <a:srgbClr val="FF0000"/>
                </a:solidFill>
                <a:latin typeface="微软雅黑" panose="020B0503020204020204" pitchFamily="34" charset="-122"/>
                <a:ea typeface="微软雅黑" panose="020B0503020204020204" pitchFamily="34" charset="-122"/>
              </a:rPr>
              <a:t>总产量曲线</a:t>
            </a:r>
            <a:r>
              <a:rPr lang="zh-CN" altLang="en-US" sz="2000" dirty="0">
                <a:latin typeface="微软雅黑" panose="020B0503020204020204" pitchFamily="34" charset="-122"/>
                <a:ea typeface="微软雅黑" panose="020B0503020204020204" pitchFamily="34" charset="-122"/>
              </a:rPr>
              <a:t>也会呈现出</a:t>
            </a:r>
            <a:r>
              <a:rPr lang="zh-CN" altLang="en-US" sz="2000" dirty="0">
                <a:solidFill>
                  <a:srgbClr val="FF0000"/>
                </a:solidFill>
                <a:latin typeface="微软雅黑" panose="020B0503020204020204" pitchFamily="34" charset="-122"/>
                <a:ea typeface="微软雅黑" panose="020B0503020204020204" pitchFamily="34" charset="-122"/>
              </a:rPr>
              <a:t>先增加后递减</a:t>
            </a:r>
            <a:r>
              <a:rPr lang="zh-CN" altLang="en-US" sz="2000" dirty="0">
                <a:latin typeface="微软雅黑" panose="020B0503020204020204" pitchFamily="34" charset="-122"/>
                <a:ea typeface="微软雅黑" panose="020B0503020204020204" pitchFamily="34" charset="-122"/>
              </a:rPr>
              <a:t>的</a:t>
            </a:r>
            <a:r>
              <a:rPr lang="zh-CN" altLang="en-US" sz="2000" dirty="0" smtClean="0">
                <a:latin typeface="微软雅黑" panose="020B0503020204020204" pitchFamily="34" charset="-122"/>
                <a:ea typeface="微软雅黑" panose="020B0503020204020204" pitchFamily="34" charset="-122"/>
              </a:rPr>
              <a:t>趋势。</a:t>
            </a:r>
            <a:endParaRPr lang="en-US" altLang="zh-CN" sz="20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对应于上述总产量曲线，劳动的</a:t>
            </a:r>
            <a:r>
              <a:rPr lang="zh-CN" altLang="en-US" sz="2000" dirty="0">
                <a:solidFill>
                  <a:srgbClr val="FF0000"/>
                </a:solidFill>
                <a:latin typeface="微软雅黑" panose="020B0503020204020204" pitchFamily="34" charset="-122"/>
                <a:ea typeface="微软雅黑" panose="020B0503020204020204" pitchFamily="34" charset="-122"/>
              </a:rPr>
              <a:t>平均产量曲线</a:t>
            </a:r>
            <a:r>
              <a:rPr lang="zh-CN" altLang="en-US" sz="2000" dirty="0">
                <a:latin typeface="微软雅黑" panose="020B0503020204020204" pitchFamily="34" charset="-122"/>
                <a:ea typeface="微软雅黑" panose="020B0503020204020204" pitchFamily="34" charset="-122"/>
              </a:rPr>
              <a:t>也是</a:t>
            </a:r>
            <a:r>
              <a:rPr lang="zh-CN" altLang="en-US" sz="2000" dirty="0">
                <a:solidFill>
                  <a:srgbClr val="FF0000"/>
                </a:solidFill>
                <a:latin typeface="微软雅黑" panose="020B0503020204020204" pitchFamily="34" charset="-122"/>
                <a:ea typeface="微软雅黑" panose="020B0503020204020204" pitchFamily="34" charset="-122"/>
              </a:rPr>
              <a:t>先增加后</a:t>
            </a:r>
            <a:r>
              <a:rPr lang="zh-CN" altLang="en-US" sz="2000" dirty="0" smtClean="0">
                <a:solidFill>
                  <a:srgbClr val="FF0000"/>
                </a:solidFill>
                <a:latin typeface="微软雅黑" panose="020B0503020204020204" pitchFamily="34" charset="-122"/>
                <a:ea typeface="微软雅黑" panose="020B0503020204020204" pitchFamily="34" charset="-122"/>
              </a:rPr>
              <a:t>递减。</a:t>
            </a:r>
            <a:endParaRPr lang="en-US" altLang="zh-CN" sz="2000" dirty="0">
              <a:solidFill>
                <a:srgbClr val="FF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边际产量曲线与平均产量曲线</a:t>
            </a:r>
            <a:r>
              <a:rPr lang="zh-CN" altLang="en-US" sz="2000" dirty="0">
                <a:solidFill>
                  <a:srgbClr val="FF0000"/>
                </a:solidFill>
                <a:latin typeface="微软雅黑" panose="020B0503020204020204" pitchFamily="34" charset="-122"/>
                <a:ea typeface="微软雅黑" panose="020B0503020204020204" pitchFamily="34" charset="-122"/>
              </a:rPr>
              <a:t>相交</a:t>
            </a:r>
            <a:r>
              <a:rPr lang="zh-CN" altLang="en-US" sz="2000" dirty="0">
                <a:latin typeface="微软雅黑" panose="020B0503020204020204" pitchFamily="34" charset="-122"/>
                <a:ea typeface="微软雅黑" panose="020B0503020204020204" pitchFamily="34" charset="-122"/>
              </a:rPr>
              <a:t>，并且交于平均产量曲线的</a:t>
            </a:r>
            <a:r>
              <a:rPr lang="zh-CN" altLang="en-US" sz="2000" dirty="0">
                <a:solidFill>
                  <a:srgbClr val="FF0000"/>
                </a:solidFill>
                <a:latin typeface="微软雅黑" panose="020B0503020204020204" pitchFamily="34" charset="-122"/>
                <a:ea typeface="微软雅黑" panose="020B0503020204020204" pitchFamily="34" charset="-122"/>
              </a:rPr>
              <a:t>最大</a:t>
            </a:r>
            <a:r>
              <a:rPr lang="zh-CN" altLang="en-US" sz="2000" dirty="0" smtClean="0">
                <a:solidFill>
                  <a:srgbClr val="FF0000"/>
                </a:solidFill>
                <a:latin typeface="微软雅黑" panose="020B0503020204020204" pitchFamily="34" charset="-122"/>
                <a:ea typeface="微软雅黑" panose="020B0503020204020204" pitchFamily="34" charset="-122"/>
              </a:rPr>
              <a:t>值。</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10" name="Rectangle 50"/>
          <p:cNvSpPr>
            <a:spLocks noChangeArrowheads="1"/>
          </p:cNvSpPr>
          <p:nvPr/>
        </p:nvSpPr>
        <p:spPr bwMode="auto">
          <a:xfrm>
            <a:off x="1150504" y="2440984"/>
            <a:ext cx="9602786" cy="3699369"/>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38504508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91"/>
          <p:cNvSpPr>
            <a:spLocks noChangeArrowheads="1"/>
          </p:cNvSpPr>
          <p:nvPr/>
        </p:nvSpPr>
        <p:spPr bwMode="auto">
          <a:xfrm>
            <a:off x="6533877" y="2089912"/>
            <a:ext cx="4514284" cy="3696393"/>
          </a:xfrm>
          <a:prstGeom prst="rect">
            <a:avLst/>
          </a:prstGeom>
          <a:solidFill>
            <a:srgbClr val="FFFFF3"/>
          </a:solidFill>
          <a:ln w="9525">
            <a:solidFill>
              <a:srgbClr val="3399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defTabSz="914400"/>
            <a:r>
              <a:rPr lang="zh-CN" altLang="en-US" dirty="0" smtClean="0">
                <a:solidFill>
                  <a:prstClr val="black"/>
                </a:solidFill>
                <a:ea typeface="宋体" panose="02010600030101010101" pitchFamily="2" charset="-122"/>
              </a:rPr>
              <a:t>   </a:t>
            </a:r>
            <a:endParaRPr lang="en-US" altLang="zh-CN" dirty="0" smtClean="0">
              <a:solidFill>
                <a:prstClr val="black"/>
              </a:solidFill>
              <a:ea typeface="宋体" panose="02010600030101010101" pitchFamily="2" charset="-122"/>
            </a:endParaRPr>
          </a:p>
          <a:p>
            <a:pPr defTabSz="914400"/>
            <a:endParaRPr lang="zh-CN" altLang="en-US" dirty="0">
              <a:solidFill>
                <a:prstClr val="black"/>
              </a:solidFill>
              <a:ea typeface="宋体" panose="02010600030101010101" pitchFamily="2" charset="-122"/>
            </a:endParaRPr>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566476" y="366307"/>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生产的三个阶段</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21" name="文本框 20"/>
          <p:cNvSpPr txBox="1"/>
          <p:nvPr/>
        </p:nvSpPr>
        <p:spPr>
          <a:xfrm>
            <a:off x="9093200" y="669738"/>
            <a:ext cx="2966720"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prstClr val="black"/>
                </a:solidFill>
                <a:latin typeface="微软雅黑" panose="020B0503020204020204" pitchFamily="34" charset="-122"/>
                <a:ea typeface="微软雅黑" panose="020B0503020204020204" pitchFamily="34" charset="-122"/>
              </a:rPr>
              <a:t>第二版</a:t>
            </a:r>
            <a:endParaRPr lang="zh-CN" altLang="en-US" sz="1400" i="1" dirty="0">
              <a:solidFill>
                <a:srgbClr val="00206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011568" y="2041202"/>
            <a:ext cx="5267403" cy="1689052"/>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zh-CN" altLang="en-US" sz="2400" dirty="0">
                <a:latin typeface="微软雅黑" panose="020B0503020204020204" pitchFamily="34" charset="-122"/>
                <a:ea typeface="微软雅黑" panose="020B0503020204020204" pitchFamily="34" charset="-122"/>
              </a:rPr>
              <a:t>劳动投入量由</a:t>
            </a:r>
            <a:r>
              <a:rPr lang="en-US" altLang="zh-CN" sz="2400" dirty="0">
                <a:latin typeface="微软雅黑" panose="020B0503020204020204" pitchFamily="34" charset="-122"/>
                <a:ea typeface="微软雅黑" panose="020B0503020204020204" pitchFamily="34" charset="-122"/>
              </a:rPr>
              <a:t>O</a:t>
            </a:r>
            <a:r>
              <a:rPr lang="zh-CN" altLang="en-US" sz="2400" dirty="0">
                <a:latin typeface="微软雅黑" panose="020B0503020204020204" pitchFamily="34" charset="-122"/>
                <a:ea typeface="微软雅黑" panose="020B0503020204020204" pitchFamily="34" charset="-122"/>
              </a:rPr>
              <a:t>到</a:t>
            </a:r>
            <a:r>
              <a:rPr lang="en-US" altLang="zh-CN" sz="2400" dirty="0">
                <a:latin typeface="微软雅黑" panose="020B0503020204020204" pitchFamily="34" charset="-122"/>
                <a:ea typeface="微软雅黑" panose="020B0503020204020204" pitchFamily="34" charset="-122"/>
              </a:rPr>
              <a:t>L1</a:t>
            </a:r>
            <a:r>
              <a:rPr lang="zh-CN" altLang="en-US" sz="2400" dirty="0">
                <a:latin typeface="微软雅黑" panose="020B0503020204020204" pitchFamily="34" charset="-122"/>
                <a:ea typeface="微软雅黑" panose="020B0503020204020204" pitchFamily="34" charset="-122"/>
              </a:rPr>
              <a:t>为第一阶段，由</a:t>
            </a:r>
            <a:r>
              <a:rPr lang="en-US" altLang="zh-CN" sz="2400" dirty="0">
                <a:latin typeface="微软雅黑" panose="020B0503020204020204" pitchFamily="34" charset="-122"/>
                <a:ea typeface="微软雅黑" panose="020B0503020204020204" pitchFamily="34" charset="-122"/>
              </a:rPr>
              <a:t>L1</a:t>
            </a:r>
            <a:r>
              <a:rPr lang="zh-CN" altLang="en-US" sz="2400" dirty="0">
                <a:latin typeface="微软雅黑" panose="020B0503020204020204" pitchFamily="34" charset="-122"/>
                <a:ea typeface="微软雅黑" panose="020B0503020204020204" pitchFamily="34" charset="-122"/>
              </a:rPr>
              <a:t>到</a:t>
            </a:r>
            <a:r>
              <a:rPr lang="en-US" altLang="zh-CN" sz="2400" dirty="0">
                <a:latin typeface="微软雅黑" panose="020B0503020204020204" pitchFamily="34" charset="-122"/>
                <a:ea typeface="微软雅黑" panose="020B0503020204020204" pitchFamily="34" charset="-122"/>
              </a:rPr>
              <a:t>L2</a:t>
            </a:r>
            <a:r>
              <a:rPr lang="zh-CN" altLang="en-US" sz="2400" dirty="0">
                <a:latin typeface="微软雅黑" panose="020B0503020204020204" pitchFamily="34" charset="-122"/>
                <a:ea typeface="微软雅黑" panose="020B0503020204020204" pitchFamily="34" charset="-122"/>
              </a:rPr>
              <a:t>为第二阶段，超过</a:t>
            </a:r>
            <a:r>
              <a:rPr lang="en-US" altLang="zh-CN" sz="2400" dirty="0">
                <a:latin typeface="微软雅黑" panose="020B0503020204020204" pitchFamily="34" charset="-122"/>
                <a:ea typeface="微软雅黑" panose="020B0503020204020204" pitchFamily="34" charset="-122"/>
              </a:rPr>
              <a:t>L2</a:t>
            </a:r>
            <a:r>
              <a:rPr lang="zh-CN" altLang="en-US" sz="2400" dirty="0">
                <a:latin typeface="微软雅黑" panose="020B0503020204020204" pitchFamily="34" charset="-122"/>
                <a:ea typeface="微软雅黑" panose="020B0503020204020204" pitchFamily="34" charset="-122"/>
              </a:rPr>
              <a:t>之后为第三阶段。</a:t>
            </a:r>
          </a:p>
        </p:txBody>
      </p:sp>
      <p:sp>
        <p:nvSpPr>
          <p:cNvPr id="2" name="矩形 1"/>
          <p:cNvSpPr/>
          <p:nvPr/>
        </p:nvSpPr>
        <p:spPr>
          <a:xfrm>
            <a:off x="965353" y="3648428"/>
            <a:ext cx="5299013" cy="2243050"/>
          </a:xfrm>
          <a:prstGeom prst="rect">
            <a:avLst/>
          </a:prstGeom>
        </p:spPr>
        <p:txBody>
          <a:bodyPr wrap="square">
            <a:spAutoFit/>
          </a:bodyPr>
          <a:lstStyle/>
          <a:p>
            <a:pPr marL="342900" indent="-342900" algn="just">
              <a:lnSpc>
                <a:spcPct val="150000"/>
              </a:lnSpc>
              <a:buFont typeface="Wingdings" panose="05000000000000000000" pitchFamily="2" charset="2"/>
              <a:buChar char="u"/>
            </a:pPr>
            <a:r>
              <a:rPr lang="zh-CN" altLang="zh-CN" sz="2400" dirty="0">
                <a:latin typeface="微软雅黑" panose="020B0503020204020204" pitchFamily="34" charset="-122"/>
                <a:ea typeface="微软雅黑" panose="020B0503020204020204" pitchFamily="34" charset="-122"/>
              </a:rPr>
              <a:t>劳动投入量</a:t>
            </a:r>
            <a:r>
              <a:rPr lang="en-US" altLang="zh-CN" sz="2400" dirty="0">
                <a:latin typeface="微软雅黑" panose="020B0503020204020204" pitchFamily="34" charset="-122"/>
                <a:ea typeface="微软雅黑" panose="020B0503020204020204" pitchFamily="34" charset="-122"/>
              </a:rPr>
              <a:t>L1</a:t>
            </a:r>
            <a:r>
              <a:rPr lang="zh-CN" altLang="zh-CN" sz="2400" dirty="0">
                <a:latin typeface="微软雅黑" panose="020B0503020204020204" pitchFamily="34" charset="-122"/>
                <a:ea typeface="微软雅黑" panose="020B0503020204020204" pitchFamily="34" charset="-122"/>
              </a:rPr>
              <a:t>对应着边际产量与平均产量曲线的交点，即平均产量的最大值点；</a:t>
            </a:r>
            <a:r>
              <a:rPr lang="en-US" altLang="zh-CN" sz="2400" dirty="0">
                <a:latin typeface="微软雅黑" panose="020B0503020204020204" pitchFamily="34" charset="-122"/>
                <a:ea typeface="微软雅黑" panose="020B0503020204020204" pitchFamily="34" charset="-122"/>
              </a:rPr>
              <a:t>L2</a:t>
            </a:r>
            <a:r>
              <a:rPr lang="zh-CN" altLang="zh-CN" sz="2400" dirty="0">
                <a:latin typeface="微软雅黑" panose="020B0503020204020204" pitchFamily="34" charset="-122"/>
                <a:ea typeface="微软雅黑" panose="020B0503020204020204" pitchFamily="34" charset="-122"/>
              </a:rPr>
              <a:t>对应着边际产量等于</a:t>
            </a:r>
            <a:r>
              <a:rPr lang="en-US" altLang="zh-CN" sz="2400" dirty="0">
                <a:latin typeface="微软雅黑" panose="020B0503020204020204" pitchFamily="34" charset="-122"/>
                <a:ea typeface="微软雅黑" panose="020B0503020204020204" pitchFamily="34" charset="-122"/>
              </a:rPr>
              <a:t>0</a:t>
            </a:r>
            <a:r>
              <a:rPr lang="zh-CN" altLang="zh-CN" sz="2400" dirty="0">
                <a:latin typeface="微软雅黑" panose="020B0503020204020204" pitchFamily="34" charset="-122"/>
                <a:ea typeface="微软雅黑" panose="020B0503020204020204" pitchFamily="34" charset="-122"/>
              </a:rPr>
              <a:t>的点，即总产量最大值点。</a:t>
            </a:r>
            <a:endParaRPr lang="zh-CN" altLang="en-US" sz="2400" dirty="0">
              <a:latin typeface="微软雅黑" panose="020B0503020204020204" pitchFamily="34" charset="-122"/>
              <a:ea typeface="微软雅黑" panose="020B0503020204020204" pitchFamily="34" charset="-122"/>
            </a:endParaRPr>
          </a:p>
        </p:txBody>
      </p:sp>
      <p:pic>
        <p:nvPicPr>
          <p:cNvPr id="5122" name="图片 565" descr="E:\XXWWJJ\TL\西方经济学上册\转曲-西方经济学（上册）图稿-20180521-二改发排\3-2.e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2653" y="2309087"/>
            <a:ext cx="3776732" cy="2958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7364987" y="5433927"/>
            <a:ext cx="2852063" cy="338554"/>
          </a:xfrm>
          <a:prstGeom prst="rect">
            <a:avLst/>
          </a:prstGeom>
        </p:spPr>
        <p:txBody>
          <a:bodyPr wrap="none">
            <a:spAutoFit/>
          </a:bodyPr>
          <a:lstStyle/>
          <a:p>
            <a:r>
              <a:rPr lang="zh-CN" altLang="zh-CN" sz="1600" dirty="0">
                <a:latin typeface="微软雅黑" panose="020B0503020204020204" pitchFamily="34" charset="-122"/>
                <a:ea typeface="微软雅黑" panose="020B0503020204020204" pitchFamily="34" charset="-122"/>
              </a:rPr>
              <a:t>一种可变要素投入的合理区域</a:t>
            </a:r>
            <a:endParaRPr lang="zh-CN" altLang="en-US" sz="1600" dirty="0">
              <a:latin typeface="微软雅黑" panose="020B0503020204020204" pitchFamily="34" charset="-122"/>
              <a:ea typeface="微软雅黑" panose="020B0503020204020204" pitchFamily="34" charset="-122"/>
            </a:endParaRPr>
          </a:p>
        </p:txBody>
      </p:sp>
      <p:sp>
        <p:nvSpPr>
          <p:cNvPr id="11" name="Rectangle 50"/>
          <p:cNvSpPr>
            <a:spLocks noChangeArrowheads="1"/>
          </p:cNvSpPr>
          <p:nvPr/>
        </p:nvSpPr>
        <p:spPr bwMode="auto">
          <a:xfrm>
            <a:off x="941705" y="2091055"/>
            <a:ext cx="5485765" cy="3907155"/>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762070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in)">
                                      <p:cBhvr>
                                        <p:cTn id="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07830" y="365125"/>
            <a:ext cx="10245969" cy="1325563"/>
          </a:xfrm>
        </p:spPr>
        <p:txBody>
          <a:bodyPr/>
          <a:lstStyle/>
          <a:p>
            <a:r>
              <a:rPr lang="zh-CN" altLang="en-US" dirty="0" smtClean="0">
                <a:solidFill>
                  <a:srgbClr val="002060"/>
                </a:solidFill>
                <a:latin typeface="华文行楷" panose="02010800040101010101" pitchFamily="2" charset="-122"/>
                <a:ea typeface="华文行楷" panose="02010800040101010101" pitchFamily="2" charset="-122"/>
              </a:rPr>
              <a:t>第四节   长期生产函数</a:t>
            </a:r>
            <a:endParaRPr lang="zh-CN" altLang="en-US" dirty="0"/>
          </a:p>
        </p:txBody>
      </p:sp>
      <p:graphicFrame>
        <p:nvGraphicFramePr>
          <p:cNvPr id="4" name="内容占位符 3"/>
          <p:cNvGraphicFramePr>
            <a:graphicFrameLocks noGrp="1"/>
          </p:cNvGraphicFramePr>
          <p:nvPr>
            <p:ph idx="1"/>
          </p:nvPr>
        </p:nvGraphicFramePr>
        <p:xfrm>
          <a:off x="838200" y="2149475"/>
          <a:ext cx="9909175" cy="4027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p:cNvSpPr/>
          <p:nvPr/>
        </p:nvSpPr>
        <p:spPr>
          <a:xfrm rot="18868453" flipV="1">
            <a:off x="440599" y="732774"/>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18868453">
            <a:off x="770323" y="817690"/>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687424" y="1328648"/>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前凸弯带形 2"/>
          <p:cNvSpPr/>
          <p:nvPr/>
        </p:nvSpPr>
        <p:spPr>
          <a:xfrm>
            <a:off x="1382395" y="2835910"/>
            <a:ext cx="790575" cy="394970"/>
          </a:xfrm>
          <a:prstGeom prst="ellipseRibb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8" name="前凸弯带形 7"/>
          <p:cNvSpPr/>
          <p:nvPr/>
        </p:nvSpPr>
        <p:spPr>
          <a:xfrm>
            <a:off x="7393940" y="2962910"/>
            <a:ext cx="790575" cy="394970"/>
          </a:xfrm>
          <a:prstGeom prst="ellipseRibb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9" name="前凸弯带形 8"/>
          <p:cNvSpPr/>
          <p:nvPr/>
        </p:nvSpPr>
        <p:spPr>
          <a:xfrm>
            <a:off x="9384030" y="2962910"/>
            <a:ext cx="790575" cy="394970"/>
          </a:xfrm>
          <a:prstGeom prst="ellipseRibb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0" name="前凸弯带形 9"/>
          <p:cNvSpPr/>
          <p:nvPr/>
        </p:nvSpPr>
        <p:spPr>
          <a:xfrm>
            <a:off x="5390515" y="2948940"/>
            <a:ext cx="790575" cy="394970"/>
          </a:xfrm>
          <a:prstGeom prst="ellipseRibb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1" name="前凸弯带形 10"/>
          <p:cNvSpPr/>
          <p:nvPr/>
        </p:nvSpPr>
        <p:spPr>
          <a:xfrm>
            <a:off x="3401060" y="2906395"/>
            <a:ext cx="790575" cy="394970"/>
          </a:xfrm>
          <a:prstGeom prst="ellipseRibb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249513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809879" y="1641000"/>
            <a:ext cx="4545892" cy="3688645"/>
          </a:xfrm>
          <a:prstGeom prst="rect">
            <a:avLst/>
          </a:prstGeom>
        </p:spPr>
      </p:pic>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544320"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等产量曲线及其性质</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21" name="文本框 20"/>
          <p:cNvSpPr txBox="1"/>
          <p:nvPr/>
        </p:nvSpPr>
        <p:spPr>
          <a:xfrm>
            <a:off x="9093200" y="669738"/>
            <a:ext cx="2966720"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prstClr val="black"/>
                </a:solidFill>
                <a:latin typeface="微软雅黑" panose="020B0503020204020204" pitchFamily="34" charset="-122"/>
                <a:ea typeface="微软雅黑" panose="020B0503020204020204" pitchFamily="34" charset="-122"/>
              </a:rPr>
              <a:t>第二版</a:t>
            </a:r>
            <a:endParaRPr lang="zh-CN" altLang="en-US" sz="1400" i="1" dirty="0">
              <a:solidFill>
                <a:srgbClr val="002060"/>
              </a:solidFill>
              <a:latin typeface="微软雅黑" panose="020B0503020204020204" pitchFamily="34" charset="-122"/>
              <a:ea typeface="微软雅黑" panose="020B0503020204020204" pitchFamily="34" charset="-122"/>
            </a:endParaRPr>
          </a:p>
        </p:txBody>
      </p:sp>
      <p:grpSp>
        <p:nvGrpSpPr>
          <p:cNvPr id="9" name="Group 16"/>
          <p:cNvGrpSpPr/>
          <p:nvPr/>
        </p:nvGrpSpPr>
        <p:grpSpPr bwMode="auto">
          <a:xfrm>
            <a:off x="834571" y="2195286"/>
            <a:ext cx="4267200" cy="3124200"/>
            <a:chOff x="1392" y="1632"/>
            <a:chExt cx="2688" cy="1968"/>
          </a:xfrm>
        </p:grpSpPr>
        <p:sp>
          <p:nvSpPr>
            <p:cNvPr id="10" name="Line 6"/>
            <p:cNvSpPr>
              <a:spLocks noChangeShapeType="1"/>
            </p:cNvSpPr>
            <p:nvPr/>
          </p:nvSpPr>
          <p:spPr bwMode="auto">
            <a:xfrm flipV="1">
              <a:off x="1728" y="1680"/>
              <a:ext cx="0" cy="1776"/>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1" name="Line 7"/>
            <p:cNvSpPr>
              <a:spLocks noChangeShapeType="1"/>
            </p:cNvSpPr>
            <p:nvPr/>
          </p:nvSpPr>
          <p:spPr bwMode="auto">
            <a:xfrm flipV="1">
              <a:off x="1728" y="3456"/>
              <a:ext cx="2016"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2" name="Rectangle 8"/>
            <p:cNvSpPr>
              <a:spLocks noChangeArrowheads="1"/>
            </p:cNvSpPr>
            <p:nvPr/>
          </p:nvSpPr>
          <p:spPr bwMode="auto">
            <a:xfrm>
              <a:off x="1392" y="1632"/>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a:effectLst>
                    <a:outerShdw blurRad="38100" dist="38100" dir="2700000" algn="tl">
                      <a:srgbClr val="C0C0C0"/>
                    </a:outerShdw>
                  </a:effectLst>
                </a:rPr>
                <a:t>K</a:t>
              </a:r>
            </a:p>
          </p:txBody>
        </p:sp>
        <p:sp>
          <p:nvSpPr>
            <p:cNvPr id="13" name="Rectangle 9"/>
            <p:cNvSpPr>
              <a:spLocks noChangeArrowheads="1"/>
            </p:cNvSpPr>
            <p:nvPr/>
          </p:nvSpPr>
          <p:spPr bwMode="auto">
            <a:xfrm>
              <a:off x="3792" y="3312"/>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a:effectLst>
                    <a:outerShdw blurRad="38100" dist="38100" dir="2700000" algn="tl">
                      <a:srgbClr val="C0C0C0"/>
                    </a:outerShdw>
                  </a:effectLst>
                </a:rPr>
                <a:t>L</a:t>
              </a:r>
            </a:p>
          </p:txBody>
        </p:sp>
        <p:sp>
          <p:nvSpPr>
            <p:cNvPr id="14" name="Rectangle 10"/>
            <p:cNvSpPr>
              <a:spLocks noChangeArrowheads="1"/>
            </p:cNvSpPr>
            <p:nvPr/>
          </p:nvSpPr>
          <p:spPr bwMode="auto">
            <a:xfrm>
              <a:off x="1440" y="3312"/>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a:effectLst>
                    <a:outerShdw blurRad="38100" dist="38100" dir="2700000" algn="tl">
                      <a:srgbClr val="C0C0C0"/>
                    </a:outerShdw>
                  </a:effectLst>
                </a:rPr>
                <a:t>O</a:t>
              </a:r>
            </a:p>
          </p:txBody>
        </p:sp>
      </p:grpSp>
      <p:grpSp>
        <p:nvGrpSpPr>
          <p:cNvPr id="15" name="Group 17"/>
          <p:cNvGrpSpPr/>
          <p:nvPr/>
        </p:nvGrpSpPr>
        <p:grpSpPr bwMode="auto">
          <a:xfrm>
            <a:off x="1596571" y="3033486"/>
            <a:ext cx="2362200" cy="1905000"/>
            <a:chOff x="2016" y="2160"/>
            <a:chExt cx="1488" cy="1200"/>
          </a:xfrm>
        </p:grpSpPr>
        <p:sp>
          <p:nvSpPr>
            <p:cNvPr id="16" name="Freeform 11"/>
            <p:cNvSpPr/>
            <p:nvPr/>
          </p:nvSpPr>
          <p:spPr bwMode="auto">
            <a:xfrm>
              <a:off x="2016" y="2160"/>
              <a:ext cx="1200" cy="1104"/>
            </a:xfrm>
            <a:custGeom>
              <a:avLst/>
              <a:gdLst>
                <a:gd name="T0" fmla="*/ 0 w 1200"/>
                <a:gd name="T1" fmla="*/ 0 h 1104"/>
                <a:gd name="T2" fmla="*/ 172 w 1200"/>
                <a:gd name="T3" fmla="*/ 311 h 1104"/>
                <a:gd name="T4" fmla="*/ 493 w 1200"/>
                <a:gd name="T5" fmla="*/ 687 h 1104"/>
                <a:gd name="T6" fmla="*/ 949 w 1200"/>
                <a:gd name="T7" fmla="*/ 995 h 1104"/>
                <a:gd name="T8" fmla="*/ 1200 w 1200"/>
                <a:gd name="T9" fmla="*/ 1104 h 1104"/>
              </a:gdLst>
              <a:ahLst/>
              <a:cxnLst>
                <a:cxn ang="0">
                  <a:pos x="T0" y="T1"/>
                </a:cxn>
                <a:cxn ang="0">
                  <a:pos x="T2" y="T3"/>
                </a:cxn>
                <a:cxn ang="0">
                  <a:pos x="T4" y="T5"/>
                </a:cxn>
                <a:cxn ang="0">
                  <a:pos x="T6" y="T7"/>
                </a:cxn>
                <a:cxn ang="0">
                  <a:pos x="T8" y="T9"/>
                </a:cxn>
              </a:cxnLst>
              <a:rect l="0" t="0" r="r" b="b"/>
              <a:pathLst>
                <a:path w="1200" h="1104">
                  <a:moveTo>
                    <a:pt x="0" y="0"/>
                  </a:moveTo>
                  <a:cubicBezTo>
                    <a:pt x="29" y="52"/>
                    <a:pt x="90" y="197"/>
                    <a:pt x="172" y="311"/>
                  </a:cubicBezTo>
                  <a:cubicBezTo>
                    <a:pt x="254" y="425"/>
                    <a:pt x="364" y="573"/>
                    <a:pt x="493" y="687"/>
                  </a:cubicBezTo>
                  <a:cubicBezTo>
                    <a:pt x="622" y="801"/>
                    <a:pt x="831" y="926"/>
                    <a:pt x="949" y="995"/>
                  </a:cubicBezTo>
                  <a:cubicBezTo>
                    <a:pt x="1067" y="1064"/>
                    <a:pt x="1148" y="1081"/>
                    <a:pt x="1200" y="1104"/>
                  </a:cubicBezTo>
                </a:path>
              </a:pathLst>
            </a:custGeom>
            <a:noFill/>
            <a:ln w="19050" cap="flat" cmpd="sng">
              <a:solidFill>
                <a:srgbClr val="00B050"/>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7" name="Rectangle 14"/>
            <p:cNvSpPr>
              <a:spLocks noChangeArrowheads="1"/>
            </p:cNvSpPr>
            <p:nvPr/>
          </p:nvSpPr>
          <p:spPr bwMode="auto">
            <a:xfrm>
              <a:off x="3216" y="3072"/>
              <a:ext cx="288" cy="288"/>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00B050"/>
                  </a:solidFill>
                  <a:effectLst>
                    <a:outerShdw blurRad="38100" dist="38100" dir="2700000" algn="tl">
                      <a:srgbClr val="C0C0C0"/>
                    </a:outerShdw>
                  </a:effectLst>
                </a:rPr>
                <a:t>Q</a:t>
              </a:r>
              <a:r>
                <a:rPr lang="en-US" altLang="zh-CN" b="1" baseline="-25000" dirty="0">
                  <a:solidFill>
                    <a:srgbClr val="00B050"/>
                  </a:solidFill>
                  <a:effectLst>
                    <a:outerShdw blurRad="38100" dist="38100" dir="2700000" algn="tl">
                      <a:srgbClr val="C0C0C0"/>
                    </a:outerShdw>
                  </a:effectLst>
                </a:rPr>
                <a:t>0</a:t>
              </a:r>
              <a:endParaRPr lang="en-US" altLang="zh-CN" b="1" dirty="0">
                <a:solidFill>
                  <a:srgbClr val="00B050"/>
                </a:solidFill>
                <a:effectLst>
                  <a:outerShdw blurRad="38100" dist="38100" dir="2700000" algn="tl">
                    <a:srgbClr val="C0C0C0"/>
                  </a:outerShdw>
                </a:effectLst>
              </a:endParaRPr>
            </a:p>
          </p:txBody>
        </p:sp>
      </p:grpSp>
      <p:grpSp>
        <p:nvGrpSpPr>
          <p:cNvPr id="18" name="Group 18"/>
          <p:cNvGrpSpPr/>
          <p:nvPr/>
        </p:nvGrpSpPr>
        <p:grpSpPr bwMode="auto">
          <a:xfrm>
            <a:off x="2053771" y="2728686"/>
            <a:ext cx="2362200" cy="1905000"/>
            <a:chOff x="2352" y="1968"/>
            <a:chExt cx="1488" cy="1200"/>
          </a:xfrm>
        </p:grpSpPr>
        <p:sp>
          <p:nvSpPr>
            <p:cNvPr id="19" name="Freeform 13"/>
            <p:cNvSpPr/>
            <p:nvPr/>
          </p:nvSpPr>
          <p:spPr bwMode="auto">
            <a:xfrm>
              <a:off x="2352" y="1968"/>
              <a:ext cx="1200" cy="1104"/>
            </a:xfrm>
            <a:custGeom>
              <a:avLst/>
              <a:gdLst>
                <a:gd name="T0" fmla="*/ 0 w 1200"/>
                <a:gd name="T1" fmla="*/ 0 h 1104"/>
                <a:gd name="T2" fmla="*/ 172 w 1200"/>
                <a:gd name="T3" fmla="*/ 311 h 1104"/>
                <a:gd name="T4" fmla="*/ 493 w 1200"/>
                <a:gd name="T5" fmla="*/ 687 h 1104"/>
                <a:gd name="T6" fmla="*/ 949 w 1200"/>
                <a:gd name="T7" fmla="*/ 995 h 1104"/>
                <a:gd name="T8" fmla="*/ 1200 w 1200"/>
                <a:gd name="T9" fmla="*/ 1104 h 1104"/>
              </a:gdLst>
              <a:ahLst/>
              <a:cxnLst>
                <a:cxn ang="0">
                  <a:pos x="T0" y="T1"/>
                </a:cxn>
                <a:cxn ang="0">
                  <a:pos x="T2" y="T3"/>
                </a:cxn>
                <a:cxn ang="0">
                  <a:pos x="T4" y="T5"/>
                </a:cxn>
                <a:cxn ang="0">
                  <a:pos x="T6" y="T7"/>
                </a:cxn>
                <a:cxn ang="0">
                  <a:pos x="T8" y="T9"/>
                </a:cxn>
              </a:cxnLst>
              <a:rect l="0" t="0" r="r" b="b"/>
              <a:pathLst>
                <a:path w="1200" h="1104">
                  <a:moveTo>
                    <a:pt x="0" y="0"/>
                  </a:moveTo>
                  <a:cubicBezTo>
                    <a:pt x="29" y="52"/>
                    <a:pt x="90" y="197"/>
                    <a:pt x="172" y="311"/>
                  </a:cubicBezTo>
                  <a:cubicBezTo>
                    <a:pt x="254" y="425"/>
                    <a:pt x="364" y="573"/>
                    <a:pt x="493" y="687"/>
                  </a:cubicBezTo>
                  <a:cubicBezTo>
                    <a:pt x="622" y="801"/>
                    <a:pt x="831" y="926"/>
                    <a:pt x="949" y="995"/>
                  </a:cubicBezTo>
                  <a:cubicBezTo>
                    <a:pt x="1067" y="1064"/>
                    <a:pt x="1148" y="1081"/>
                    <a:pt x="1200" y="1104"/>
                  </a:cubicBezTo>
                </a:path>
              </a:pathLst>
            </a:custGeom>
            <a:noFill/>
            <a:ln w="19050" cap="flat" cmpd="sng">
              <a:solidFill>
                <a:schemeClr val="accent4">
                  <a:lumMod val="75000"/>
                </a:schemeClr>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22" name="Rectangle 15"/>
            <p:cNvSpPr>
              <a:spLocks noChangeArrowheads="1"/>
            </p:cNvSpPr>
            <p:nvPr/>
          </p:nvSpPr>
          <p:spPr bwMode="auto">
            <a:xfrm>
              <a:off x="3552" y="2880"/>
              <a:ext cx="288" cy="288"/>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chemeClr val="accent4">
                      <a:lumMod val="75000"/>
                    </a:schemeClr>
                  </a:solidFill>
                  <a:effectLst>
                    <a:outerShdw blurRad="38100" dist="38100" dir="2700000" algn="tl">
                      <a:srgbClr val="C0C0C0"/>
                    </a:outerShdw>
                  </a:effectLst>
                </a:rPr>
                <a:t>Q</a:t>
              </a:r>
              <a:r>
                <a:rPr lang="en-US" altLang="zh-CN" b="1" baseline="-25000" dirty="0">
                  <a:solidFill>
                    <a:schemeClr val="accent4">
                      <a:lumMod val="75000"/>
                    </a:schemeClr>
                  </a:solidFill>
                  <a:effectLst>
                    <a:outerShdw blurRad="38100" dist="38100" dir="2700000" algn="tl">
                      <a:srgbClr val="C0C0C0"/>
                    </a:outerShdw>
                  </a:effectLst>
                </a:rPr>
                <a:t>1</a:t>
              </a:r>
              <a:endParaRPr lang="en-US" altLang="zh-CN" b="1" dirty="0">
                <a:solidFill>
                  <a:schemeClr val="accent4">
                    <a:lumMod val="75000"/>
                  </a:schemeClr>
                </a:solidFill>
                <a:effectLst>
                  <a:outerShdw blurRad="38100" dist="38100" dir="2700000" algn="tl">
                    <a:srgbClr val="C0C0C0"/>
                  </a:outerShdw>
                </a:effectLst>
              </a:endParaRPr>
            </a:p>
          </p:txBody>
        </p:sp>
      </p:grpSp>
      <p:grpSp>
        <p:nvGrpSpPr>
          <p:cNvPr id="23" name="Group 22"/>
          <p:cNvGrpSpPr/>
          <p:nvPr/>
        </p:nvGrpSpPr>
        <p:grpSpPr bwMode="auto">
          <a:xfrm>
            <a:off x="2434771" y="2347686"/>
            <a:ext cx="2362200" cy="1905000"/>
            <a:chOff x="2400" y="1728"/>
            <a:chExt cx="1488" cy="1200"/>
          </a:xfrm>
        </p:grpSpPr>
        <p:sp>
          <p:nvSpPr>
            <p:cNvPr id="24" name="Freeform 20"/>
            <p:cNvSpPr/>
            <p:nvPr/>
          </p:nvSpPr>
          <p:spPr bwMode="auto">
            <a:xfrm>
              <a:off x="2400" y="1728"/>
              <a:ext cx="1200" cy="1104"/>
            </a:xfrm>
            <a:custGeom>
              <a:avLst/>
              <a:gdLst>
                <a:gd name="T0" fmla="*/ 0 w 1200"/>
                <a:gd name="T1" fmla="*/ 0 h 1104"/>
                <a:gd name="T2" fmla="*/ 172 w 1200"/>
                <a:gd name="T3" fmla="*/ 311 h 1104"/>
                <a:gd name="T4" fmla="*/ 493 w 1200"/>
                <a:gd name="T5" fmla="*/ 687 h 1104"/>
                <a:gd name="T6" fmla="*/ 949 w 1200"/>
                <a:gd name="T7" fmla="*/ 995 h 1104"/>
                <a:gd name="T8" fmla="*/ 1200 w 1200"/>
                <a:gd name="T9" fmla="*/ 1104 h 1104"/>
              </a:gdLst>
              <a:ahLst/>
              <a:cxnLst>
                <a:cxn ang="0">
                  <a:pos x="T0" y="T1"/>
                </a:cxn>
                <a:cxn ang="0">
                  <a:pos x="T2" y="T3"/>
                </a:cxn>
                <a:cxn ang="0">
                  <a:pos x="T4" y="T5"/>
                </a:cxn>
                <a:cxn ang="0">
                  <a:pos x="T6" y="T7"/>
                </a:cxn>
                <a:cxn ang="0">
                  <a:pos x="T8" y="T9"/>
                </a:cxn>
              </a:cxnLst>
              <a:rect l="0" t="0" r="r" b="b"/>
              <a:pathLst>
                <a:path w="1200" h="1104">
                  <a:moveTo>
                    <a:pt x="0" y="0"/>
                  </a:moveTo>
                  <a:cubicBezTo>
                    <a:pt x="29" y="52"/>
                    <a:pt x="90" y="197"/>
                    <a:pt x="172" y="311"/>
                  </a:cubicBezTo>
                  <a:cubicBezTo>
                    <a:pt x="254" y="425"/>
                    <a:pt x="364" y="573"/>
                    <a:pt x="493" y="687"/>
                  </a:cubicBezTo>
                  <a:cubicBezTo>
                    <a:pt x="622" y="801"/>
                    <a:pt x="831" y="926"/>
                    <a:pt x="949" y="995"/>
                  </a:cubicBezTo>
                  <a:cubicBezTo>
                    <a:pt x="1067" y="1064"/>
                    <a:pt x="1148" y="1081"/>
                    <a:pt x="1200" y="1104"/>
                  </a:cubicBezTo>
                </a:path>
              </a:pathLst>
            </a:custGeom>
            <a:noFill/>
            <a:ln w="19050" cap="flat" cmpd="sng">
              <a:solidFill>
                <a:srgbClr val="C00000"/>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25" name="Rectangle 21"/>
            <p:cNvSpPr>
              <a:spLocks noChangeArrowheads="1"/>
            </p:cNvSpPr>
            <p:nvPr/>
          </p:nvSpPr>
          <p:spPr bwMode="auto">
            <a:xfrm>
              <a:off x="3600" y="2640"/>
              <a:ext cx="288" cy="288"/>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C00000"/>
                  </a:solidFill>
                  <a:effectLst>
                    <a:outerShdw blurRad="38100" dist="38100" dir="2700000" algn="tl">
                      <a:srgbClr val="C0C0C0"/>
                    </a:outerShdw>
                  </a:effectLst>
                </a:rPr>
                <a:t>Q</a:t>
              </a:r>
              <a:r>
                <a:rPr lang="en-US" altLang="zh-CN" b="1" baseline="-25000" dirty="0">
                  <a:solidFill>
                    <a:srgbClr val="C00000"/>
                  </a:solidFill>
                  <a:effectLst>
                    <a:outerShdw blurRad="38100" dist="38100" dir="2700000" algn="tl">
                      <a:srgbClr val="C0C0C0"/>
                    </a:outerShdw>
                  </a:effectLst>
                </a:rPr>
                <a:t>2</a:t>
              </a:r>
              <a:endParaRPr lang="en-US" altLang="zh-CN" b="1" dirty="0">
                <a:solidFill>
                  <a:srgbClr val="C00000"/>
                </a:solidFill>
                <a:effectLst>
                  <a:outerShdw blurRad="38100" dist="38100" dir="2700000" algn="tl">
                    <a:srgbClr val="C0C0C0"/>
                  </a:outerShdw>
                </a:effectLst>
              </a:endParaRPr>
            </a:p>
          </p:txBody>
        </p:sp>
      </p:grpSp>
      <p:sp>
        <p:nvSpPr>
          <p:cNvPr id="3" name="文本框 2"/>
          <p:cNvSpPr txBox="1"/>
          <p:nvPr/>
        </p:nvSpPr>
        <p:spPr>
          <a:xfrm>
            <a:off x="2299063" y="5556429"/>
            <a:ext cx="1632404"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等产量曲线</a:t>
            </a:r>
          </a:p>
        </p:txBody>
      </p:sp>
      <p:sp>
        <p:nvSpPr>
          <p:cNvPr id="7" name="椭圆 6"/>
          <p:cNvSpPr/>
          <p:nvPr/>
        </p:nvSpPr>
        <p:spPr>
          <a:xfrm>
            <a:off x="1698172" y="3302000"/>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964872" y="3697515"/>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2347685" y="4100286"/>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2714171" y="4366986"/>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1437714" y="3302000"/>
            <a:ext cx="317716" cy="369332"/>
          </a:xfrm>
          <a:prstGeom prst="rect">
            <a:avLst/>
          </a:prstGeom>
          <a:noFill/>
        </p:spPr>
        <p:txBody>
          <a:bodyPr wrap="none" rtlCol="0">
            <a:spAutoFit/>
          </a:bodyPr>
          <a:lstStyle/>
          <a:p>
            <a:r>
              <a:rPr lang="en-US" altLang="zh-CN" dirty="0"/>
              <a:t>A</a:t>
            </a:r>
            <a:endParaRPr lang="zh-CN" altLang="en-US" dirty="0"/>
          </a:p>
        </p:txBody>
      </p:sp>
      <p:sp>
        <p:nvSpPr>
          <p:cNvPr id="30" name="文本框 29"/>
          <p:cNvSpPr txBox="1"/>
          <p:nvPr/>
        </p:nvSpPr>
        <p:spPr>
          <a:xfrm>
            <a:off x="1625146" y="3761015"/>
            <a:ext cx="314325" cy="369332"/>
          </a:xfrm>
          <a:prstGeom prst="rect">
            <a:avLst/>
          </a:prstGeom>
          <a:noFill/>
        </p:spPr>
        <p:txBody>
          <a:bodyPr wrap="square" rtlCol="0">
            <a:spAutoFit/>
          </a:bodyPr>
          <a:lstStyle/>
          <a:p>
            <a:r>
              <a:rPr lang="en-US" altLang="zh-CN" dirty="0"/>
              <a:t>B</a:t>
            </a:r>
            <a:endParaRPr lang="zh-CN" altLang="en-US" dirty="0"/>
          </a:p>
        </p:txBody>
      </p:sp>
      <p:sp>
        <p:nvSpPr>
          <p:cNvPr id="31" name="文本框 30"/>
          <p:cNvSpPr txBox="1"/>
          <p:nvPr/>
        </p:nvSpPr>
        <p:spPr>
          <a:xfrm>
            <a:off x="2017487" y="4170499"/>
            <a:ext cx="457198" cy="366486"/>
          </a:xfrm>
          <a:prstGeom prst="rect">
            <a:avLst/>
          </a:prstGeom>
          <a:noFill/>
        </p:spPr>
        <p:txBody>
          <a:bodyPr wrap="square" rtlCol="0">
            <a:spAutoFit/>
          </a:bodyPr>
          <a:lstStyle/>
          <a:p>
            <a:r>
              <a:rPr lang="en-US" altLang="zh-CN" dirty="0"/>
              <a:t>C</a:t>
            </a:r>
            <a:endParaRPr lang="zh-CN" altLang="en-US" dirty="0"/>
          </a:p>
        </p:txBody>
      </p:sp>
      <p:sp>
        <p:nvSpPr>
          <p:cNvPr id="32" name="文本框 31"/>
          <p:cNvSpPr txBox="1"/>
          <p:nvPr/>
        </p:nvSpPr>
        <p:spPr>
          <a:xfrm>
            <a:off x="2474685" y="4504872"/>
            <a:ext cx="501650" cy="369332"/>
          </a:xfrm>
          <a:prstGeom prst="rect">
            <a:avLst/>
          </a:prstGeom>
          <a:noFill/>
        </p:spPr>
        <p:txBody>
          <a:bodyPr wrap="square" rtlCol="0">
            <a:spAutoFit/>
          </a:bodyPr>
          <a:lstStyle/>
          <a:p>
            <a:r>
              <a:rPr lang="en-US" altLang="zh-CN" dirty="0"/>
              <a:t>D</a:t>
            </a:r>
            <a:endParaRPr lang="zh-CN" altLang="en-US" dirty="0"/>
          </a:p>
        </p:txBody>
      </p:sp>
      <p:sp>
        <p:nvSpPr>
          <p:cNvPr id="34" name="文本框 33"/>
          <p:cNvSpPr txBox="1"/>
          <p:nvPr/>
        </p:nvSpPr>
        <p:spPr>
          <a:xfrm>
            <a:off x="5979883" y="2474722"/>
            <a:ext cx="4528341" cy="2797048"/>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a:solidFill>
                  <a:srgbClr val="FF0000"/>
                </a:solidFill>
                <a:latin typeface="微软雅黑" panose="020B0503020204020204" pitchFamily="34" charset="-122"/>
                <a:ea typeface="微软雅黑" panose="020B0503020204020204" pitchFamily="34" charset="-122"/>
              </a:rPr>
              <a:t>等产量曲线有无数条</a:t>
            </a:r>
            <a:r>
              <a:rPr lang="zh-CN" altLang="en-US" sz="2400" dirty="0">
                <a:latin typeface="微软雅黑" panose="020B0503020204020204" pitchFamily="34" charset="-122"/>
                <a:ea typeface="微软雅黑" panose="020B0503020204020204" pitchFamily="34" charset="-122"/>
              </a:rPr>
              <a:t>，其中每一条都代表一个</a:t>
            </a:r>
            <a:r>
              <a:rPr lang="zh-CN" altLang="en-US" sz="2400" dirty="0" smtClean="0">
                <a:latin typeface="微软雅黑" panose="020B0503020204020204" pitchFamily="34" charset="-122"/>
                <a:ea typeface="微软雅黑" panose="020B0503020204020204" pitchFamily="34" charset="-122"/>
              </a:rPr>
              <a:t>产量。</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2400" dirty="0">
                <a:solidFill>
                  <a:srgbClr val="FF0000"/>
                </a:solidFill>
                <a:latin typeface="微软雅黑" panose="020B0503020204020204" pitchFamily="34" charset="-122"/>
                <a:ea typeface="微软雅黑" panose="020B0503020204020204" pitchFamily="34" charset="-122"/>
              </a:rPr>
              <a:t>任意两条等产量曲线</a:t>
            </a:r>
            <a:r>
              <a:rPr lang="zh-CN" altLang="en-US" sz="2400" dirty="0" smtClean="0">
                <a:solidFill>
                  <a:srgbClr val="FF0000"/>
                </a:solidFill>
                <a:latin typeface="微软雅黑" panose="020B0503020204020204" pitchFamily="34" charset="-122"/>
                <a:ea typeface="微软雅黑" panose="020B0503020204020204" pitchFamily="34" charset="-122"/>
              </a:rPr>
              <a:t>不相交。</a:t>
            </a:r>
            <a:endParaRPr lang="en-US" altLang="zh-CN" sz="2400" dirty="0">
              <a:solidFill>
                <a:srgbClr val="FF0000"/>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2400" dirty="0">
                <a:solidFill>
                  <a:srgbClr val="FF0000"/>
                </a:solidFill>
                <a:latin typeface="微软雅黑" panose="020B0503020204020204" pitchFamily="34" charset="-122"/>
                <a:ea typeface="微软雅黑" panose="020B0503020204020204" pitchFamily="34" charset="-122"/>
              </a:rPr>
              <a:t>等产量曲线向右下方</a:t>
            </a:r>
            <a:r>
              <a:rPr lang="zh-CN" altLang="en-US" sz="2400" dirty="0" smtClean="0">
                <a:solidFill>
                  <a:srgbClr val="FF0000"/>
                </a:solidFill>
                <a:latin typeface="微软雅黑" panose="020B0503020204020204" pitchFamily="34" charset="-122"/>
                <a:ea typeface="微软雅黑" panose="020B0503020204020204" pitchFamily="34" charset="-122"/>
              </a:rPr>
              <a:t>倾斜。</a:t>
            </a:r>
            <a:endParaRPr lang="en-US" altLang="zh-CN" sz="2400" dirty="0">
              <a:solidFill>
                <a:srgbClr val="FF0000"/>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2400" dirty="0">
                <a:solidFill>
                  <a:srgbClr val="FF0000"/>
                </a:solidFill>
                <a:latin typeface="微软雅黑" panose="020B0503020204020204" pitchFamily="34" charset="-122"/>
                <a:ea typeface="微软雅黑" panose="020B0503020204020204" pitchFamily="34" charset="-122"/>
              </a:rPr>
              <a:t>等产量曲线凸向</a:t>
            </a:r>
            <a:r>
              <a:rPr lang="zh-CN" altLang="en-US" sz="2400" dirty="0" smtClean="0">
                <a:solidFill>
                  <a:srgbClr val="FF0000"/>
                </a:solidFill>
                <a:latin typeface="微软雅黑" panose="020B0503020204020204" pitchFamily="34" charset="-122"/>
                <a:ea typeface="微软雅黑" panose="020B0503020204020204" pitchFamily="34" charset="-122"/>
              </a:rPr>
              <a:t>原点。</a:t>
            </a:r>
            <a:endParaRPr lang="en-US" altLang="zh-CN" sz="2400" dirty="0">
              <a:solidFill>
                <a:srgbClr val="FF0000"/>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6246922" y="1913798"/>
            <a:ext cx="1082456" cy="46037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性质</a:t>
            </a:r>
          </a:p>
        </p:txBody>
      </p:sp>
      <p:sp>
        <p:nvSpPr>
          <p:cNvPr id="33" name="Rectangle 50"/>
          <p:cNvSpPr>
            <a:spLocks noChangeArrowheads="1"/>
          </p:cNvSpPr>
          <p:nvPr/>
        </p:nvSpPr>
        <p:spPr bwMode="auto">
          <a:xfrm>
            <a:off x="5979884" y="1675613"/>
            <a:ext cx="4843419" cy="3643874"/>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75809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upRigh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up)">
                                      <p:cBhvr>
                                        <p:cTn id="16" dur="500"/>
                                        <p:tgtEl>
                                          <p:spTgt spid="18"/>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up)">
                                      <p:cBhvr>
                                        <p:cTn id="20" dur="500"/>
                                        <p:tgtEl>
                                          <p:spTgt spid="23"/>
                                        </p:tgtEl>
                                      </p:cBhvr>
                                    </p:animEffect>
                                  </p:childTnLst>
                                </p:cTn>
                              </p:par>
                            </p:childTnLst>
                          </p:cTn>
                        </p:par>
                        <p:par>
                          <p:cTn id="21" fill="hold">
                            <p:stCondLst>
                              <p:cond delay="1500"/>
                            </p:stCondLst>
                            <p:childTnLst>
                              <p:par>
                                <p:cTn id="22" presetID="2" presetClass="entr" presetSubtype="4"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par>
                          <p:cTn id="26" fill="hold">
                            <p:stCondLst>
                              <p:cond delay="2000"/>
                            </p:stCondLst>
                            <p:childTnLst>
                              <p:par>
                                <p:cTn id="27" presetID="2" presetClass="entr" presetSubtype="4" fill="hold" grpId="0" nodeType="afterEffect">
                                  <p:stCondLst>
                                    <p:cond delay="0"/>
                                  </p:stCondLst>
                                  <p:childTnLst>
                                    <p:set>
                                      <p:cBhvr>
                                        <p:cTn id="28" dur="1" fill="hold">
                                          <p:stCondLst>
                                            <p:cond delay="0"/>
                                          </p:stCondLst>
                                        </p:cTn>
                                        <p:tgtEl>
                                          <p:spTgt spid="29"/>
                                        </p:tgtEl>
                                        <p:attrNameLst>
                                          <p:attrName>style.visibility</p:attrName>
                                        </p:attrNameLst>
                                      </p:cBhvr>
                                      <p:to>
                                        <p:strVal val="visible"/>
                                      </p:to>
                                    </p:set>
                                    <p:anim calcmode="lin" valueType="num">
                                      <p:cBhvr additive="base">
                                        <p:cTn id="29" dur="500" fill="hold"/>
                                        <p:tgtEl>
                                          <p:spTgt spid="29"/>
                                        </p:tgtEl>
                                        <p:attrNameLst>
                                          <p:attrName>ppt_x</p:attrName>
                                        </p:attrNameLst>
                                      </p:cBhvr>
                                      <p:tavLst>
                                        <p:tav tm="0">
                                          <p:val>
                                            <p:strVal val="#ppt_x"/>
                                          </p:val>
                                        </p:tav>
                                        <p:tav tm="100000">
                                          <p:val>
                                            <p:strVal val="#ppt_x"/>
                                          </p:val>
                                        </p:tav>
                                      </p:tavLst>
                                    </p:anim>
                                    <p:anim calcmode="lin" valueType="num">
                                      <p:cBhvr additive="base">
                                        <p:cTn id="30" dur="500" fill="hold"/>
                                        <p:tgtEl>
                                          <p:spTgt spid="29"/>
                                        </p:tgtEl>
                                        <p:attrNameLst>
                                          <p:attrName>ppt_y</p:attrName>
                                        </p:attrNameLst>
                                      </p:cBhvr>
                                      <p:tavLst>
                                        <p:tav tm="0">
                                          <p:val>
                                            <p:strVal val="1+#ppt_h/2"/>
                                          </p:val>
                                        </p:tav>
                                        <p:tav tm="100000">
                                          <p:val>
                                            <p:strVal val="#ppt_y"/>
                                          </p:val>
                                        </p:tav>
                                      </p:tavLst>
                                    </p:anim>
                                  </p:childTnLst>
                                </p:cTn>
                              </p:par>
                            </p:childTnLst>
                          </p:cTn>
                        </p:par>
                        <p:par>
                          <p:cTn id="31" fill="hold">
                            <p:stCondLst>
                              <p:cond delay="2500"/>
                            </p:stCondLst>
                            <p:childTnLst>
                              <p:par>
                                <p:cTn id="32" presetID="2" presetClass="entr" presetSubtype="4" fill="hold" grpId="0" nodeType="afterEffect">
                                  <p:stCondLst>
                                    <p:cond delay="0"/>
                                  </p:stCondLst>
                                  <p:childTnLst>
                                    <p:set>
                                      <p:cBhvr>
                                        <p:cTn id="33" dur="1" fill="hold">
                                          <p:stCondLst>
                                            <p:cond delay="0"/>
                                          </p:stCondLst>
                                        </p:cTn>
                                        <p:tgtEl>
                                          <p:spTgt spid="26"/>
                                        </p:tgtEl>
                                        <p:attrNameLst>
                                          <p:attrName>style.visibility</p:attrName>
                                        </p:attrNameLst>
                                      </p:cBhvr>
                                      <p:to>
                                        <p:strVal val="visible"/>
                                      </p:to>
                                    </p:set>
                                    <p:anim calcmode="lin" valueType="num">
                                      <p:cBhvr additive="base">
                                        <p:cTn id="34" dur="500" fill="hold"/>
                                        <p:tgtEl>
                                          <p:spTgt spid="26"/>
                                        </p:tgtEl>
                                        <p:attrNameLst>
                                          <p:attrName>ppt_x</p:attrName>
                                        </p:attrNameLst>
                                      </p:cBhvr>
                                      <p:tavLst>
                                        <p:tav tm="0">
                                          <p:val>
                                            <p:strVal val="#ppt_x"/>
                                          </p:val>
                                        </p:tav>
                                        <p:tav tm="100000">
                                          <p:val>
                                            <p:strVal val="#ppt_x"/>
                                          </p:val>
                                        </p:tav>
                                      </p:tavLst>
                                    </p:anim>
                                    <p:anim calcmode="lin" valueType="num">
                                      <p:cBhvr additive="base">
                                        <p:cTn id="35" dur="500" fill="hold"/>
                                        <p:tgtEl>
                                          <p:spTgt spid="26"/>
                                        </p:tgtEl>
                                        <p:attrNameLst>
                                          <p:attrName>ppt_y</p:attrName>
                                        </p:attrNameLst>
                                      </p:cBhvr>
                                      <p:tavLst>
                                        <p:tav tm="0">
                                          <p:val>
                                            <p:strVal val="1+#ppt_h/2"/>
                                          </p:val>
                                        </p:tav>
                                        <p:tav tm="100000">
                                          <p:val>
                                            <p:strVal val="#ppt_y"/>
                                          </p:val>
                                        </p:tav>
                                      </p:tavLst>
                                    </p:anim>
                                  </p:childTnLst>
                                </p:cTn>
                              </p:par>
                            </p:childTnLst>
                          </p:cTn>
                        </p:par>
                        <p:par>
                          <p:cTn id="36" fill="hold">
                            <p:stCondLst>
                              <p:cond delay="3000"/>
                            </p:stCondLst>
                            <p:childTnLst>
                              <p:par>
                                <p:cTn id="37" presetID="2" presetClass="entr" presetSubtype="4" fill="hold" grpId="0" nodeType="after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500" fill="hold"/>
                                        <p:tgtEl>
                                          <p:spTgt spid="30"/>
                                        </p:tgtEl>
                                        <p:attrNameLst>
                                          <p:attrName>ppt_x</p:attrName>
                                        </p:attrNameLst>
                                      </p:cBhvr>
                                      <p:tavLst>
                                        <p:tav tm="0">
                                          <p:val>
                                            <p:strVal val="#ppt_x"/>
                                          </p:val>
                                        </p:tav>
                                        <p:tav tm="100000">
                                          <p:val>
                                            <p:strVal val="#ppt_x"/>
                                          </p:val>
                                        </p:tav>
                                      </p:tavLst>
                                    </p:anim>
                                    <p:anim calcmode="lin" valueType="num">
                                      <p:cBhvr additive="base">
                                        <p:cTn id="40" dur="500" fill="hold"/>
                                        <p:tgtEl>
                                          <p:spTgt spid="30"/>
                                        </p:tgtEl>
                                        <p:attrNameLst>
                                          <p:attrName>ppt_y</p:attrName>
                                        </p:attrNameLst>
                                      </p:cBhvr>
                                      <p:tavLst>
                                        <p:tav tm="0">
                                          <p:val>
                                            <p:strVal val="1+#ppt_h/2"/>
                                          </p:val>
                                        </p:tav>
                                        <p:tav tm="100000">
                                          <p:val>
                                            <p:strVal val="#ppt_y"/>
                                          </p:val>
                                        </p:tav>
                                      </p:tavLst>
                                    </p:anim>
                                  </p:childTnLst>
                                </p:cTn>
                              </p:par>
                            </p:childTnLst>
                          </p:cTn>
                        </p:par>
                        <p:par>
                          <p:cTn id="41" fill="hold">
                            <p:stCondLst>
                              <p:cond delay="3500"/>
                            </p:stCondLst>
                            <p:childTnLst>
                              <p:par>
                                <p:cTn id="42" presetID="2" presetClass="entr" presetSubtype="4" fill="hold" grpId="0" nodeType="afterEffect">
                                  <p:stCondLst>
                                    <p:cond delay="0"/>
                                  </p:stCondLst>
                                  <p:childTnLst>
                                    <p:set>
                                      <p:cBhvr>
                                        <p:cTn id="43" dur="1" fill="hold">
                                          <p:stCondLst>
                                            <p:cond delay="0"/>
                                          </p:stCondLst>
                                        </p:cTn>
                                        <p:tgtEl>
                                          <p:spTgt spid="27"/>
                                        </p:tgtEl>
                                        <p:attrNameLst>
                                          <p:attrName>style.visibility</p:attrName>
                                        </p:attrNameLst>
                                      </p:cBhvr>
                                      <p:to>
                                        <p:strVal val="visible"/>
                                      </p:to>
                                    </p:set>
                                    <p:anim calcmode="lin" valueType="num">
                                      <p:cBhvr additive="base">
                                        <p:cTn id="44" dur="500" fill="hold"/>
                                        <p:tgtEl>
                                          <p:spTgt spid="27"/>
                                        </p:tgtEl>
                                        <p:attrNameLst>
                                          <p:attrName>ppt_x</p:attrName>
                                        </p:attrNameLst>
                                      </p:cBhvr>
                                      <p:tavLst>
                                        <p:tav tm="0">
                                          <p:val>
                                            <p:strVal val="#ppt_x"/>
                                          </p:val>
                                        </p:tav>
                                        <p:tav tm="100000">
                                          <p:val>
                                            <p:strVal val="#ppt_x"/>
                                          </p:val>
                                        </p:tav>
                                      </p:tavLst>
                                    </p:anim>
                                    <p:anim calcmode="lin" valueType="num">
                                      <p:cBhvr additive="base">
                                        <p:cTn id="45" dur="500" fill="hold"/>
                                        <p:tgtEl>
                                          <p:spTgt spid="27"/>
                                        </p:tgtEl>
                                        <p:attrNameLst>
                                          <p:attrName>ppt_y</p:attrName>
                                        </p:attrNameLst>
                                      </p:cBhvr>
                                      <p:tavLst>
                                        <p:tav tm="0">
                                          <p:val>
                                            <p:strVal val="1+#ppt_h/2"/>
                                          </p:val>
                                        </p:tav>
                                        <p:tav tm="100000">
                                          <p:val>
                                            <p:strVal val="#ppt_y"/>
                                          </p:val>
                                        </p:tav>
                                      </p:tavLst>
                                    </p:anim>
                                  </p:childTnLst>
                                </p:cTn>
                              </p:par>
                            </p:childTnLst>
                          </p:cTn>
                        </p:par>
                        <p:par>
                          <p:cTn id="46" fill="hold">
                            <p:stCondLst>
                              <p:cond delay="4000"/>
                            </p:stCondLst>
                            <p:childTnLst>
                              <p:par>
                                <p:cTn id="47" presetID="2" presetClass="entr" presetSubtype="4" fill="hold" grpId="0" nodeType="afterEffect">
                                  <p:stCondLst>
                                    <p:cond delay="0"/>
                                  </p:stCondLst>
                                  <p:childTnLst>
                                    <p:set>
                                      <p:cBhvr>
                                        <p:cTn id="48" dur="1" fill="hold">
                                          <p:stCondLst>
                                            <p:cond delay="0"/>
                                          </p:stCondLst>
                                        </p:cTn>
                                        <p:tgtEl>
                                          <p:spTgt spid="31"/>
                                        </p:tgtEl>
                                        <p:attrNameLst>
                                          <p:attrName>style.visibility</p:attrName>
                                        </p:attrNameLst>
                                      </p:cBhvr>
                                      <p:to>
                                        <p:strVal val="visible"/>
                                      </p:to>
                                    </p:set>
                                    <p:anim calcmode="lin" valueType="num">
                                      <p:cBhvr additive="base">
                                        <p:cTn id="49" dur="500" fill="hold"/>
                                        <p:tgtEl>
                                          <p:spTgt spid="31"/>
                                        </p:tgtEl>
                                        <p:attrNameLst>
                                          <p:attrName>ppt_x</p:attrName>
                                        </p:attrNameLst>
                                      </p:cBhvr>
                                      <p:tavLst>
                                        <p:tav tm="0">
                                          <p:val>
                                            <p:strVal val="#ppt_x"/>
                                          </p:val>
                                        </p:tav>
                                        <p:tav tm="100000">
                                          <p:val>
                                            <p:strVal val="#ppt_x"/>
                                          </p:val>
                                        </p:tav>
                                      </p:tavLst>
                                    </p:anim>
                                    <p:anim calcmode="lin" valueType="num">
                                      <p:cBhvr additive="base">
                                        <p:cTn id="50" dur="500" fill="hold"/>
                                        <p:tgtEl>
                                          <p:spTgt spid="31"/>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fill="hold" grpId="0" nodeType="afterEffect">
                                  <p:stCondLst>
                                    <p:cond delay="0"/>
                                  </p:stCondLst>
                                  <p:childTnLst>
                                    <p:set>
                                      <p:cBhvr>
                                        <p:cTn id="53" dur="1" fill="hold">
                                          <p:stCondLst>
                                            <p:cond delay="0"/>
                                          </p:stCondLst>
                                        </p:cTn>
                                        <p:tgtEl>
                                          <p:spTgt spid="28"/>
                                        </p:tgtEl>
                                        <p:attrNameLst>
                                          <p:attrName>style.visibility</p:attrName>
                                        </p:attrNameLst>
                                      </p:cBhvr>
                                      <p:to>
                                        <p:strVal val="visible"/>
                                      </p:to>
                                    </p:set>
                                    <p:anim calcmode="lin" valueType="num">
                                      <p:cBhvr additive="base">
                                        <p:cTn id="54" dur="500" fill="hold"/>
                                        <p:tgtEl>
                                          <p:spTgt spid="28"/>
                                        </p:tgtEl>
                                        <p:attrNameLst>
                                          <p:attrName>ppt_x</p:attrName>
                                        </p:attrNameLst>
                                      </p:cBhvr>
                                      <p:tavLst>
                                        <p:tav tm="0">
                                          <p:val>
                                            <p:strVal val="#ppt_x"/>
                                          </p:val>
                                        </p:tav>
                                        <p:tav tm="100000">
                                          <p:val>
                                            <p:strVal val="#ppt_x"/>
                                          </p:val>
                                        </p:tav>
                                      </p:tavLst>
                                    </p:anim>
                                    <p:anim calcmode="lin" valueType="num">
                                      <p:cBhvr additive="base">
                                        <p:cTn id="55" dur="500" fill="hold"/>
                                        <p:tgtEl>
                                          <p:spTgt spid="28"/>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 presetClass="entr" presetSubtype="4" fill="hold" grpId="0" nodeType="afterEffect">
                                  <p:stCondLst>
                                    <p:cond delay="0"/>
                                  </p:stCondLst>
                                  <p:childTnLst>
                                    <p:set>
                                      <p:cBhvr>
                                        <p:cTn id="58" dur="1" fill="hold">
                                          <p:stCondLst>
                                            <p:cond delay="0"/>
                                          </p:stCondLst>
                                        </p:cTn>
                                        <p:tgtEl>
                                          <p:spTgt spid="32"/>
                                        </p:tgtEl>
                                        <p:attrNameLst>
                                          <p:attrName>style.visibility</p:attrName>
                                        </p:attrNameLst>
                                      </p:cBhvr>
                                      <p:to>
                                        <p:strVal val="visible"/>
                                      </p:to>
                                    </p:set>
                                    <p:anim calcmode="lin" valueType="num">
                                      <p:cBhvr additive="base">
                                        <p:cTn id="59" dur="500" fill="hold"/>
                                        <p:tgtEl>
                                          <p:spTgt spid="32"/>
                                        </p:tgtEl>
                                        <p:attrNameLst>
                                          <p:attrName>ppt_x</p:attrName>
                                        </p:attrNameLst>
                                      </p:cBhvr>
                                      <p:tavLst>
                                        <p:tav tm="0">
                                          <p:val>
                                            <p:strVal val="#ppt_x"/>
                                          </p:val>
                                        </p:tav>
                                        <p:tav tm="100000">
                                          <p:val>
                                            <p:strVal val="#ppt_x"/>
                                          </p:val>
                                        </p:tav>
                                      </p:tavLst>
                                    </p:anim>
                                    <p:anim calcmode="lin" valueType="num">
                                      <p:cBhvr additive="base">
                                        <p:cTn id="60"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6" grpId="0" animBg="1"/>
      <p:bldP spid="27" grpId="0" animBg="1"/>
      <p:bldP spid="28" grpId="0" animBg="1"/>
      <p:bldP spid="29" grpId="0"/>
      <p:bldP spid="30" grpId="0"/>
      <p:bldP spid="31" grpId="0"/>
      <p:bldP spid="3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91"/>
          <p:cNvSpPr>
            <a:spLocks noChangeArrowheads="1"/>
          </p:cNvSpPr>
          <p:nvPr/>
        </p:nvSpPr>
        <p:spPr bwMode="auto">
          <a:xfrm>
            <a:off x="1675706" y="2693979"/>
            <a:ext cx="4325540" cy="3646419"/>
          </a:xfrm>
          <a:prstGeom prst="rect">
            <a:avLst/>
          </a:prstGeom>
          <a:solidFill>
            <a:srgbClr val="FFFFF3"/>
          </a:solidFill>
          <a:ln w="9525">
            <a:solidFill>
              <a:srgbClr val="3399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zh-CN" altLang="en-US" dirty="0" smtClean="0"/>
              <a:t>   </a:t>
            </a:r>
            <a:endParaRPr lang="en-US" altLang="zh-CN" dirty="0" smtClean="0"/>
          </a:p>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544320"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边际技术替代率及其递减规律</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21" name="文本框 20"/>
          <p:cNvSpPr txBox="1"/>
          <p:nvPr/>
        </p:nvSpPr>
        <p:spPr>
          <a:xfrm>
            <a:off x="9093200" y="669738"/>
            <a:ext cx="2966720"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prstClr val="black"/>
                </a:solidFill>
                <a:latin typeface="微软雅黑" panose="020B0503020204020204" pitchFamily="34" charset="-122"/>
                <a:ea typeface="微软雅黑" panose="020B0503020204020204" pitchFamily="34" charset="-122"/>
              </a:rPr>
              <a:t>第二版</a:t>
            </a:r>
            <a:endParaRPr lang="zh-CN" altLang="en-US" sz="1400" i="1" dirty="0">
              <a:solidFill>
                <a:srgbClr val="00206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7" name="Rectangle 39">
                <a:extLst/>
              </p:cNvPr>
              <p:cNvSpPr>
                <a:spLocks noChangeArrowheads="1"/>
              </p:cNvSpPr>
              <p:nvPr/>
            </p:nvSpPr>
            <p:spPr bwMode="auto">
              <a:xfrm>
                <a:off x="918963" y="1726833"/>
                <a:ext cx="10092335" cy="762000"/>
              </a:xfrm>
              <a:prstGeom prst="rect">
                <a:avLst/>
              </a:prstGeom>
              <a:noFill/>
              <a:ln>
                <a:noFill/>
              </a:ln>
              <a:effectLst/>
              <a:extLst>
                <a:ext uri="{909E8E84-426E-40DD-AFC4-6F175D3DCCD1}">
                  <a14:hiddenFill>
                    <a:solidFill>
                      <a:srgbClr val="FFFFFF"/>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lIns="90000" tIns="46800" rIns="90000" bIns="46800" anchor="ctr"/>
              <a:lstStyle/>
              <a:p>
                <a:pPr indent="457200" algn="just">
                  <a:lnSpc>
                    <a:spcPct val="150000"/>
                  </a:lnSpc>
                </a:pPr>
                <a:r>
                  <a:rPr lang="zh-CN" altLang="en-US" sz="2000" dirty="0">
                    <a:latin typeface="微软雅黑" panose="020B0503020204020204" pitchFamily="34" charset="-122"/>
                    <a:ea typeface="微软雅黑" panose="020B0503020204020204" pitchFamily="34" charset="-122"/>
                  </a:rPr>
                  <a:t>在边际技术替代率表示，在产出水平保持不变的条件下，增加</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单位一种要素的投入量可以代替的另外一种生产要素的投入量，用</a:t>
                </a:r>
                <a14:m>
                  <m:oMath xmlns:m="http://schemas.openxmlformats.org/officeDocument/2006/math">
                    <m:sSub>
                      <m:sSubPr>
                        <m:ctrlPr>
                          <a:rPr lang="en-US" altLang="zh-CN" sz="2000" i="1" smtClean="0">
                            <a:latin typeface="Cambria Math" panose="02040503050406030204" pitchFamily="18" charset="0"/>
                            <a:ea typeface="微软雅黑" panose="020B0503020204020204" pitchFamily="34" charset="-122"/>
                          </a:rPr>
                        </m:ctrlPr>
                      </m:sSubPr>
                      <m:e>
                        <m:r>
                          <m:rPr>
                            <m:nor/>
                          </m:rPr>
                          <a:rPr lang="en-US" altLang="zh-CN" sz="2000" dirty="0">
                            <a:latin typeface="微软雅黑" panose="020B0503020204020204" pitchFamily="34" charset="-122"/>
                            <a:ea typeface="微软雅黑" panose="020B0503020204020204" pitchFamily="34" charset="-122"/>
                          </a:rPr>
                          <m:t>MRTS</m:t>
                        </m:r>
                        <m:r>
                          <m:rPr>
                            <m:nor/>
                          </m:rPr>
                          <a:rPr lang="en-US" altLang="zh-CN" sz="2000" dirty="0">
                            <a:latin typeface="微软雅黑" panose="020B0503020204020204" pitchFamily="34" charset="-122"/>
                            <a:ea typeface="微软雅黑" panose="020B0503020204020204" pitchFamily="34" charset="-122"/>
                          </a:rPr>
                          <m:t> </m:t>
                        </m:r>
                      </m:e>
                      <m:sub>
                        <m:r>
                          <a:rPr lang="en-US" altLang="zh-CN" sz="2000" b="0" i="1" smtClean="0">
                            <a:latin typeface="Cambria Math" panose="02040503050406030204" pitchFamily="18" charset="0"/>
                            <a:ea typeface="微软雅黑" panose="020B0503020204020204" pitchFamily="34" charset="-122"/>
                          </a:rPr>
                          <m:t>1,2</m:t>
                        </m:r>
                      </m:sub>
                    </m:sSub>
                  </m:oMath>
                </a14:m>
                <a:r>
                  <a:rPr lang="zh-CN" altLang="en-US" sz="2000" dirty="0">
                    <a:latin typeface="微软雅黑" panose="020B0503020204020204" pitchFamily="34" charset="-122"/>
                    <a:ea typeface="微软雅黑" panose="020B0503020204020204" pitchFamily="34" charset="-122"/>
                  </a:rPr>
                  <a:t>表示</a:t>
                </a:r>
              </a:p>
            </p:txBody>
          </p:sp>
        </mc:Choice>
        <mc:Fallback xmlns="">
          <p:sp>
            <p:nvSpPr>
              <p:cNvPr id="7" name="Rectangle 39"/>
              <p:cNvSpPr>
                <a:spLocks noRot="1" noChangeAspect="1" noMove="1" noResize="1" noEditPoints="1" noAdjustHandles="1" noChangeArrowheads="1" noChangeShapeType="1" noTextEdit="1"/>
              </p:cNvSpPr>
              <p:nvPr/>
            </p:nvSpPr>
            <p:spPr bwMode="auto">
              <a:xfrm>
                <a:off x="664845" y="1656715"/>
                <a:ext cx="10654665" cy="974090"/>
              </a:xfrm>
              <a:prstGeom prst="rect">
                <a:avLst/>
              </a:prstGeom>
              <a:blipFill rotWithShape="1">
                <a:blip r:embed="rId3"/>
                <a:stretch>
                  <a:fillRect l="-665" t="-8800" r="-665" b="-24800"/>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latin typeface="微软雅黑" panose="020B0503020204020204" pitchFamily="34" charset="-122"/>
                    <a:ea typeface="微软雅黑" panose="020B0503020204020204" pitchFamily="34" charset="-122"/>
                  </a:rPr>
                  <a:t> </a:t>
                </a:r>
                <a:endParaRPr lang="zh-CN" altLang="en-US">
                  <a:noFill/>
                  <a:latin typeface="微软雅黑" panose="020B0503020204020204" pitchFamily="34" charset="-122"/>
                  <a:ea typeface="微软雅黑" panose="020B0503020204020204" pitchFamily="34" charset="-122"/>
                </a:endParaRPr>
              </a:p>
            </p:txBody>
          </p:sp>
        </mc:Fallback>
      </mc:AlternateContent>
      <p:sp>
        <p:nvSpPr>
          <p:cNvPr id="3" name="文本框 2"/>
          <p:cNvSpPr txBox="1"/>
          <p:nvPr/>
        </p:nvSpPr>
        <p:spPr>
          <a:xfrm>
            <a:off x="705101" y="1121577"/>
            <a:ext cx="3647823"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边际技术替代率的定义</a:t>
            </a:r>
          </a:p>
        </p:txBody>
      </p:sp>
      <p:grpSp>
        <p:nvGrpSpPr>
          <p:cNvPr id="11" name="Group 55"/>
          <p:cNvGrpSpPr/>
          <p:nvPr/>
        </p:nvGrpSpPr>
        <p:grpSpPr bwMode="auto">
          <a:xfrm>
            <a:off x="7635130" y="3471183"/>
            <a:ext cx="2461739" cy="685800"/>
            <a:chOff x="3706" y="1440"/>
            <a:chExt cx="1670" cy="672"/>
          </a:xfrm>
        </p:grpSpPr>
        <p:sp>
          <p:nvSpPr>
            <p:cNvPr id="12" name="Rectangle 40"/>
            <p:cNvSpPr>
              <a:spLocks noChangeArrowheads="1"/>
            </p:cNvSpPr>
            <p:nvPr/>
          </p:nvSpPr>
          <p:spPr bwMode="auto">
            <a:xfrm>
              <a:off x="3706" y="1488"/>
              <a:ext cx="1344" cy="5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400" b="1" dirty="0">
                  <a:solidFill>
                    <a:srgbClr val="FF0000"/>
                  </a:solidFill>
                  <a:effectLst>
                    <a:outerShdw blurRad="38100" dist="38100" dir="2700000" algn="tl">
                      <a:srgbClr val="C0C0C0"/>
                    </a:outerShdw>
                  </a:effectLst>
                </a:rPr>
                <a:t>MRTS</a:t>
              </a:r>
              <a:r>
                <a:rPr lang="en-US" altLang="zh-CN" sz="2400" b="1" baseline="-25000" dirty="0">
                  <a:solidFill>
                    <a:srgbClr val="FF0000"/>
                  </a:solidFill>
                  <a:effectLst>
                    <a:outerShdw blurRad="38100" dist="38100" dir="2700000" algn="tl">
                      <a:srgbClr val="C0C0C0"/>
                    </a:outerShdw>
                  </a:effectLst>
                </a:rPr>
                <a:t>LK</a:t>
              </a:r>
              <a:r>
                <a:rPr lang="en-US" altLang="zh-CN" sz="2400" b="1" dirty="0">
                  <a:solidFill>
                    <a:srgbClr val="FF0000"/>
                  </a:solidFill>
                  <a:effectLst>
                    <a:outerShdw blurRad="38100" dist="38100" dir="2700000" algn="tl">
                      <a:srgbClr val="C0C0C0"/>
                    </a:outerShdw>
                  </a:effectLst>
                </a:rPr>
                <a:t> = </a:t>
              </a:r>
            </a:p>
          </p:txBody>
        </p:sp>
        <p:sp>
          <p:nvSpPr>
            <p:cNvPr id="13" name="Rectangle 41"/>
            <p:cNvSpPr>
              <a:spLocks noChangeArrowheads="1"/>
            </p:cNvSpPr>
            <p:nvPr/>
          </p:nvSpPr>
          <p:spPr bwMode="auto">
            <a:xfrm>
              <a:off x="4848" y="1440"/>
              <a:ext cx="38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400" b="1">
                  <a:solidFill>
                    <a:srgbClr val="FF0000"/>
                  </a:solidFill>
                  <a:effectLst>
                    <a:outerShdw blurRad="38100" dist="38100" dir="2700000" algn="tl">
                      <a:srgbClr val="C0C0C0"/>
                    </a:outerShdw>
                  </a:effectLst>
                </a:rPr>
                <a:t>⊿K </a:t>
              </a:r>
            </a:p>
          </p:txBody>
        </p:sp>
        <p:sp>
          <p:nvSpPr>
            <p:cNvPr id="14" name="Rectangle 42"/>
            <p:cNvSpPr>
              <a:spLocks noChangeArrowheads="1"/>
            </p:cNvSpPr>
            <p:nvPr/>
          </p:nvSpPr>
          <p:spPr bwMode="auto">
            <a:xfrm>
              <a:off x="4848" y="1824"/>
              <a:ext cx="43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400" b="1">
                  <a:solidFill>
                    <a:srgbClr val="FF0000"/>
                  </a:solidFill>
                  <a:effectLst>
                    <a:outerShdw blurRad="38100" dist="38100" dir="2700000" algn="tl">
                      <a:srgbClr val="C0C0C0"/>
                    </a:outerShdw>
                  </a:effectLst>
                </a:rPr>
                <a:t>⊿L </a:t>
              </a:r>
            </a:p>
          </p:txBody>
        </p:sp>
        <p:sp>
          <p:nvSpPr>
            <p:cNvPr id="15" name="Line 43"/>
            <p:cNvSpPr>
              <a:spLocks noChangeShapeType="1"/>
            </p:cNvSpPr>
            <p:nvPr/>
          </p:nvSpPr>
          <p:spPr bwMode="auto">
            <a:xfrm>
              <a:off x="4752" y="1776"/>
              <a:ext cx="624" cy="0"/>
            </a:xfrm>
            <a:prstGeom prst="line">
              <a:avLst/>
            </a:prstGeom>
            <a:noFill/>
            <a:ln w="9525">
              <a:solidFill>
                <a:srgbClr val="33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solidFill>
                  <a:srgbClr val="FF0000"/>
                </a:solidFill>
              </a:endParaRPr>
            </a:p>
          </p:txBody>
        </p:sp>
        <p:sp>
          <p:nvSpPr>
            <p:cNvPr id="16" name="Rectangle 44"/>
            <p:cNvSpPr>
              <a:spLocks noChangeArrowheads="1"/>
            </p:cNvSpPr>
            <p:nvPr/>
          </p:nvSpPr>
          <p:spPr bwMode="auto">
            <a:xfrm>
              <a:off x="4560" y="1632"/>
              <a:ext cx="19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400" b="1">
                  <a:solidFill>
                    <a:srgbClr val="FF0000"/>
                  </a:solidFill>
                  <a:effectLst>
                    <a:outerShdw blurRad="38100" dist="38100" dir="2700000" algn="tl">
                      <a:srgbClr val="C0C0C0"/>
                    </a:outerShdw>
                  </a:effectLst>
                </a:rPr>
                <a:t>- </a:t>
              </a:r>
            </a:p>
          </p:txBody>
        </p:sp>
      </p:grpSp>
      <p:grpSp>
        <p:nvGrpSpPr>
          <p:cNvPr id="17" name="Group 38"/>
          <p:cNvGrpSpPr/>
          <p:nvPr/>
        </p:nvGrpSpPr>
        <p:grpSpPr bwMode="auto">
          <a:xfrm>
            <a:off x="1828800" y="2632983"/>
            <a:ext cx="4267200" cy="3124200"/>
            <a:chOff x="528" y="720"/>
            <a:chExt cx="2688" cy="1968"/>
          </a:xfrm>
        </p:grpSpPr>
        <p:sp>
          <p:nvSpPr>
            <p:cNvPr id="18" name="Line 6"/>
            <p:cNvSpPr>
              <a:spLocks noChangeShapeType="1"/>
            </p:cNvSpPr>
            <p:nvPr/>
          </p:nvSpPr>
          <p:spPr bwMode="auto">
            <a:xfrm flipV="1">
              <a:off x="864" y="768"/>
              <a:ext cx="0" cy="1776"/>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9" name="Line 7"/>
            <p:cNvSpPr>
              <a:spLocks noChangeShapeType="1"/>
            </p:cNvSpPr>
            <p:nvPr/>
          </p:nvSpPr>
          <p:spPr bwMode="auto">
            <a:xfrm flipV="1">
              <a:off x="864" y="2544"/>
              <a:ext cx="2016"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22" name="Rectangle 8"/>
            <p:cNvSpPr>
              <a:spLocks noChangeArrowheads="1"/>
            </p:cNvSpPr>
            <p:nvPr/>
          </p:nvSpPr>
          <p:spPr bwMode="auto">
            <a:xfrm>
              <a:off x="528" y="720"/>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a:effectLst>
                    <a:outerShdw blurRad="38100" dist="38100" dir="2700000" algn="tl">
                      <a:srgbClr val="C0C0C0"/>
                    </a:outerShdw>
                  </a:effectLst>
                </a:rPr>
                <a:t>K</a:t>
              </a:r>
            </a:p>
          </p:txBody>
        </p:sp>
        <p:sp>
          <p:nvSpPr>
            <p:cNvPr id="23" name="Rectangle 9"/>
            <p:cNvSpPr>
              <a:spLocks noChangeArrowheads="1"/>
            </p:cNvSpPr>
            <p:nvPr/>
          </p:nvSpPr>
          <p:spPr bwMode="auto">
            <a:xfrm>
              <a:off x="2928" y="2400"/>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a:effectLst>
                    <a:outerShdw blurRad="38100" dist="38100" dir="2700000" algn="tl">
                      <a:srgbClr val="C0C0C0"/>
                    </a:outerShdw>
                  </a:effectLst>
                </a:rPr>
                <a:t>L</a:t>
              </a:r>
            </a:p>
          </p:txBody>
        </p:sp>
        <p:sp>
          <p:nvSpPr>
            <p:cNvPr id="24" name="Rectangle 10"/>
            <p:cNvSpPr>
              <a:spLocks noChangeArrowheads="1"/>
            </p:cNvSpPr>
            <p:nvPr/>
          </p:nvSpPr>
          <p:spPr bwMode="auto">
            <a:xfrm>
              <a:off x="576" y="2400"/>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a:effectLst>
                    <a:outerShdw blurRad="38100" dist="38100" dir="2700000" algn="tl">
                      <a:srgbClr val="C0C0C0"/>
                    </a:outerShdw>
                  </a:effectLst>
                </a:rPr>
                <a:t>O</a:t>
              </a:r>
            </a:p>
          </p:txBody>
        </p:sp>
        <p:sp>
          <p:nvSpPr>
            <p:cNvPr id="25" name="Freeform 12"/>
            <p:cNvSpPr/>
            <p:nvPr/>
          </p:nvSpPr>
          <p:spPr bwMode="auto">
            <a:xfrm>
              <a:off x="1008" y="1156"/>
              <a:ext cx="1440" cy="1196"/>
            </a:xfrm>
            <a:custGeom>
              <a:avLst/>
              <a:gdLst>
                <a:gd name="T0" fmla="*/ 0 w 1440"/>
                <a:gd name="T1" fmla="*/ 0 h 1196"/>
                <a:gd name="T2" fmla="*/ 164 w 1440"/>
                <a:gd name="T3" fmla="*/ 352 h 1196"/>
                <a:gd name="T4" fmla="*/ 456 w 1440"/>
                <a:gd name="T5" fmla="*/ 724 h 1196"/>
                <a:gd name="T6" fmla="*/ 856 w 1440"/>
                <a:gd name="T7" fmla="*/ 996 h 1196"/>
                <a:gd name="T8" fmla="*/ 1440 w 1440"/>
                <a:gd name="T9" fmla="*/ 1196 h 1196"/>
              </a:gdLst>
              <a:ahLst/>
              <a:cxnLst>
                <a:cxn ang="0">
                  <a:pos x="T0" y="T1"/>
                </a:cxn>
                <a:cxn ang="0">
                  <a:pos x="T2" y="T3"/>
                </a:cxn>
                <a:cxn ang="0">
                  <a:pos x="T4" y="T5"/>
                </a:cxn>
                <a:cxn ang="0">
                  <a:pos x="T6" y="T7"/>
                </a:cxn>
                <a:cxn ang="0">
                  <a:pos x="T8" y="T9"/>
                </a:cxn>
              </a:cxnLst>
              <a:rect l="0" t="0" r="r" b="b"/>
              <a:pathLst>
                <a:path w="1440" h="1196">
                  <a:moveTo>
                    <a:pt x="0" y="0"/>
                  </a:moveTo>
                  <a:cubicBezTo>
                    <a:pt x="27" y="59"/>
                    <a:pt x="88" y="231"/>
                    <a:pt x="164" y="352"/>
                  </a:cubicBezTo>
                  <a:cubicBezTo>
                    <a:pt x="240" y="473"/>
                    <a:pt x="341" y="617"/>
                    <a:pt x="456" y="724"/>
                  </a:cubicBezTo>
                  <a:cubicBezTo>
                    <a:pt x="571" y="831"/>
                    <a:pt x="692" y="917"/>
                    <a:pt x="856" y="996"/>
                  </a:cubicBezTo>
                  <a:cubicBezTo>
                    <a:pt x="1020" y="1075"/>
                    <a:pt x="1319" y="1154"/>
                    <a:pt x="1440" y="1196"/>
                  </a:cubicBezTo>
                </a:path>
              </a:pathLst>
            </a:custGeom>
            <a:noFill/>
            <a:ln w="19050" cap="flat" cmpd="sng">
              <a:solidFill>
                <a:schemeClr val="tx1"/>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26" name="Rectangle 13"/>
            <p:cNvSpPr>
              <a:spLocks noChangeArrowheads="1"/>
            </p:cNvSpPr>
            <p:nvPr/>
          </p:nvSpPr>
          <p:spPr bwMode="auto">
            <a:xfrm>
              <a:off x="2400" y="2064"/>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a:effectLst>
                    <a:outerShdw blurRad="38100" dist="38100" dir="2700000" algn="tl">
                      <a:srgbClr val="C0C0C0"/>
                    </a:outerShdw>
                  </a:effectLst>
                </a:rPr>
                <a:t>Q</a:t>
              </a:r>
              <a:r>
                <a:rPr lang="en-US" altLang="zh-CN" b="1" baseline="-25000">
                  <a:effectLst>
                    <a:outerShdw blurRad="38100" dist="38100" dir="2700000" algn="tl">
                      <a:srgbClr val="C0C0C0"/>
                    </a:outerShdw>
                  </a:effectLst>
                </a:rPr>
                <a:t>1</a:t>
              </a:r>
              <a:endParaRPr lang="en-US" altLang="zh-CN" b="1">
                <a:effectLst>
                  <a:outerShdw blurRad="38100" dist="38100" dir="2700000" algn="tl">
                    <a:srgbClr val="C0C0C0"/>
                  </a:outerShdw>
                </a:effectLst>
              </a:endParaRPr>
            </a:p>
          </p:txBody>
        </p:sp>
      </p:grpSp>
      <p:grpSp>
        <p:nvGrpSpPr>
          <p:cNvPr id="27" name="Group 30"/>
          <p:cNvGrpSpPr/>
          <p:nvPr/>
        </p:nvGrpSpPr>
        <p:grpSpPr bwMode="auto">
          <a:xfrm>
            <a:off x="1905000" y="4004583"/>
            <a:ext cx="1447800" cy="2057400"/>
            <a:chOff x="576" y="1584"/>
            <a:chExt cx="912" cy="1296"/>
          </a:xfrm>
        </p:grpSpPr>
        <p:sp>
          <p:nvSpPr>
            <p:cNvPr id="28" name="Line 20"/>
            <p:cNvSpPr>
              <a:spLocks noChangeShapeType="1"/>
            </p:cNvSpPr>
            <p:nvPr/>
          </p:nvSpPr>
          <p:spPr bwMode="auto">
            <a:xfrm>
              <a:off x="864" y="1728"/>
              <a:ext cx="480" cy="0"/>
            </a:xfrm>
            <a:prstGeom prst="line">
              <a:avLst/>
            </a:prstGeom>
            <a:noFill/>
            <a:ln w="9525" cap="rnd">
              <a:solidFill>
                <a:srgbClr val="0099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29" name="Rectangle 21"/>
            <p:cNvSpPr>
              <a:spLocks noChangeArrowheads="1"/>
            </p:cNvSpPr>
            <p:nvPr/>
          </p:nvSpPr>
          <p:spPr bwMode="auto">
            <a:xfrm>
              <a:off x="576" y="1584"/>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3366FF"/>
                  </a:solidFill>
                  <a:effectLst>
                    <a:outerShdw blurRad="38100" dist="38100" dir="2700000" algn="tl">
                      <a:srgbClr val="C0C0C0"/>
                    </a:outerShdw>
                  </a:effectLst>
                </a:rPr>
                <a:t>K</a:t>
              </a:r>
              <a:r>
                <a:rPr lang="en-US" altLang="zh-CN" b="1" baseline="-25000" dirty="0">
                  <a:solidFill>
                    <a:srgbClr val="3366FF"/>
                  </a:solidFill>
                  <a:effectLst>
                    <a:outerShdw blurRad="38100" dist="38100" dir="2700000" algn="tl">
                      <a:srgbClr val="C0C0C0"/>
                    </a:outerShdw>
                  </a:effectLst>
                </a:rPr>
                <a:t>1</a:t>
              </a:r>
              <a:endParaRPr lang="en-US" altLang="zh-CN" b="1" dirty="0">
                <a:solidFill>
                  <a:srgbClr val="3366FF"/>
                </a:solidFill>
                <a:effectLst>
                  <a:outerShdw blurRad="38100" dist="38100" dir="2700000" algn="tl">
                    <a:srgbClr val="C0C0C0"/>
                  </a:outerShdw>
                </a:effectLst>
              </a:endParaRPr>
            </a:p>
          </p:txBody>
        </p:sp>
        <p:sp>
          <p:nvSpPr>
            <p:cNvPr id="30" name="Line 24"/>
            <p:cNvSpPr>
              <a:spLocks noChangeShapeType="1"/>
            </p:cNvSpPr>
            <p:nvPr/>
          </p:nvSpPr>
          <p:spPr bwMode="auto">
            <a:xfrm>
              <a:off x="1344" y="1728"/>
              <a:ext cx="0" cy="816"/>
            </a:xfrm>
            <a:prstGeom prst="line">
              <a:avLst/>
            </a:prstGeom>
            <a:noFill/>
            <a:ln w="9525" cap="rnd">
              <a:solidFill>
                <a:srgbClr val="0099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31" name="Rectangle 25"/>
            <p:cNvSpPr>
              <a:spLocks noChangeArrowheads="1"/>
            </p:cNvSpPr>
            <p:nvPr/>
          </p:nvSpPr>
          <p:spPr bwMode="auto">
            <a:xfrm>
              <a:off x="1200" y="2592"/>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3366FF"/>
                  </a:solidFill>
                  <a:effectLst>
                    <a:outerShdw blurRad="38100" dist="38100" dir="2700000" algn="tl">
                      <a:srgbClr val="C0C0C0"/>
                    </a:outerShdw>
                  </a:effectLst>
                </a:rPr>
                <a:t>L</a:t>
              </a:r>
              <a:r>
                <a:rPr lang="en-US" altLang="zh-CN" b="1" baseline="-25000" dirty="0">
                  <a:solidFill>
                    <a:srgbClr val="3366FF"/>
                  </a:solidFill>
                  <a:effectLst>
                    <a:outerShdw blurRad="38100" dist="38100" dir="2700000" algn="tl">
                      <a:srgbClr val="C0C0C0"/>
                    </a:outerShdw>
                  </a:effectLst>
                </a:rPr>
                <a:t>1</a:t>
              </a:r>
              <a:endParaRPr lang="en-US" altLang="zh-CN" b="1" dirty="0">
                <a:solidFill>
                  <a:srgbClr val="3366FF"/>
                </a:solidFill>
                <a:effectLst>
                  <a:outerShdw blurRad="38100" dist="38100" dir="2700000" algn="tl">
                    <a:srgbClr val="C0C0C0"/>
                  </a:outerShdw>
                </a:effectLst>
              </a:endParaRPr>
            </a:p>
          </p:txBody>
        </p:sp>
        <p:pic>
          <p:nvPicPr>
            <p:cNvPr id="32" name="Picture 28" descr="264"/>
            <p:cNvPicPr>
              <a:picLocks noChangeAspect="1" noChangeArrowheads="1"/>
            </p:cNvPicPr>
            <p:nvPr/>
          </p:nvPicPr>
          <p:blipFill>
            <a:blip r:embed="rId4" cstate="print">
              <a:lum bright="6000"/>
              <a:extLst>
                <a:ext uri="{28A0092B-C50C-407E-A947-70E740481C1C}">
                  <a14:useLocalDpi xmlns:a14="http://schemas.microsoft.com/office/drawing/2010/main" val="0"/>
                </a:ext>
              </a:extLst>
            </a:blip>
            <a:srcRect/>
            <a:stretch>
              <a:fillRect/>
            </a:stretch>
          </p:blipFill>
          <p:spPr bwMode="auto">
            <a:xfrm>
              <a:off x="1296" y="1680"/>
              <a:ext cx="85" cy="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1"/>
          <p:cNvGrpSpPr/>
          <p:nvPr/>
        </p:nvGrpSpPr>
        <p:grpSpPr bwMode="auto">
          <a:xfrm>
            <a:off x="1905000" y="4461783"/>
            <a:ext cx="1981200" cy="1600200"/>
            <a:chOff x="576" y="1872"/>
            <a:chExt cx="1248" cy="1008"/>
          </a:xfrm>
        </p:grpSpPr>
        <p:sp>
          <p:nvSpPr>
            <p:cNvPr id="34" name="Line 22"/>
            <p:cNvSpPr>
              <a:spLocks noChangeShapeType="1"/>
            </p:cNvSpPr>
            <p:nvPr/>
          </p:nvSpPr>
          <p:spPr bwMode="auto">
            <a:xfrm>
              <a:off x="864" y="2016"/>
              <a:ext cx="768" cy="0"/>
            </a:xfrm>
            <a:prstGeom prst="line">
              <a:avLst/>
            </a:prstGeom>
            <a:noFill/>
            <a:ln w="9525" cap="rnd">
              <a:solidFill>
                <a:srgbClr val="CC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35" name="Rectangle 23"/>
            <p:cNvSpPr>
              <a:spLocks noChangeArrowheads="1"/>
            </p:cNvSpPr>
            <p:nvPr/>
          </p:nvSpPr>
          <p:spPr bwMode="auto">
            <a:xfrm>
              <a:off x="576" y="1872"/>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2C2494"/>
                  </a:solidFill>
                  <a:effectLst>
                    <a:outerShdw blurRad="38100" dist="38100" dir="2700000" algn="tl">
                      <a:srgbClr val="C0C0C0"/>
                    </a:outerShdw>
                  </a:effectLst>
                </a:rPr>
                <a:t>K</a:t>
              </a:r>
              <a:r>
                <a:rPr lang="en-US" altLang="zh-CN" b="1" baseline="-25000" dirty="0">
                  <a:solidFill>
                    <a:srgbClr val="2C2494"/>
                  </a:solidFill>
                  <a:effectLst>
                    <a:outerShdw blurRad="38100" dist="38100" dir="2700000" algn="tl">
                      <a:srgbClr val="C0C0C0"/>
                    </a:outerShdw>
                  </a:effectLst>
                </a:rPr>
                <a:t>2</a:t>
              </a:r>
              <a:endParaRPr lang="en-US" altLang="zh-CN" b="1" dirty="0">
                <a:solidFill>
                  <a:srgbClr val="2C2494"/>
                </a:solidFill>
                <a:effectLst>
                  <a:outerShdw blurRad="38100" dist="38100" dir="2700000" algn="tl">
                    <a:srgbClr val="C0C0C0"/>
                  </a:outerShdw>
                </a:effectLst>
              </a:endParaRPr>
            </a:p>
          </p:txBody>
        </p:sp>
        <p:sp>
          <p:nvSpPr>
            <p:cNvPr id="36" name="Line 26"/>
            <p:cNvSpPr>
              <a:spLocks noChangeShapeType="1"/>
            </p:cNvSpPr>
            <p:nvPr/>
          </p:nvSpPr>
          <p:spPr bwMode="auto">
            <a:xfrm>
              <a:off x="1632" y="2016"/>
              <a:ext cx="0" cy="528"/>
            </a:xfrm>
            <a:prstGeom prst="line">
              <a:avLst/>
            </a:prstGeom>
            <a:noFill/>
            <a:ln w="9525" cap="rnd">
              <a:solidFill>
                <a:srgbClr val="CC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37" name="Rectangle 27"/>
            <p:cNvSpPr>
              <a:spLocks noChangeArrowheads="1"/>
            </p:cNvSpPr>
            <p:nvPr/>
          </p:nvSpPr>
          <p:spPr bwMode="auto">
            <a:xfrm>
              <a:off x="1536" y="2592"/>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2C2494"/>
                  </a:solidFill>
                  <a:effectLst>
                    <a:outerShdw blurRad="38100" dist="38100" dir="2700000" algn="tl">
                      <a:srgbClr val="C0C0C0"/>
                    </a:outerShdw>
                  </a:effectLst>
                </a:rPr>
                <a:t>L</a:t>
              </a:r>
              <a:r>
                <a:rPr lang="en-US" altLang="zh-CN" b="1" baseline="-25000" dirty="0">
                  <a:solidFill>
                    <a:srgbClr val="2C2494"/>
                  </a:solidFill>
                  <a:effectLst>
                    <a:outerShdw blurRad="38100" dist="38100" dir="2700000" algn="tl">
                      <a:srgbClr val="C0C0C0"/>
                    </a:outerShdw>
                  </a:effectLst>
                </a:rPr>
                <a:t>2</a:t>
              </a:r>
              <a:endParaRPr lang="en-US" altLang="zh-CN" b="1" dirty="0">
                <a:solidFill>
                  <a:srgbClr val="2C2494"/>
                </a:solidFill>
                <a:effectLst>
                  <a:outerShdw blurRad="38100" dist="38100" dir="2700000" algn="tl">
                    <a:srgbClr val="C0C0C0"/>
                  </a:outerShdw>
                </a:effectLst>
              </a:endParaRPr>
            </a:p>
          </p:txBody>
        </p:sp>
        <p:pic>
          <p:nvPicPr>
            <p:cNvPr id="38" name="Picture 29" descr="264"/>
            <p:cNvPicPr>
              <a:picLocks noChangeAspect="1" noChangeArrowheads="1"/>
            </p:cNvPicPr>
            <p:nvPr/>
          </p:nvPicPr>
          <p:blipFill>
            <a:blip r:embed="rId4" cstate="print">
              <a:lum bright="6000"/>
              <a:extLst>
                <a:ext uri="{28A0092B-C50C-407E-A947-70E740481C1C}">
                  <a14:useLocalDpi xmlns:a14="http://schemas.microsoft.com/office/drawing/2010/main" val="0"/>
                </a:ext>
              </a:extLst>
            </a:blip>
            <a:srcRect/>
            <a:stretch>
              <a:fillRect/>
            </a:stretch>
          </p:blipFill>
          <p:spPr bwMode="auto">
            <a:xfrm>
              <a:off x="1584" y="1968"/>
              <a:ext cx="85" cy="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6"/>
          <p:cNvGrpSpPr/>
          <p:nvPr/>
        </p:nvGrpSpPr>
        <p:grpSpPr bwMode="auto">
          <a:xfrm>
            <a:off x="2362200" y="4233183"/>
            <a:ext cx="533400" cy="457200"/>
            <a:chOff x="864" y="1728"/>
            <a:chExt cx="336" cy="288"/>
          </a:xfrm>
        </p:grpSpPr>
        <p:sp>
          <p:nvSpPr>
            <p:cNvPr id="40" name="Line 32"/>
            <p:cNvSpPr>
              <a:spLocks noChangeShapeType="1"/>
            </p:cNvSpPr>
            <p:nvPr/>
          </p:nvSpPr>
          <p:spPr bwMode="auto">
            <a:xfrm>
              <a:off x="1200" y="1728"/>
              <a:ext cx="0" cy="288"/>
            </a:xfrm>
            <a:prstGeom prst="line">
              <a:avLst/>
            </a:prstGeom>
            <a:noFill/>
            <a:ln w="19050">
              <a:solidFill>
                <a:srgbClr val="D60093"/>
              </a:solidFill>
              <a:prstDash val="sysDot"/>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41" name="Rectangle 33"/>
            <p:cNvSpPr>
              <a:spLocks noChangeArrowheads="1"/>
            </p:cNvSpPr>
            <p:nvPr/>
          </p:nvSpPr>
          <p:spPr bwMode="auto">
            <a:xfrm>
              <a:off x="864" y="1776"/>
              <a:ext cx="336"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a:solidFill>
                    <a:srgbClr val="D60093"/>
                  </a:solidFill>
                  <a:effectLst>
                    <a:outerShdw blurRad="38100" dist="38100" dir="2700000" algn="tl">
                      <a:srgbClr val="C0C0C0"/>
                    </a:outerShdw>
                  </a:effectLst>
                </a:rPr>
                <a:t>⊿K</a:t>
              </a:r>
            </a:p>
          </p:txBody>
        </p:sp>
      </p:grpSp>
      <p:grpSp>
        <p:nvGrpSpPr>
          <p:cNvPr id="42" name="Group 37"/>
          <p:cNvGrpSpPr/>
          <p:nvPr/>
        </p:nvGrpSpPr>
        <p:grpSpPr bwMode="auto">
          <a:xfrm>
            <a:off x="3048000" y="4918983"/>
            <a:ext cx="533400" cy="381000"/>
            <a:chOff x="1296" y="2160"/>
            <a:chExt cx="336" cy="240"/>
          </a:xfrm>
        </p:grpSpPr>
        <p:sp>
          <p:nvSpPr>
            <p:cNvPr id="43" name="Line 34"/>
            <p:cNvSpPr>
              <a:spLocks noChangeShapeType="1"/>
            </p:cNvSpPr>
            <p:nvPr/>
          </p:nvSpPr>
          <p:spPr bwMode="auto">
            <a:xfrm flipV="1">
              <a:off x="1392" y="2160"/>
              <a:ext cx="240" cy="0"/>
            </a:xfrm>
            <a:prstGeom prst="line">
              <a:avLst/>
            </a:prstGeom>
            <a:noFill/>
            <a:ln w="19050">
              <a:solidFill>
                <a:srgbClr val="FF9900"/>
              </a:solidFill>
              <a:prstDash val="sysDot"/>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44" name="Rectangle 35"/>
            <p:cNvSpPr>
              <a:spLocks noChangeArrowheads="1"/>
            </p:cNvSpPr>
            <p:nvPr/>
          </p:nvSpPr>
          <p:spPr bwMode="auto">
            <a:xfrm>
              <a:off x="1296" y="2208"/>
              <a:ext cx="336"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a:solidFill>
                    <a:srgbClr val="FF9900"/>
                  </a:solidFill>
                  <a:effectLst>
                    <a:outerShdw blurRad="38100" dist="38100" dir="2700000" algn="tl">
                      <a:srgbClr val="C0C0C0"/>
                    </a:outerShdw>
                  </a:effectLst>
                </a:rPr>
                <a:t>⊿L</a:t>
              </a:r>
            </a:p>
          </p:txBody>
        </p:sp>
      </p:grpSp>
      <p:grpSp>
        <p:nvGrpSpPr>
          <p:cNvPr id="48" name="Group 57"/>
          <p:cNvGrpSpPr/>
          <p:nvPr/>
        </p:nvGrpSpPr>
        <p:grpSpPr bwMode="auto">
          <a:xfrm>
            <a:off x="7623355" y="4614051"/>
            <a:ext cx="2511290" cy="809625"/>
            <a:chOff x="3715" y="3072"/>
            <a:chExt cx="1661" cy="714"/>
          </a:xfrm>
        </p:grpSpPr>
        <p:sp>
          <p:nvSpPr>
            <p:cNvPr id="49" name="Rectangle 50"/>
            <p:cNvSpPr>
              <a:spLocks noChangeArrowheads="1"/>
            </p:cNvSpPr>
            <p:nvPr/>
          </p:nvSpPr>
          <p:spPr bwMode="auto">
            <a:xfrm>
              <a:off x="3715" y="3120"/>
              <a:ext cx="1175" cy="5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400" b="1" dirty="0">
                  <a:solidFill>
                    <a:srgbClr val="FF0000"/>
                  </a:solidFill>
                  <a:effectLst>
                    <a:outerShdw blurRad="38100" dist="38100" dir="2700000" algn="tl">
                      <a:srgbClr val="C0C0C0"/>
                    </a:outerShdw>
                  </a:effectLst>
                </a:rPr>
                <a:t>MRTS</a:t>
              </a:r>
              <a:r>
                <a:rPr lang="en-US" altLang="zh-CN" sz="2400" b="1" baseline="-25000" dirty="0">
                  <a:solidFill>
                    <a:srgbClr val="FF0000"/>
                  </a:solidFill>
                  <a:effectLst>
                    <a:outerShdw blurRad="38100" dist="38100" dir="2700000" algn="tl">
                      <a:srgbClr val="C0C0C0"/>
                    </a:outerShdw>
                  </a:effectLst>
                </a:rPr>
                <a:t>LK</a:t>
              </a:r>
              <a:r>
                <a:rPr lang="en-US" altLang="zh-CN" sz="2400" b="1" dirty="0">
                  <a:solidFill>
                    <a:srgbClr val="FF0000"/>
                  </a:solidFill>
                  <a:effectLst>
                    <a:outerShdw blurRad="38100" dist="38100" dir="2700000" algn="tl">
                      <a:srgbClr val="C0C0C0"/>
                    </a:outerShdw>
                  </a:effectLst>
                </a:rPr>
                <a:t> = </a:t>
              </a:r>
            </a:p>
          </p:txBody>
        </p:sp>
        <p:sp>
          <p:nvSpPr>
            <p:cNvPr id="50" name="Rectangle 51"/>
            <p:cNvSpPr>
              <a:spLocks noChangeArrowheads="1"/>
            </p:cNvSpPr>
            <p:nvPr/>
          </p:nvSpPr>
          <p:spPr bwMode="auto">
            <a:xfrm>
              <a:off x="4752" y="3072"/>
              <a:ext cx="52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pPr algn="l"/>
              <a:r>
                <a:rPr lang="en-US" altLang="zh-CN" sz="2400" b="1" dirty="0">
                  <a:solidFill>
                    <a:srgbClr val="FF0000"/>
                  </a:solidFill>
                  <a:effectLst>
                    <a:outerShdw blurRad="38100" dist="38100" dir="2700000" algn="tl">
                      <a:srgbClr val="C0C0C0"/>
                    </a:outerShdw>
                  </a:effectLst>
                </a:rPr>
                <a:t>MP</a:t>
              </a:r>
              <a:r>
                <a:rPr lang="en-US" altLang="zh-CN" sz="2400" b="1" baseline="-25000" dirty="0">
                  <a:solidFill>
                    <a:srgbClr val="FF0000"/>
                  </a:solidFill>
                  <a:effectLst>
                    <a:outerShdw blurRad="38100" dist="38100" dir="2700000" algn="tl">
                      <a:srgbClr val="C0C0C0"/>
                    </a:outerShdw>
                  </a:effectLst>
                </a:rPr>
                <a:t>L</a:t>
              </a:r>
              <a:r>
                <a:rPr lang="en-US" altLang="zh-CN" sz="2400" b="1" dirty="0">
                  <a:solidFill>
                    <a:srgbClr val="FF0000"/>
                  </a:solidFill>
                  <a:effectLst>
                    <a:outerShdw blurRad="38100" dist="38100" dir="2700000" algn="tl">
                      <a:srgbClr val="C0C0C0"/>
                    </a:outerShdw>
                  </a:effectLst>
                </a:rPr>
                <a:t> </a:t>
              </a:r>
            </a:p>
          </p:txBody>
        </p:sp>
        <p:sp>
          <p:nvSpPr>
            <p:cNvPr id="51" name="Rectangle 52"/>
            <p:cNvSpPr>
              <a:spLocks noChangeArrowheads="1"/>
            </p:cNvSpPr>
            <p:nvPr/>
          </p:nvSpPr>
          <p:spPr bwMode="auto">
            <a:xfrm>
              <a:off x="4774" y="3498"/>
              <a:ext cx="43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400" b="1" dirty="0">
                  <a:solidFill>
                    <a:srgbClr val="FF0000"/>
                  </a:solidFill>
                  <a:effectLst>
                    <a:outerShdw blurRad="38100" dist="38100" dir="2700000" algn="tl">
                      <a:srgbClr val="C0C0C0"/>
                    </a:outerShdw>
                  </a:effectLst>
                </a:rPr>
                <a:t>MP</a:t>
              </a:r>
              <a:r>
                <a:rPr lang="en-US" altLang="zh-CN" sz="2400" b="1" baseline="-25000" dirty="0">
                  <a:solidFill>
                    <a:srgbClr val="FF0000"/>
                  </a:solidFill>
                  <a:effectLst>
                    <a:outerShdw blurRad="38100" dist="38100" dir="2700000" algn="tl">
                      <a:srgbClr val="C0C0C0"/>
                    </a:outerShdw>
                  </a:effectLst>
                </a:rPr>
                <a:t>K</a:t>
              </a:r>
              <a:r>
                <a:rPr lang="en-US" altLang="zh-CN" sz="2400" b="1" dirty="0">
                  <a:solidFill>
                    <a:srgbClr val="FF0000"/>
                  </a:solidFill>
                  <a:effectLst>
                    <a:outerShdw blurRad="38100" dist="38100" dir="2700000" algn="tl">
                      <a:srgbClr val="C0C0C0"/>
                    </a:outerShdw>
                  </a:effectLst>
                </a:rPr>
                <a:t> </a:t>
              </a:r>
            </a:p>
          </p:txBody>
        </p:sp>
        <p:sp>
          <p:nvSpPr>
            <p:cNvPr id="52" name="Line 53"/>
            <p:cNvSpPr>
              <a:spLocks noChangeShapeType="1"/>
            </p:cNvSpPr>
            <p:nvPr/>
          </p:nvSpPr>
          <p:spPr bwMode="auto">
            <a:xfrm>
              <a:off x="4691" y="3456"/>
              <a:ext cx="685"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dirty="0">
                <a:solidFill>
                  <a:srgbClr val="FF0000"/>
                </a:solidFill>
              </a:endParaRPr>
            </a:p>
          </p:txBody>
        </p:sp>
      </p:grpSp>
      <p:sp>
        <p:nvSpPr>
          <p:cNvPr id="53" name="Rectangle 23"/>
          <p:cNvSpPr>
            <a:spLocks noChangeArrowheads="1"/>
          </p:cNvSpPr>
          <p:nvPr/>
        </p:nvSpPr>
        <p:spPr bwMode="auto">
          <a:xfrm>
            <a:off x="3069597" y="3810770"/>
            <a:ext cx="457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2C2494"/>
                </a:solidFill>
                <a:effectLst>
                  <a:outerShdw blurRad="38100" dist="38100" dir="2700000" algn="tl">
                    <a:srgbClr val="C0C0C0"/>
                  </a:outerShdw>
                </a:effectLst>
              </a:rPr>
              <a:t>A</a:t>
            </a:r>
          </a:p>
        </p:txBody>
      </p:sp>
      <p:sp>
        <p:nvSpPr>
          <p:cNvPr id="54" name="Rectangle 23"/>
          <p:cNvSpPr>
            <a:spLocks noChangeArrowheads="1"/>
          </p:cNvSpPr>
          <p:nvPr/>
        </p:nvSpPr>
        <p:spPr bwMode="auto">
          <a:xfrm>
            <a:off x="3583644" y="4309383"/>
            <a:ext cx="457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2C2494"/>
                </a:solidFill>
                <a:effectLst>
                  <a:outerShdw blurRad="38100" dist="38100" dir="2700000" algn="tl">
                    <a:srgbClr val="C0C0C0"/>
                  </a:outerShdw>
                </a:effectLst>
              </a:rPr>
              <a:t>B</a:t>
            </a:r>
          </a:p>
        </p:txBody>
      </p:sp>
      <p:sp>
        <p:nvSpPr>
          <p:cNvPr id="55" name="文本框 54"/>
          <p:cNvSpPr txBox="1"/>
          <p:nvPr/>
        </p:nvSpPr>
        <p:spPr>
          <a:xfrm>
            <a:off x="3033620" y="5985782"/>
            <a:ext cx="2187802" cy="338554"/>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边际技术替代率</a:t>
            </a:r>
          </a:p>
        </p:txBody>
      </p:sp>
      <p:sp>
        <p:nvSpPr>
          <p:cNvPr id="56" name="Rectangle 50"/>
          <p:cNvSpPr>
            <a:spLocks noChangeArrowheads="1"/>
          </p:cNvSpPr>
          <p:nvPr/>
        </p:nvSpPr>
        <p:spPr bwMode="auto">
          <a:xfrm>
            <a:off x="6534646" y="2658288"/>
            <a:ext cx="4240821" cy="3682110"/>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2477527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circle(in)">
                                      <p:cBhvr>
                                        <p:cTn id="7" dur="2000"/>
                                        <p:tgtEl>
                                          <p:spTgt spid="56"/>
                                        </p:tgtEl>
                                      </p:cBhvr>
                                    </p:animEffect>
                                  </p:childTnLst>
                                </p:cTn>
                              </p:par>
                              <p:par>
                                <p:cTn id="8" presetID="6" presetClass="entr" presetSubtype="16"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circle(in)">
                                      <p:cBhvr>
                                        <p:cTn id="10" dur="2000"/>
                                        <p:tgtEl>
                                          <p:spTgt spid="11"/>
                                        </p:tgtEl>
                                      </p:cBhvr>
                                    </p:animEffect>
                                  </p:childTnLst>
                                </p:cTn>
                              </p:par>
                              <p:par>
                                <p:cTn id="11" presetID="6" presetClass="entr" presetSubtype="16"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circle(in)">
                                      <p:cBhvr>
                                        <p:cTn id="13" dur="2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91"/>
          <p:cNvSpPr>
            <a:spLocks noChangeArrowheads="1"/>
          </p:cNvSpPr>
          <p:nvPr/>
        </p:nvSpPr>
        <p:spPr bwMode="auto">
          <a:xfrm>
            <a:off x="1260753" y="3494721"/>
            <a:ext cx="9341939" cy="2920048"/>
          </a:xfrm>
          <a:prstGeom prst="rect">
            <a:avLst/>
          </a:prstGeom>
          <a:solidFill>
            <a:srgbClr val="FFFFF3"/>
          </a:solidFill>
          <a:ln w="9525">
            <a:solidFill>
              <a:srgbClr val="3399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zh-CN" altLang="en-US" dirty="0" smtClean="0"/>
              <a:t>   </a:t>
            </a:r>
            <a:endParaRPr lang="en-US" altLang="zh-CN" dirty="0" smtClean="0"/>
          </a:p>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443331"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边际技术替代率及其递减规律</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21" name="文本框 20"/>
          <p:cNvSpPr txBox="1"/>
          <p:nvPr/>
        </p:nvSpPr>
        <p:spPr>
          <a:xfrm>
            <a:off x="9093200" y="669738"/>
            <a:ext cx="2966720"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prstClr val="black"/>
                </a:solidFill>
                <a:latin typeface="微软雅黑" panose="020B0503020204020204" pitchFamily="34" charset="-122"/>
                <a:ea typeface="微软雅黑" panose="020B0503020204020204" pitchFamily="34" charset="-122"/>
              </a:rPr>
              <a:t>第二版</a:t>
            </a:r>
            <a:endParaRPr lang="zh-CN" altLang="en-US" sz="1400" i="1" dirty="0">
              <a:solidFill>
                <a:srgbClr val="00206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150504" y="1156423"/>
            <a:ext cx="4801314"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边际技术替代率与边际产量的关系</a:t>
            </a:r>
          </a:p>
        </p:txBody>
      </p:sp>
      <p:sp>
        <p:nvSpPr>
          <p:cNvPr id="12"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5" name="对象 14"/>
          <p:cNvGraphicFramePr>
            <a:graphicFrameLocks noChangeAspect="1"/>
          </p:cNvGraphicFramePr>
          <p:nvPr/>
        </p:nvGraphicFramePr>
        <p:xfrm>
          <a:off x="5793264" y="2763048"/>
          <a:ext cx="2267550" cy="618422"/>
        </p:xfrm>
        <a:graphic>
          <a:graphicData uri="http://schemas.openxmlformats.org/presentationml/2006/ole">
            <mc:AlternateContent xmlns:mc="http://schemas.openxmlformats.org/markup-compatibility/2006">
              <mc:Choice xmlns:v="urn:schemas-microsoft-com:vml" Requires="v">
                <p:oleObj spid="_x0000_s3074" r:id="rId4" imgW="33528000" imgH="9144000" progId="">
                  <p:embed/>
                </p:oleObj>
              </mc:Choice>
              <mc:Fallback>
                <p:oleObj r:id="rId4" imgW="33528000" imgH="9144000" progId="">
                  <p:embed/>
                  <p:pic>
                    <p:nvPicPr>
                      <p:cNvPr id="15" name="对象 14"/>
                      <p:cNvPicPr>
                        <a:picLocks noChangeAspect="1"/>
                      </p:cNvPicPr>
                      <p:nvPr/>
                    </p:nvPicPr>
                    <p:blipFill>
                      <a:blip r:embed="rId5"/>
                      <a:stretch>
                        <a:fillRect/>
                      </a:stretch>
                    </p:blipFill>
                    <p:spPr>
                      <a:xfrm>
                        <a:off x="5793264" y="2763048"/>
                        <a:ext cx="2267550" cy="618422"/>
                      </a:xfrm>
                      <a:prstGeom prst="rect">
                        <a:avLst/>
                      </a:prstGeom>
                      <a:noFill/>
                      <a:ln w="9525">
                        <a:noFill/>
                      </a:ln>
                    </p:spPr>
                  </p:pic>
                </p:oleObj>
              </mc:Fallback>
            </mc:AlternateContent>
          </a:graphicData>
        </a:graphic>
      </p:graphicFrame>
      <p:sp>
        <p:nvSpPr>
          <p:cNvPr id="17" name="矩形 16"/>
          <p:cNvSpPr/>
          <p:nvPr/>
        </p:nvSpPr>
        <p:spPr>
          <a:xfrm>
            <a:off x="1306293" y="1621434"/>
            <a:ext cx="9324975" cy="1014730"/>
          </a:xfrm>
          <a:prstGeom prst="rect">
            <a:avLst/>
          </a:prstGeom>
        </p:spPr>
        <p:txBody>
          <a:bodyPr wrap="square">
            <a:spAutoFit/>
          </a:bodyPr>
          <a:lstStyle/>
          <a:p>
            <a:pPr indent="457200">
              <a:lnSpc>
                <a:spcPct val="150000"/>
              </a:lnSpc>
            </a:pPr>
            <a:r>
              <a:rPr lang="zh-CN" altLang="en-US" sz="2000" dirty="0">
                <a:latin typeface="微软雅黑" panose="020B0503020204020204" pitchFamily="34" charset="-122"/>
                <a:ea typeface="微软雅黑" panose="020B0503020204020204" pitchFamily="34" charset="-122"/>
              </a:rPr>
              <a:t>一种要素的边际产量决定了它对另外一种生产要素的替代能力的大小。当</a:t>
            </a:r>
            <a:r>
              <a:rPr lang="zh-CN" altLang="zh-CN" sz="2000" dirty="0">
                <a:latin typeface="微软雅黑" panose="020B0503020204020204" pitchFamily="34" charset="-122"/>
                <a:ea typeface="微软雅黑" panose="020B0503020204020204" pitchFamily="34" charset="-122"/>
              </a:rPr>
              <a:t>投入组合由</a:t>
            </a:r>
            <a:r>
              <a:rPr lang="en-US" altLang="zh-CN" sz="2000" dirty="0">
                <a:latin typeface="微软雅黑" panose="020B0503020204020204" pitchFamily="34" charset="-122"/>
                <a:ea typeface="微软雅黑" panose="020B0503020204020204" pitchFamily="34" charset="-122"/>
              </a:rPr>
              <a:t>A</a:t>
            </a:r>
            <a:r>
              <a:rPr lang="zh-CN" altLang="zh-CN" sz="2000" dirty="0">
                <a:latin typeface="微软雅黑" panose="020B0503020204020204" pitchFamily="34" charset="-122"/>
                <a:ea typeface="微软雅黑" panose="020B0503020204020204" pitchFamily="34" charset="-122"/>
              </a:rPr>
              <a:t>点变动到</a:t>
            </a:r>
            <a:r>
              <a:rPr lang="en-US" altLang="zh-CN" sz="2000" dirty="0">
                <a:latin typeface="微软雅黑" panose="020B0503020204020204" pitchFamily="34" charset="-122"/>
                <a:ea typeface="微软雅黑" panose="020B0503020204020204" pitchFamily="34" charset="-122"/>
              </a:rPr>
              <a:t>B</a:t>
            </a:r>
            <a:r>
              <a:rPr lang="zh-CN" altLang="zh-CN" sz="2000" dirty="0">
                <a:latin typeface="微软雅黑" panose="020B0503020204020204" pitchFamily="34" charset="-122"/>
                <a:ea typeface="微软雅黑" panose="020B0503020204020204" pitchFamily="34" charset="-122"/>
              </a:rPr>
              <a:t>点，总产量保持不变，因而有：</a:t>
            </a:r>
            <a:endParaRPr lang="zh-CN" altLang="en-US" sz="2000" dirty="0">
              <a:latin typeface="微软雅黑" panose="020B0503020204020204" pitchFamily="34" charset="-122"/>
              <a:ea typeface="微软雅黑" panose="020B0503020204020204" pitchFamily="34" charset="-122"/>
            </a:endParaRPr>
          </a:p>
        </p:txBody>
      </p:sp>
      <p:sp>
        <p:nvSpPr>
          <p:cNvPr id="18" name="矩形 17"/>
          <p:cNvSpPr/>
          <p:nvPr/>
        </p:nvSpPr>
        <p:spPr>
          <a:xfrm>
            <a:off x="1443331" y="3539886"/>
            <a:ext cx="9281275" cy="1014730"/>
          </a:xfrm>
          <a:prstGeom prst="rect">
            <a:avLst/>
          </a:prstGeom>
        </p:spPr>
        <p:txBody>
          <a:bodyPr wrap="square">
            <a:spAutoFit/>
          </a:bodyPr>
          <a:lstStyle/>
          <a:p>
            <a:pPr indent="457200">
              <a:lnSpc>
                <a:spcPct val="150000"/>
              </a:lnSpc>
              <a:buFont typeface="Wingdings" panose="05000000000000000000" pitchFamily="2" charset="2"/>
              <a:buChar char="Ø"/>
            </a:pPr>
            <a:r>
              <a:rPr lang="zh-CN" altLang="zh-CN" sz="2000" dirty="0">
                <a:latin typeface="微软雅黑" panose="020B0503020204020204" pitchFamily="34" charset="-122"/>
                <a:ea typeface="微软雅黑" panose="020B0503020204020204" pitchFamily="34" charset="-122"/>
              </a:rPr>
              <a:t>劳动这一生产要素对另外一种生产要素资本的边际技术替代率与劳动的边际产量成正比，与资本的边际产量成</a:t>
            </a:r>
            <a:r>
              <a:rPr lang="zh-CN" altLang="zh-CN" sz="2000" dirty="0" smtClean="0">
                <a:latin typeface="微软雅黑" panose="020B0503020204020204" pitchFamily="34" charset="-122"/>
                <a:ea typeface="微软雅黑" panose="020B0503020204020204" pitchFamily="34" charset="-122"/>
              </a:rPr>
              <a:t>反比</a:t>
            </a:r>
            <a:r>
              <a:rPr lang="zh-CN" altLang="en-US"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19" name="Rectangle 50"/>
          <p:cNvSpPr>
            <a:spLocks noChangeArrowheads="1"/>
          </p:cNvSpPr>
          <p:nvPr/>
        </p:nvSpPr>
        <p:spPr bwMode="auto">
          <a:xfrm>
            <a:off x="1306293" y="2665062"/>
            <a:ext cx="9324975" cy="725374"/>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
        <p:nvSpPr>
          <p:cNvPr id="3" name="矩形 2"/>
          <p:cNvSpPr/>
          <p:nvPr/>
        </p:nvSpPr>
        <p:spPr>
          <a:xfrm>
            <a:off x="1289328" y="4609597"/>
            <a:ext cx="2976880" cy="398780"/>
          </a:xfrm>
          <a:prstGeom prst="rect">
            <a:avLst/>
          </a:prstGeom>
        </p:spPr>
        <p:txBody>
          <a:bodyPr wrap="none">
            <a:spAutoFit/>
          </a:bodyPr>
          <a:lstStyle/>
          <a:p>
            <a:r>
              <a:rPr lang="zh-CN" altLang="en-US" sz="2000" b="1" dirty="0">
                <a:latin typeface="微软雅黑" panose="020B0503020204020204" pitchFamily="34" charset="-122"/>
                <a:ea typeface="微软雅黑" panose="020B0503020204020204" pitchFamily="34" charset="-122"/>
              </a:rPr>
              <a:t>边际技术替代率递减规律</a:t>
            </a:r>
          </a:p>
        </p:txBody>
      </p:sp>
      <p:sp>
        <p:nvSpPr>
          <p:cNvPr id="7" name="矩形 6"/>
          <p:cNvSpPr/>
          <p:nvPr/>
        </p:nvSpPr>
        <p:spPr>
          <a:xfrm>
            <a:off x="1289328" y="4932610"/>
            <a:ext cx="9341940" cy="1476375"/>
          </a:xfrm>
          <a:prstGeom prst="rect">
            <a:avLst/>
          </a:prstGeom>
        </p:spPr>
        <p:txBody>
          <a:bodyPr wrap="square">
            <a:spAutoFit/>
          </a:bodyPr>
          <a:lstStyle/>
          <a:p>
            <a:pPr indent="457200" algn="just">
              <a:lnSpc>
                <a:spcPct val="150000"/>
              </a:lnSpc>
            </a:pPr>
            <a:r>
              <a:rPr lang="zh-CN" altLang="en-US" sz="2000" dirty="0" smtClean="0">
                <a:latin typeface="微软雅黑" panose="020B0503020204020204" pitchFamily="34" charset="-122"/>
                <a:ea typeface="微软雅黑" panose="020B0503020204020204" pitchFamily="34" charset="-122"/>
              </a:rPr>
              <a:t>在</a:t>
            </a:r>
            <a:r>
              <a:rPr lang="zh-CN" altLang="en-US" sz="2000" dirty="0">
                <a:latin typeface="微软雅黑" panose="020B0503020204020204" pitchFamily="34" charset="-122"/>
                <a:ea typeface="微软雅黑" panose="020B0503020204020204" pitchFamily="34" charset="-122"/>
              </a:rPr>
              <a:t>保持</a:t>
            </a:r>
            <a:r>
              <a:rPr lang="zh-CN" altLang="en-US" sz="2000" dirty="0">
                <a:solidFill>
                  <a:srgbClr val="FF0000"/>
                </a:solidFill>
                <a:latin typeface="微软雅黑" panose="020B0503020204020204" pitchFamily="34" charset="-122"/>
                <a:ea typeface="微软雅黑" panose="020B0503020204020204" pitchFamily="34" charset="-122"/>
              </a:rPr>
              <a:t>产量不变</a:t>
            </a:r>
            <a:r>
              <a:rPr lang="zh-CN" altLang="en-US" sz="2000" dirty="0">
                <a:latin typeface="微软雅黑" panose="020B0503020204020204" pitchFamily="34" charset="-122"/>
                <a:ea typeface="微软雅黑" panose="020B0503020204020204" pitchFamily="34" charset="-122"/>
              </a:rPr>
              <a:t>的条件下，随着一种生产要素数量的</a:t>
            </a:r>
            <a:r>
              <a:rPr lang="zh-CN" altLang="en-US" sz="2000" dirty="0">
                <a:solidFill>
                  <a:srgbClr val="FF0000"/>
                </a:solidFill>
                <a:latin typeface="微软雅黑" panose="020B0503020204020204" pitchFamily="34" charset="-122"/>
                <a:ea typeface="微软雅黑" panose="020B0503020204020204" pitchFamily="34" charset="-122"/>
              </a:rPr>
              <a:t>增加</a:t>
            </a:r>
            <a:r>
              <a:rPr lang="zh-CN" altLang="en-US" sz="2000" dirty="0">
                <a:latin typeface="微软雅黑" panose="020B0503020204020204" pitchFamily="34" charset="-122"/>
                <a:ea typeface="微软雅黑" panose="020B0503020204020204" pitchFamily="34" charset="-122"/>
              </a:rPr>
              <a:t>，每增加</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单位该要素所能够替代的另外一种生产要素的数量</a:t>
            </a:r>
            <a:r>
              <a:rPr lang="zh-CN" altLang="en-US" sz="2000" dirty="0">
                <a:solidFill>
                  <a:srgbClr val="FF0000"/>
                </a:solidFill>
                <a:latin typeface="微软雅黑" panose="020B0503020204020204" pitchFamily="34" charset="-122"/>
                <a:ea typeface="微软雅黑" panose="020B0503020204020204" pitchFamily="34" charset="-122"/>
              </a:rPr>
              <a:t>递减</a:t>
            </a:r>
            <a:r>
              <a:rPr lang="zh-CN" altLang="en-US" sz="2000" dirty="0">
                <a:latin typeface="微软雅黑" panose="020B0503020204020204" pitchFamily="34" charset="-122"/>
                <a:ea typeface="微软雅黑" panose="020B0503020204020204" pitchFamily="34" charset="-122"/>
              </a:rPr>
              <a:t>，即一种要素对另外一种要素的边际技术替代率随着该要素的增加而递减。</a:t>
            </a:r>
            <a:endParaRPr lang="zh-CN" altLang="en-US" sz="2000"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aphicFrame>
        <p:nvGraphicFramePr>
          <p:cNvPr id="7204" name="Object 36"/>
          <p:cNvGraphicFramePr>
            <a:graphicFrameLocks noChangeAspect="1"/>
          </p:cNvGraphicFramePr>
          <p:nvPr/>
        </p:nvGraphicFramePr>
        <p:xfrm>
          <a:off x="1521062" y="2804746"/>
          <a:ext cx="3877409" cy="492369"/>
        </p:xfrm>
        <a:graphic>
          <a:graphicData uri="http://schemas.openxmlformats.org/presentationml/2006/ole">
            <mc:AlternateContent xmlns:mc="http://schemas.openxmlformats.org/markup-compatibility/2006">
              <mc:Choice xmlns:v="urn:schemas-microsoft-com:vml" Requires="v">
                <p:oleObj spid="_x0000_s3075" r:id="rId6" imgW="34137600" imgH="5181600" progId="Equation.3">
                  <p:embed/>
                </p:oleObj>
              </mc:Choice>
              <mc:Fallback>
                <p:oleObj r:id="rId6" imgW="34137600" imgH="5181600" progId="Equation.3">
                  <p:embed/>
                  <p:pic>
                    <p:nvPicPr>
                      <p:cNvPr id="7204" name="Object 36"/>
                      <p:cNvPicPr>
                        <a:picLocks noChangeAspect="1"/>
                      </p:cNvPicPr>
                      <p:nvPr/>
                    </p:nvPicPr>
                    <p:blipFill>
                      <a:blip r:embed="rId7"/>
                      <a:stretch>
                        <a:fillRect/>
                      </a:stretch>
                    </p:blipFill>
                    <p:spPr>
                      <a:xfrm>
                        <a:off x="1521062" y="2804746"/>
                        <a:ext cx="3877409" cy="492369"/>
                      </a:xfrm>
                      <a:prstGeom prst="rect">
                        <a:avLst/>
                      </a:prstGeom>
                      <a:solidFill>
                        <a:srgbClr val="8BC145"/>
                      </a:solidFill>
                      <a:ln w="9525">
                        <a:noFill/>
                      </a:ln>
                    </p:spPr>
                  </p:pic>
                </p:oleObj>
              </mc:Fallback>
            </mc:AlternateContent>
          </a:graphicData>
        </a:graphic>
      </p:graphicFrame>
    </p:spTree>
    <p:extLst>
      <p:ext uri="{BB962C8B-B14F-4D97-AF65-F5344CB8AC3E}">
        <p14:creationId xmlns:p14="http://schemas.microsoft.com/office/powerpoint/2010/main" val="511715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ircle(in)">
                                      <p:cBhvr>
                                        <p:cTn id="7" dur="20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204"/>
                                        </p:tgtEl>
                                        <p:attrNameLst>
                                          <p:attrName>style.visibility</p:attrName>
                                        </p:attrNameLst>
                                      </p:cBhvr>
                                      <p:to>
                                        <p:strVal val="visible"/>
                                      </p:to>
                                    </p:set>
                                    <p:animEffect transition="in" filter="dissolve">
                                      <p:cBhvr>
                                        <p:cTn id="12" dur="500"/>
                                        <p:tgtEl>
                                          <p:spTgt spid="7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1"/>
          <p:cNvSpPr>
            <a:spLocks noChangeArrowheads="1"/>
          </p:cNvSpPr>
          <p:nvPr/>
        </p:nvSpPr>
        <p:spPr bwMode="auto">
          <a:xfrm>
            <a:off x="1233191" y="3658818"/>
            <a:ext cx="9830703" cy="2792138"/>
          </a:xfrm>
          <a:prstGeom prst="rect">
            <a:avLst/>
          </a:prstGeom>
          <a:solidFill>
            <a:srgbClr val="FFFFF3"/>
          </a:solidFill>
          <a:ln w="9525">
            <a:solidFill>
              <a:srgbClr val="3399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zh-CN" altLang="en-US" dirty="0" smtClean="0"/>
              <a:t>   </a:t>
            </a:r>
            <a:endParaRPr lang="en-US" altLang="zh-CN" dirty="0" smtClean="0"/>
          </a:p>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443331"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边际技术替代率及其递减规律</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21" name="文本框 20"/>
          <p:cNvSpPr txBox="1"/>
          <p:nvPr/>
        </p:nvSpPr>
        <p:spPr>
          <a:xfrm>
            <a:off x="9093200" y="669738"/>
            <a:ext cx="2966720"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prstClr val="black"/>
                </a:solidFill>
                <a:latin typeface="微软雅黑" panose="020B0503020204020204" pitchFamily="34" charset="-122"/>
                <a:ea typeface="微软雅黑" panose="020B0503020204020204" pitchFamily="34" charset="-122"/>
              </a:rPr>
              <a:t>第二版</a:t>
            </a:r>
            <a:endParaRPr lang="zh-CN" altLang="en-US" sz="1400" i="1" dirty="0">
              <a:solidFill>
                <a:srgbClr val="00206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150504" y="1120948"/>
            <a:ext cx="326243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特殊形式的等产量曲线</a:t>
            </a:r>
          </a:p>
        </p:txBody>
      </p:sp>
      <p:sp>
        <p:nvSpPr>
          <p:cNvPr id="53" name="Rectangle 4"/>
          <p:cNvSpPr>
            <a:spLocks noChangeArrowheads="1"/>
          </p:cNvSpPr>
          <p:nvPr/>
        </p:nvSpPr>
        <p:spPr bwMode="auto">
          <a:xfrm>
            <a:off x="1266479" y="1266658"/>
            <a:ext cx="9659042" cy="198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indent="457200" algn="just">
              <a:lnSpc>
                <a:spcPct val="150000"/>
              </a:lnSpc>
            </a:pPr>
            <a:r>
              <a:rPr lang="zh-CN" altLang="en-US" sz="2000" dirty="0">
                <a:latin typeface="微软雅黑" panose="020B0503020204020204" pitchFamily="34" charset="-122"/>
                <a:ea typeface="微软雅黑" panose="020B0503020204020204" pitchFamily="34" charset="-122"/>
              </a:rPr>
              <a:t>图（</a:t>
            </a:r>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）中，等产量曲线是一条向右下方倾斜的直线，这类等产量曲线对应的生产函数可以表示为：</a:t>
            </a:r>
          </a:p>
          <a:p>
            <a:pPr indent="457200" algn="just">
              <a:lnSpc>
                <a:spcPct val="150000"/>
              </a:lnSpc>
            </a:pPr>
            <a:r>
              <a:rPr lang="zh-CN" altLang="en-US" sz="2000" dirty="0">
                <a:latin typeface="微软雅黑" panose="020B0503020204020204" pitchFamily="34" charset="-122"/>
                <a:ea typeface="微软雅黑" panose="020B0503020204020204" pitchFamily="34" charset="-122"/>
              </a:rPr>
              <a:t> </a:t>
            </a:r>
          </a:p>
        </p:txBody>
      </p:sp>
      <p:pic>
        <p:nvPicPr>
          <p:cNvPr id="8194" name="Picture 2" descr="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1648" y="3899378"/>
            <a:ext cx="5789292" cy="2551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6"/>
          <p:cNvSpPr>
            <a:spLocks noChangeArrowheads="1"/>
          </p:cNvSpPr>
          <p:nvPr/>
        </p:nvSpPr>
        <p:spPr bwMode="auto">
          <a:xfrm>
            <a:off x="0" y="-8324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9" name="对象 8"/>
          <p:cNvGraphicFramePr>
            <a:graphicFrameLocks noChangeAspect="1"/>
          </p:cNvGraphicFramePr>
          <p:nvPr/>
        </p:nvGraphicFramePr>
        <p:xfrm>
          <a:off x="3608864" y="2118713"/>
          <a:ext cx="1608144" cy="408417"/>
        </p:xfrm>
        <a:graphic>
          <a:graphicData uri="http://schemas.openxmlformats.org/presentationml/2006/ole">
            <mc:AlternateContent xmlns:mc="http://schemas.openxmlformats.org/markup-compatibility/2006">
              <mc:Choice xmlns:v="urn:schemas-microsoft-com:vml" Requires="v">
                <p:oleObj spid="_x0000_s4098" r:id="rId5" imgW="19202400" imgH="4876800" progId="">
                  <p:embed/>
                </p:oleObj>
              </mc:Choice>
              <mc:Fallback>
                <p:oleObj r:id="rId5" imgW="19202400" imgH="4876800" progId="">
                  <p:embed/>
                  <p:pic>
                    <p:nvPicPr>
                      <p:cNvPr id="9" name="对象 8"/>
                      <p:cNvPicPr>
                        <a:picLocks noChangeAspect="1"/>
                      </p:cNvPicPr>
                      <p:nvPr/>
                    </p:nvPicPr>
                    <p:blipFill>
                      <a:blip r:embed="rId6"/>
                      <a:stretch>
                        <a:fillRect/>
                      </a:stretch>
                    </p:blipFill>
                    <p:spPr>
                      <a:xfrm>
                        <a:off x="3608864" y="2118713"/>
                        <a:ext cx="1608144" cy="408417"/>
                      </a:xfrm>
                      <a:prstGeom prst="rect">
                        <a:avLst/>
                      </a:prstGeom>
                      <a:noFill/>
                      <a:ln w="9525">
                        <a:noFill/>
                      </a:ln>
                    </p:spPr>
                  </p:pic>
                </p:oleObj>
              </mc:Fallback>
            </mc:AlternateContent>
          </a:graphicData>
        </a:graphic>
      </p:graphicFrame>
      <p:sp>
        <p:nvSpPr>
          <p:cNvPr id="10" name="矩形 9"/>
          <p:cNvSpPr/>
          <p:nvPr/>
        </p:nvSpPr>
        <p:spPr>
          <a:xfrm>
            <a:off x="1266479" y="2613731"/>
            <a:ext cx="9744821" cy="961289"/>
          </a:xfrm>
          <a:prstGeom prst="rect">
            <a:avLst/>
          </a:prstGeom>
        </p:spPr>
        <p:txBody>
          <a:bodyPr wrap="square">
            <a:spAutoFit/>
          </a:bodyPr>
          <a:lstStyle/>
          <a:p>
            <a:pPr indent="457200">
              <a:lnSpc>
                <a:spcPct val="150000"/>
              </a:lnSpc>
            </a:pPr>
            <a:r>
              <a:rPr lang="zh-CN" altLang="zh-CN" sz="2000" dirty="0" smtClean="0">
                <a:latin typeface="微软雅黑" panose="020B0503020204020204" pitchFamily="34" charset="-122"/>
                <a:ea typeface="微软雅黑" panose="020B0503020204020204" pitchFamily="34" charset="-122"/>
              </a:rPr>
              <a:t>图（</a:t>
            </a:r>
            <a:r>
              <a:rPr lang="en-US" altLang="zh-CN" sz="2000" dirty="0" smtClean="0">
                <a:latin typeface="微软雅黑" panose="020B0503020204020204" pitchFamily="34" charset="-122"/>
                <a:ea typeface="微软雅黑" panose="020B0503020204020204" pitchFamily="34" charset="-122"/>
              </a:rPr>
              <a:t>b</a:t>
            </a:r>
            <a:r>
              <a:rPr lang="zh-CN" altLang="zh-CN" sz="2000" dirty="0" smtClean="0">
                <a:latin typeface="微软雅黑" panose="020B0503020204020204" pitchFamily="34" charset="-122"/>
                <a:ea typeface="微软雅黑" panose="020B0503020204020204" pitchFamily="34" charset="-122"/>
              </a:rPr>
              <a:t>）则给出了完全不能替代的情况，这类等产量曲线对应的生产函数为固定比例的生产函数</a:t>
            </a:r>
            <a:r>
              <a:rPr lang="zh-CN" altLang="en-US"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13" name="Rectangle 50"/>
          <p:cNvSpPr>
            <a:spLocks noChangeArrowheads="1"/>
          </p:cNvSpPr>
          <p:nvPr/>
        </p:nvSpPr>
        <p:spPr bwMode="auto">
          <a:xfrm>
            <a:off x="1213883" y="1538610"/>
            <a:ext cx="9850012" cy="2033606"/>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4204427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in)">
                                      <p:cBhvr>
                                        <p:cTn id="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91"/>
          <p:cNvSpPr>
            <a:spLocks noChangeArrowheads="1"/>
          </p:cNvSpPr>
          <p:nvPr/>
        </p:nvSpPr>
        <p:spPr bwMode="auto">
          <a:xfrm>
            <a:off x="1518486" y="3635295"/>
            <a:ext cx="4325540" cy="2885375"/>
          </a:xfrm>
          <a:prstGeom prst="rect">
            <a:avLst/>
          </a:prstGeom>
          <a:solidFill>
            <a:srgbClr val="FFFFF3"/>
          </a:solidFill>
          <a:ln w="9525">
            <a:solidFill>
              <a:srgbClr val="3399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zh-CN" altLang="en-US" dirty="0" smtClean="0"/>
              <a:t>   </a:t>
            </a:r>
            <a:endParaRPr lang="en-US" altLang="zh-CN" dirty="0" smtClean="0"/>
          </a:p>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544320"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等成本线</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21" name="文本框 20"/>
          <p:cNvSpPr txBox="1"/>
          <p:nvPr/>
        </p:nvSpPr>
        <p:spPr>
          <a:xfrm>
            <a:off x="9093200" y="669738"/>
            <a:ext cx="2966720"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prstClr val="black"/>
                </a:solidFill>
                <a:latin typeface="微软雅黑" panose="020B0503020204020204" pitchFamily="34" charset="-122"/>
                <a:ea typeface="微软雅黑" panose="020B0503020204020204" pitchFamily="34" charset="-122"/>
              </a:rPr>
              <a:t>第二版</a:t>
            </a:r>
            <a:endParaRPr lang="zh-CN" altLang="en-US" sz="1400" i="1" dirty="0">
              <a:solidFill>
                <a:srgbClr val="002060"/>
              </a:solidFill>
              <a:latin typeface="微软雅黑" panose="020B0503020204020204" pitchFamily="34" charset="-122"/>
              <a:ea typeface="微软雅黑" panose="020B0503020204020204" pitchFamily="34" charset="-122"/>
            </a:endParaRPr>
          </a:p>
        </p:txBody>
      </p:sp>
      <p:grpSp>
        <p:nvGrpSpPr>
          <p:cNvPr id="7" name="Group 31"/>
          <p:cNvGrpSpPr/>
          <p:nvPr/>
        </p:nvGrpSpPr>
        <p:grpSpPr bwMode="auto">
          <a:xfrm>
            <a:off x="1886293" y="3563771"/>
            <a:ext cx="3833011" cy="3283478"/>
            <a:chOff x="555" y="1667"/>
            <a:chExt cx="2517" cy="2413"/>
          </a:xfrm>
        </p:grpSpPr>
        <p:sp>
          <p:nvSpPr>
            <p:cNvPr id="8" name="Rectangle 12"/>
            <p:cNvSpPr>
              <a:spLocks noChangeArrowheads="1"/>
            </p:cNvSpPr>
            <p:nvPr/>
          </p:nvSpPr>
          <p:spPr bwMode="auto">
            <a:xfrm>
              <a:off x="648" y="1667"/>
              <a:ext cx="336"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002060"/>
                  </a:solidFill>
                  <a:effectLst>
                    <a:outerShdw blurRad="38100" dist="38100" dir="2700000" algn="tl">
                      <a:srgbClr val="C0C0C0"/>
                    </a:outerShdw>
                  </a:effectLst>
                </a:rPr>
                <a:t>K</a:t>
              </a:r>
            </a:p>
          </p:txBody>
        </p:sp>
        <p:sp>
          <p:nvSpPr>
            <p:cNvPr id="9" name="Line 10"/>
            <p:cNvSpPr>
              <a:spLocks noChangeShapeType="1"/>
            </p:cNvSpPr>
            <p:nvPr/>
          </p:nvSpPr>
          <p:spPr bwMode="auto">
            <a:xfrm flipV="1">
              <a:off x="864" y="1776"/>
              <a:ext cx="0" cy="1824"/>
            </a:xfrm>
            <a:prstGeom prst="line">
              <a:avLst/>
            </a:prstGeom>
            <a:noFill/>
            <a:ln w="9525">
              <a:solidFill>
                <a:srgbClr val="00206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0" name="Line 11"/>
            <p:cNvSpPr>
              <a:spLocks noChangeShapeType="1"/>
            </p:cNvSpPr>
            <p:nvPr/>
          </p:nvSpPr>
          <p:spPr bwMode="auto">
            <a:xfrm flipV="1">
              <a:off x="864" y="3600"/>
              <a:ext cx="1920" cy="0"/>
            </a:xfrm>
            <a:prstGeom prst="line">
              <a:avLst/>
            </a:prstGeom>
            <a:noFill/>
            <a:ln w="9525">
              <a:solidFill>
                <a:srgbClr val="00206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dirty="0"/>
            </a:p>
          </p:txBody>
        </p:sp>
        <p:sp>
          <p:nvSpPr>
            <p:cNvPr id="11" name="Rectangle 13"/>
            <p:cNvSpPr>
              <a:spLocks noChangeArrowheads="1"/>
            </p:cNvSpPr>
            <p:nvPr/>
          </p:nvSpPr>
          <p:spPr bwMode="auto">
            <a:xfrm>
              <a:off x="576" y="3456"/>
              <a:ext cx="336"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002060"/>
                  </a:solidFill>
                  <a:effectLst>
                    <a:outerShdw blurRad="38100" dist="38100" dir="2700000" algn="tl">
                      <a:srgbClr val="C0C0C0"/>
                    </a:outerShdw>
                  </a:effectLst>
                </a:rPr>
                <a:t>O</a:t>
              </a:r>
            </a:p>
          </p:txBody>
        </p:sp>
        <p:sp>
          <p:nvSpPr>
            <p:cNvPr id="12" name="Rectangle 14"/>
            <p:cNvSpPr>
              <a:spLocks noChangeArrowheads="1"/>
            </p:cNvSpPr>
            <p:nvPr/>
          </p:nvSpPr>
          <p:spPr bwMode="auto">
            <a:xfrm>
              <a:off x="2736" y="3456"/>
              <a:ext cx="336"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002060"/>
                  </a:solidFill>
                  <a:effectLst>
                    <a:outerShdw blurRad="38100" dist="38100" dir="2700000" algn="tl">
                      <a:srgbClr val="C0C0C0"/>
                    </a:outerShdw>
                  </a:effectLst>
                </a:rPr>
                <a:t>L</a:t>
              </a:r>
            </a:p>
          </p:txBody>
        </p:sp>
        <p:sp>
          <p:nvSpPr>
            <p:cNvPr id="13" name="Line 15"/>
            <p:cNvSpPr>
              <a:spLocks noChangeShapeType="1"/>
            </p:cNvSpPr>
            <p:nvPr/>
          </p:nvSpPr>
          <p:spPr bwMode="auto">
            <a:xfrm>
              <a:off x="864" y="2160"/>
              <a:ext cx="1440" cy="1440"/>
            </a:xfrm>
            <a:prstGeom prst="line">
              <a:avLst/>
            </a:prstGeom>
            <a:noFill/>
            <a:ln w="19050">
              <a:solidFill>
                <a:srgbClr val="CC00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4" name="Rectangle 16"/>
            <p:cNvSpPr>
              <a:spLocks noChangeArrowheads="1"/>
            </p:cNvSpPr>
            <p:nvPr/>
          </p:nvSpPr>
          <p:spPr bwMode="auto">
            <a:xfrm>
              <a:off x="555" y="2088"/>
              <a:ext cx="24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CC0066"/>
                  </a:solidFill>
                  <a:effectLst>
                    <a:outerShdw blurRad="38100" dist="38100" dir="2700000" algn="tl">
                      <a:srgbClr val="C0C0C0"/>
                    </a:outerShdw>
                  </a:effectLst>
                </a:rPr>
                <a:t>C/r</a:t>
              </a:r>
            </a:p>
            <a:p>
              <a:endParaRPr lang="en-US" altLang="zh-CN" sz="1800" b="1" dirty="0">
                <a:solidFill>
                  <a:srgbClr val="CC0066"/>
                </a:solidFill>
                <a:effectLst>
                  <a:outerShdw blurRad="38100" dist="38100" dir="2700000" algn="tl">
                    <a:srgbClr val="C0C0C0"/>
                  </a:outerShdw>
                </a:effectLst>
              </a:endParaRPr>
            </a:p>
          </p:txBody>
        </p:sp>
        <p:sp>
          <p:nvSpPr>
            <p:cNvPr id="15" name="Rectangle 17"/>
            <p:cNvSpPr>
              <a:spLocks noChangeArrowheads="1"/>
            </p:cNvSpPr>
            <p:nvPr/>
          </p:nvSpPr>
          <p:spPr bwMode="auto">
            <a:xfrm>
              <a:off x="576" y="2208"/>
              <a:ext cx="24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en-US" altLang="zh-CN" sz="1800" b="1" dirty="0">
                <a:solidFill>
                  <a:srgbClr val="CC0066"/>
                </a:solidFill>
                <a:effectLst>
                  <a:outerShdw blurRad="38100" dist="38100" dir="2700000" algn="tl">
                    <a:srgbClr val="C0C0C0"/>
                  </a:outerShdw>
                </a:effectLst>
              </a:endParaRPr>
            </a:p>
          </p:txBody>
        </p:sp>
        <p:sp>
          <p:nvSpPr>
            <p:cNvPr id="17" name="Rectangle 19"/>
            <p:cNvSpPr>
              <a:spLocks noChangeArrowheads="1"/>
            </p:cNvSpPr>
            <p:nvPr/>
          </p:nvSpPr>
          <p:spPr bwMode="auto">
            <a:xfrm>
              <a:off x="2198" y="3704"/>
              <a:ext cx="24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CC0066"/>
                  </a:solidFill>
                  <a:effectLst>
                    <a:outerShdw blurRad="38100" dist="38100" dir="2700000" algn="tl">
                      <a:srgbClr val="C0C0C0"/>
                    </a:outerShdw>
                  </a:effectLst>
                </a:rPr>
                <a:t>C/w</a:t>
              </a:r>
            </a:p>
            <a:p>
              <a:endParaRPr lang="en-US" altLang="zh-CN" sz="1800" b="1" dirty="0">
                <a:solidFill>
                  <a:srgbClr val="CC0066"/>
                </a:solidFill>
                <a:effectLst>
                  <a:outerShdw blurRad="38100" dist="38100" dir="2700000" algn="tl">
                    <a:srgbClr val="C0C0C0"/>
                  </a:outerShdw>
                </a:effectLst>
              </a:endParaRPr>
            </a:p>
          </p:txBody>
        </p:sp>
        <p:sp>
          <p:nvSpPr>
            <p:cNvPr id="18" name="Rectangle 20"/>
            <p:cNvSpPr>
              <a:spLocks noChangeArrowheads="1"/>
            </p:cNvSpPr>
            <p:nvPr/>
          </p:nvSpPr>
          <p:spPr bwMode="auto">
            <a:xfrm>
              <a:off x="2208" y="3840"/>
              <a:ext cx="24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en-US" altLang="zh-CN" sz="1800" b="1" dirty="0">
                <a:solidFill>
                  <a:srgbClr val="CC0066"/>
                </a:solidFill>
                <a:effectLst>
                  <a:outerShdw blurRad="38100" dist="38100" dir="2700000" algn="tl">
                    <a:srgbClr val="C0C0C0"/>
                  </a:outerShdw>
                </a:effectLst>
              </a:endParaRPr>
            </a:p>
          </p:txBody>
        </p:sp>
      </p:grpSp>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l="7252" t="12874" r="5599" b="13930"/>
          <a:stretch>
            <a:fillRect/>
          </a:stretch>
        </p:blipFill>
        <p:spPr>
          <a:xfrm>
            <a:off x="7579452" y="4303457"/>
            <a:ext cx="2781699" cy="1452655"/>
          </a:xfrm>
          <a:prstGeom prst="rect">
            <a:avLst/>
          </a:prstGeom>
        </p:spPr>
      </p:pic>
      <p:sp>
        <p:nvSpPr>
          <p:cNvPr id="2" name="矩形 1"/>
          <p:cNvSpPr/>
          <p:nvPr/>
        </p:nvSpPr>
        <p:spPr>
          <a:xfrm>
            <a:off x="1150504" y="1393568"/>
            <a:ext cx="9546873" cy="961289"/>
          </a:xfrm>
          <a:prstGeom prst="rect">
            <a:avLst/>
          </a:prstGeom>
        </p:spPr>
        <p:txBody>
          <a:bodyPr wrap="square">
            <a:spAutoFit/>
          </a:bodyPr>
          <a:lstStyle/>
          <a:p>
            <a:pPr indent="457200">
              <a:lnSpc>
                <a:spcPct val="150000"/>
              </a:lnSpc>
            </a:pPr>
            <a:r>
              <a:rPr lang="zh-CN" altLang="zh-CN" sz="2000" dirty="0">
                <a:latin typeface="微软雅黑" panose="020B0503020204020204" pitchFamily="34" charset="-122"/>
                <a:ea typeface="微软雅黑" panose="020B0503020204020204" pitchFamily="34" charset="-122"/>
              </a:rPr>
              <a:t>假定企业只使用劳动和资本两种生产要素，它们的价格分别为</a:t>
            </a:r>
            <a:r>
              <a:rPr lang="en-US" altLang="zh-CN" sz="2000" dirty="0">
                <a:latin typeface="微软雅黑" panose="020B0503020204020204" pitchFamily="34" charset="-122"/>
                <a:ea typeface="微软雅黑" panose="020B0503020204020204" pitchFamily="34" charset="-122"/>
              </a:rPr>
              <a:t>W</a:t>
            </a:r>
            <a:r>
              <a:rPr lang="zh-CN" altLang="zh-CN"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r</a:t>
            </a:r>
            <a:r>
              <a:rPr lang="zh-CN" altLang="zh-CN" sz="2000" dirty="0">
                <a:latin typeface="微软雅黑" panose="020B0503020204020204" pitchFamily="34" charset="-122"/>
                <a:ea typeface="微软雅黑" panose="020B0503020204020204" pitchFamily="34" charset="-122"/>
              </a:rPr>
              <a:t>，则企业在一定时期内投入劳动</a:t>
            </a:r>
            <a:r>
              <a:rPr lang="en-US" altLang="zh-CN" sz="2000" dirty="0">
                <a:latin typeface="微软雅黑" panose="020B0503020204020204" pitchFamily="34" charset="-122"/>
                <a:ea typeface="微软雅黑" panose="020B0503020204020204" pitchFamily="34" charset="-122"/>
              </a:rPr>
              <a:t>L</a:t>
            </a:r>
            <a:r>
              <a:rPr lang="zh-CN" altLang="zh-CN" sz="2000" dirty="0">
                <a:latin typeface="微软雅黑" panose="020B0503020204020204" pitchFamily="34" charset="-122"/>
                <a:ea typeface="微软雅黑" panose="020B0503020204020204" pitchFamily="34" charset="-122"/>
              </a:rPr>
              <a:t>和租用资本</a:t>
            </a:r>
            <a:r>
              <a:rPr lang="en-US" altLang="zh-CN" sz="2000" dirty="0">
                <a:latin typeface="微软雅黑" panose="020B0503020204020204" pitchFamily="34" charset="-122"/>
                <a:ea typeface="微软雅黑" panose="020B0503020204020204" pitchFamily="34" charset="-122"/>
              </a:rPr>
              <a:t>K</a:t>
            </a:r>
            <a:r>
              <a:rPr lang="zh-CN" altLang="zh-CN" sz="2000" dirty="0">
                <a:latin typeface="微软雅黑" panose="020B0503020204020204" pitchFamily="34" charset="-122"/>
                <a:ea typeface="微软雅黑" panose="020B0503020204020204" pitchFamily="34" charset="-122"/>
              </a:rPr>
              <a:t>所花费的成本</a:t>
            </a:r>
            <a:r>
              <a:rPr lang="en-US" altLang="zh-CN" sz="2000" dirty="0">
                <a:latin typeface="微软雅黑" panose="020B0503020204020204" pitchFamily="34" charset="-122"/>
                <a:ea typeface="微软雅黑" panose="020B0503020204020204" pitchFamily="34" charset="-122"/>
              </a:rPr>
              <a:t>C</a:t>
            </a:r>
            <a:r>
              <a:rPr lang="zh-CN" altLang="zh-CN" sz="2000" dirty="0">
                <a:latin typeface="微软雅黑" panose="020B0503020204020204" pitchFamily="34" charset="-122"/>
                <a:ea typeface="微软雅黑" panose="020B0503020204020204" pitchFamily="34" charset="-122"/>
              </a:rPr>
              <a:t>可以表示为：</a:t>
            </a:r>
            <a:endParaRPr lang="zh-CN" altLang="en-US" sz="2000" dirty="0">
              <a:latin typeface="微软雅黑" panose="020B0503020204020204" pitchFamily="34" charset="-122"/>
              <a:ea typeface="微软雅黑" panose="020B0503020204020204" pitchFamily="34" charset="-122"/>
            </a:endParaRPr>
          </a:p>
        </p:txBody>
      </p:sp>
      <p:sp>
        <p:nvSpPr>
          <p:cNvPr id="24" name="Rectangle 2"/>
          <p:cNvSpPr>
            <a:spLocks noChangeArrowheads="1"/>
          </p:cNvSpPr>
          <p:nvPr/>
        </p:nvSpPr>
        <p:spPr bwMode="auto">
          <a:xfrm>
            <a:off x="5409449" y="24118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25" name="对象 24"/>
          <p:cNvGraphicFramePr>
            <a:graphicFrameLocks noChangeAspect="1"/>
          </p:cNvGraphicFramePr>
          <p:nvPr/>
        </p:nvGraphicFramePr>
        <p:xfrm>
          <a:off x="5058815" y="2452206"/>
          <a:ext cx="1730249" cy="372669"/>
        </p:xfrm>
        <a:graphic>
          <a:graphicData uri="http://schemas.openxmlformats.org/presentationml/2006/ole">
            <mc:AlternateContent xmlns:mc="http://schemas.openxmlformats.org/markup-compatibility/2006">
              <mc:Choice xmlns:v="urn:schemas-microsoft-com:vml" Requires="v">
                <p:oleObj spid="_x0000_s5122" r:id="rId5" imgW="19812000" imgH="4267200" progId="">
                  <p:embed/>
                </p:oleObj>
              </mc:Choice>
              <mc:Fallback>
                <p:oleObj r:id="rId5" imgW="19812000" imgH="4267200" progId="">
                  <p:embed/>
                  <p:pic>
                    <p:nvPicPr>
                      <p:cNvPr id="25" name="对象 24"/>
                      <p:cNvPicPr>
                        <a:picLocks noChangeAspect="1"/>
                      </p:cNvPicPr>
                      <p:nvPr/>
                    </p:nvPicPr>
                    <p:blipFill>
                      <a:blip r:embed="rId6"/>
                      <a:stretch>
                        <a:fillRect/>
                      </a:stretch>
                    </p:blipFill>
                    <p:spPr>
                      <a:xfrm>
                        <a:off x="5058815" y="2452206"/>
                        <a:ext cx="1730249" cy="372669"/>
                      </a:xfrm>
                      <a:prstGeom prst="rect">
                        <a:avLst/>
                      </a:prstGeom>
                      <a:noFill/>
                      <a:ln w="9525">
                        <a:noFill/>
                      </a:ln>
                    </p:spPr>
                  </p:pic>
                </p:oleObj>
              </mc:Fallback>
            </mc:AlternateContent>
          </a:graphicData>
        </a:graphic>
      </p:graphicFrame>
      <p:sp>
        <p:nvSpPr>
          <p:cNvPr id="27" name="矩形 26"/>
          <p:cNvSpPr/>
          <p:nvPr/>
        </p:nvSpPr>
        <p:spPr>
          <a:xfrm>
            <a:off x="1010000" y="1033367"/>
            <a:ext cx="1723549" cy="461665"/>
          </a:xfrm>
          <a:prstGeom prst="rect">
            <a:avLst/>
          </a:prstGeom>
        </p:spPr>
        <p:txBody>
          <a:bodyPr wrap="none">
            <a:spAutoFit/>
          </a:bodyPr>
          <a:lstStyle/>
          <a:p>
            <a:r>
              <a:rPr lang="zh-CN" altLang="zh-CN" sz="2400" b="1" dirty="0">
                <a:solidFill>
                  <a:srgbClr val="FF0000"/>
                </a:solidFill>
                <a:latin typeface="微软雅黑" panose="020B0503020204020204" pitchFamily="34" charset="-122"/>
                <a:ea typeface="微软雅黑" panose="020B0503020204020204" pitchFamily="34" charset="-122"/>
              </a:rPr>
              <a:t>等成本方程</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28" name="Rectangle 19"/>
          <p:cNvSpPr>
            <a:spLocks noChangeArrowheads="1"/>
          </p:cNvSpPr>
          <p:nvPr/>
        </p:nvSpPr>
        <p:spPr bwMode="auto">
          <a:xfrm>
            <a:off x="2477068" y="3855698"/>
            <a:ext cx="3810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CC0066"/>
                </a:solidFill>
                <a:effectLst>
                  <a:outerShdw blurRad="38100" dist="38100" dir="2700000" algn="tl">
                    <a:srgbClr val="C0C0C0"/>
                  </a:outerShdw>
                </a:effectLst>
              </a:rPr>
              <a:t>A</a:t>
            </a:r>
          </a:p>
          <a:p>
            <a:endParaRPr lang="en-US" altLang="zh-CN" sz="1800" b="1" dirty="0">
              <a:solidFill>
                <a:srgbClr val="CC0066"/>
              </a:solidFill>
              <a:effectLst>
                <a:outerShdw blurRad="38100" dist="38100" dir="2700000" algn="tl">
                  <a:srgbClr val="C0C0C0"/>
                </a:outerShdw>
              </a:effectLst>
            </a:endParaRPr>
          </a:p>
        </p:txBody>
      </p:sp>
      <p:sp>
        <p:nvSpPr>
          <p:cNvPr id="29" name="Rectangle 19"/>
          <p:cNvSpPr>
            <a:spLocks noChangeArrowheads="1"/>
          </p:cNvSpPr>
          <p:nvPr/>
        </p:nvSpPr>
        <p:spPr bwMode="auto">
          <a:xfrm>
            <a:off x="4532550" y="5756112"/>
            <a:ext cx="3810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CC0066"/>
                </a:solidFill>
                <a:effectLst>
                  <a:outerShdw blurRad="38100" dist="38100" dir="2700000" algn="tl">
                    <a:srgbClr val="C0C0C0"/>
                  </a:outerShdw>
                </a:effectLst>
              </a:rPr>
              <a:t>B</a:t>
            </a:r>
          </a:p>
          <a:p>
            <a:endParaRPr lang="en-US" altLang="zh-CN" sz="1800" b="1" dirty="0">
              <a:solidFill>
                <a:srgbClr val="CC0066"/>
              </a:solidFill>
              <a:effectLst>
                <a:outerShdw blurRad="38100" dist="38100" dir="2700000" algn="tl">
                  <a:srgbClr val="C0C0C0"/>
                </a:outerShdw>
              </a:effectLst>
            </a:endParaRPr>
          </a:p>
        </p:txBody>
      </p:sp>
      <p:sp>
        <p:nvSpPr>
          <p:cNvPr id="30" name="矩形 29"/>
          <p:cNvSpPr/>
          <p:nvPr/>
        </p:nvSpPr>
        <p:spPr>
          <a:xfrm>
            <a:off x="1515497" y="3020799"/>
            <a:ext cx="7781925" cy="400110"/>
          </a:xfrm>
          <a:prstGeom prst="rect">
            <a:avLst/>
          </a:prstGeom>
        </p:spPr>
        <p:txBody>
          <a:bodyPr wrap="square">
            <a:spAutoFit/>
          </a:bodyPr>
          <a:lstStyle/>
          <a:p>
            <a:r>
              <a:rPr lang="zh-CN" altLang="zh-CN" sz="2000" dirty="0">
                <a:latin typeface="微软雅黑" panose="020B0503020204020204" pitchFamily="34" charset="-122"/>
                <a:ea typeface="微软雅黑" panose="020B0503020204020204" pitchFamily="34" charset="-122"/>
              </a:rPr>
              <a:t>在劳动和资本构成的坐标平面中，等成本方程可以表示为等成本线</a:t>
            </a:r>
            <a:endParaRPr lang="zh-CN" altLang="en-US" sz="2000" dirty="0">
              <a:latin typeface="微软雅黑" panose="020B0503020204020204" pitchFamily="34" charset="-122"/>
              <a:ea typeface="微软雅黑" panose="020B0503020204020204" pitchFamily="34" charset="-122"/>
            </a:endParaRPr>
          </a:p>
        </p:txBody>
      </p:sp>
      <p:sp>
        <p:nvSpPr>
          <p:cNvPr id="26" name="Rectangle 50"/>
          <p:cNvSpPr>
            <a:spLocks noChangeArrowheads="1"/>
          </p:cNvSpPr>
          <p:nvPr/>
        </p:nvSpPr>
        <p:spPr bwMode="auto">
          <a:xfrm>
            <a:off x="4365171" y="2367054"/>
            <a:ext cx="3461657" cy="542975"/>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501034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circle(in)">
                                      <p:cBhvr>
                                        <p:cTn id="10" dur="2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20409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29" name="Picture 46" descr="130"/>
          <p:cNvPicPr>
            <a:picLocks noChangeAspect="1" noChangeArrowheads="1"/>
          </p:cNvPicPr>
          <p:nvPr/>
        </p:nvPicPr>
        <p:blipFill>
          <a:blip r:embed="rId2">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5590540" y="2683629"/>
            <a:ext cx="3581400" cy="152400"/>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8" descr="浅色上对角线"/>
          <p:cNvSpPr>
            <a:spLocks noChangeArrowheads="1"/>
          </p:cNvSpPr>
          <p:nvPr/>
        </p:nvSpPr>
        <p:spPr bwMode="auto">
          <a:xfrm>
            <a:off x="5798820" y="3008309"/>
            <a:ext cx="2915920" cy="417166"/>
          </a:xfrm>
          <a:prstGeom prst="rect">
            <a:avLst/>
          </a:prstGeom>
          <a:pattFill prst="ltUpDiag">
            <a:fgClr>
              <a:srgbClr val="CCFFCC"/>
            </a:fgClr>
            <a:bgClr>
              <a:schemeClr val="bg1"/>
            </a:bgClr>
          </a:pattFill>
          <a:ln>
            <a:noFill/>
          </a:ln>
          <a:effectLst>
            <a:prstShdw prst="shdw17" dist="17961" dir="2700000">
              <a:srgbClr val="336699"/>
            </a:prstShdw>
          </a:effectLst>
          <a:extLst>
            <a:ext uri="{91240B29-F687-4F45-9708-019B960494DF}">
              <a14:hiddenLine xmlns:a14="http://schemas.microsoft.com/office/drawing/2010/main" w="3175">
                <a:solidFill>
                  <a:srgbClr val="F4007A"/>
                </a:solidFill>
                <a:miter lim="800000"/>
                <a:headEnd/>
                <a:tailEnd/>
              </a14:hiddenLine>
            </a:ext>
          </a:extLst>
        </p:spPr>
        <p:txBody>
          <a:bodyPr lIns="198000" tIns="46800" rIns="198000" bIns="46800" anchor="ctr"/>
          <a:lstStyle/>
          <a:p>
            <a:pPr algn="dist"/>
            <a:r>
              <a:rPr lang="zh-CN" altLang="en-US" b="1" dirty="0">
                <a:effectLst>
                  <a:outerShdw blurRad="38100" dist="38100" dir="2700000" algn="tl">
                    <a:srgbClr val="C0C0C0"/>
                  </a:outerShdw>
                </a:effectLst>
              </a:rPr>
              <a:t>生产和生产函数</a:t>
            </a:r>
          </a:p>
        </p:txBody>
      </p:sp>
      <p:sp>
        <p:nvSpPr>
          <p:cNvPr id="30" name="Rectangle 9" descr="浅色上对角线"/>
          <p:cNvSpPr>
            <a:spLocks noChangeArrowheads="1"/>
          </p:cNvSpPr>
          <p:nvPr/>
        </p:nvSpPr>
        <p:spPr bwMode="auto">
          <a:xfrm>
            <a:off x="5798820" y="3501675"/>
            <a:ext cx="2915920" cy="360884"/>
          </a:xfrm>
          <a:prstGeom prst="rect">
            <a:avLst/>
          </a:prstGeom>
          <a:pattFill prst="ltUpDiag">
            <a:fgClr>
              <a:srgbClr val="CCFFCC"/>
            </a:fgClr>
            <a:bgClr>
              <a:schemeClr val="bg1"/>
            </a:bgClr>
          </a:pattFill>
          <a:ln>
            <a:noFill/>
          </a:ln>
          <a:effectLst>
            <a:prstShdw prst="shdw17" dist="17961" dir="2700000">
              <a:srgbClr val="336699"/>
            </a:prstShdw>
          </a:effectLst>
          <a:extLst>
            <a:ext uri="{91240B29-F687-4F45-9708-019B960494DF}">
              <a14:hiddenLine xmlns:a14="http://schemas.microsoft.com/office/drawing/2010/main" w="3175">
                <a:solidFill>
                  <a:srgbClr val="F4007A"/>
                </a:solidFill>
                <a:miter lim="800000"/>
                <a:headEnd/>
                <a:tailEnd/>
              </a14:hiddenLine>
            </a:ext>
          </a:extLst>
        </p:spPr>
        <p:txBody>
          <a:bodyPr lIns="198000" tIns="46800" rIns="198000" bIns="46800" anchor="ctr"/>
          <a:lstStyle/>
          <a:p>
            <a:pPr algn="dist"/>
            <a:r>
              <a:rPr lang="zh-CN" altLang="en-US" b="1" dirty="0">
                <a:effectLst>
                  <a:outerShdw blurRad="38100" dist="38100" dir="2700000" algn="tl">
                    <a:srgbClr val="C0C0C0"/>
                  </a:outerShdw>
                </a:effectLst>
              </a:rPr>
              <a:t>短期和长期</a:t>
            </a:r>
          </a:p>
        </p:txBody>
      </p:sp>
      <p:pic>
        <p:nvPicPr>
          <p:cNvPr id="33" name="Picture 39" descr="058"/>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14740" y="3120675"/>
            <a:ext cx="609600" cy="304800"/>
          </a:xfrm>
          <a:prstGeom prst="rect">
            <a:avLst/>
          </a:prstGeom>
          <a:noFill/>
          <a:effectLst>
            <a:outerShdw dist="40161" dir="1106097" algn="ctr" rotWithShape="0">
              <a:srgbClr val="808080"/>
            </a:outerShdw>
          </a:effectLst>
          <a:extLst>
            <a:ext uri="{909E8E84-426E-40DD-AFC4-6F175D3DCCD1}">
              <a14:hiddenFill xmlns:a14="http://schemas.microsoft.com/office/drawing/2010/main">
                <a:solidFill>
                  <a:srgbClr val="FFFFFF"/>
                </a:solidFill>
              </a14:hiddenFill>
            </a:ext>
          </a:extLst>
        </p:spPr>
      </p:pic>
      <p:pic>
        <p:nvPicPr>
          <p:cNvPr id="34" name="Picture 40" descr="058"/>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14740" y="3577875"/>
            <a:ext cx="609600" cy="304800"/>
          </a:xfrm>
          <a:prstGeom prst="rect">
            <a:avLst/>
          </a:prstGeom>
          <a:noFill/>
          <a:effectLst>
            <a:outerShdw dist="52363" dir="842175" algn="ctr" rotWithShape="0">
              <a:srgbClr val="808080"/>
            </a:outerShdw>
          </a:effectLst>
          <a:extLst>
            <a:ext uri="{909E8E84-426E-40DD-AFC4-6F175D3DCCD1}">
              <a14:hiddenFill xmlns:a14="http://schemas.microsoft.com/office/drawing/2010/main">
                <a:solidFill>
                  <a:srgbClr val="FFFFFF"/>
                </a:solidFill>
              </a14:hiddenFill>
            </a:ext>
          </a:extLst>
        </p:spPr>
      </p:pic>
      <p:sp>
        <p:nvSpPr>
          <p:cNvPr id="37" name="AutoShape 43">
            <a:hlinkClick r:id="" action="ppaction://noaction" highlightClick="1"/>
            <a:hlinkHover r:id="" action="ppaction://noaction"/>
          </p:cNvPr>
          <p:cNvSpPr>
            <a:spLocks noChangeArrowheads="1"/>
          </p:cNvSpPr>
          <p:nvPr/>
        </p:nvSpPr>
        <p:spPr bwMode="auto">
          <a:xfrm>
            <a:off x="8790940" y="3196875"/>
            <a:ext cx="381000" cy="228600"/>
          </a:xfrm>
          <a:prstGeom prst="actionButtonBlank">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p>
        </p:txBody>
      </p:sp>
      <p:sp>
        <p:nvSpPr>
          <p:cNvPr id="38" name="AutoShape 44">
            <a:hlinkClick r:id="" action="ppaction://noaction" highlightClick="1"/>
            <a:hlinkHover r:id="" action="ppaction://noaction"/>
          </p:cNvPr>
          <p:cNvSpPr>
            <a:spLocks noChangeArrowheads="1"/>
          </p:cNvSpPr>
          <p:nvPr/>
        </p:nvSpPr>
        <p:spPr bwMode="auto">
          <a:xfrm>
            <a:off x="8790940" y="3577875"/>
            <a:ext cx="381000" cy="228600"/>
          </a:xfrm>
          <a:prstGeom prst="actionButtonBlank">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p>
        </p:txBody>
      </p:sp>
      <p:sp>
        <p:nvSpPr>
          <p:cNvPr id="24" name="文本框 23"/>
          <p:cNvSpPr txBox="1"/>
          <p:nvPr/>
        </p:nvSpPr>
        <p:spPr>
          <a:xfrm>
            <a:off x="8682088" y="669738"/>
            <a:ext cx="2631754"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prstClr val="black"/>
                </a:solidFill>
                <a:latin typeface="微软雅黑" panose="020B0503020204020204" pitchFamily="34" charset="-122"/>
                <a:ea typeface="微软雅黑" panose="020B0503020204020204" pitchFamily="34" charset="-122"/>
              </a:rPr>
              <a:t>第二版</a:t>
            </a:r>
            <a:endParaRPr lang="zh-CN" altLang="en-US" sz="1400" i="1" dirty="0">
              <a:solidFill>
                <a:srgbClr val="002060"/>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2062480" y="423516"/>
            <a:ext cx="4531360" cy="584775"/>
          </a:xfrm>
          <a:prstGeom prst="rect">
            <a:avLst/>
          </a:prstGeom>
          <a:noFill/>
          <a:scene3d>
            <a:camera prst="orthographicFront"/>
            <a:lightRig rig="threePt" dir="t"/>
          </a:scene3d>
          <a:sp3d>
            <a:bevelT/>
          </a:sp3d>
        </p:spPr>
        <p:txBody>
          <a:bodyPr wrap="square" rtlCol="0">
            <a:spAutoFit/>
          </a:bodyPr>
          <a:lstStyle/>
          <a:p>
            <a:r>
              <a:rPr lang="zh-CN" altLang="en-US" sz="3200" dirty="0">
                <a:solidFill>
                  <a:srgbClr val="002060"/>
                </a:solidFill>
                <a:latin typeface="华文行楷" panose="02010800040101010101" pitchFamily="2" charset="-122"/>
                <a:ea typeface="华文行楷" panose="02010800040101010101" pitchFamily="2" charset="-122"/>
              </a:rPr>
              <a:t>主要内容</a:t>
            </a:r>
          </a:p>
        </p:txBody>
      </p:sp>
      <p:sp>
        <p:nvSpPr>
          <p:cNvPr id="44" name="矩形: 圆角 43"/>
          <p:cNvSpPr/>
          <p:nvPr/>
        </p:nvSpPr>
        <p:spPr>
          <a:xfrm>
            <a:off x="2146457" y="4765582"/>
            <a:ext cx="3444087" cy="661702"/>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短期成本函数</a:t>
            </a:r>
          </a:p>
        </p:txBody>
      </p:sp>
      <p:sp>
        <p:nvSpPr>
          <p:cNvPr id="45" name="矩形: 圆角 44"/>
          <p:cNvSpPr/>
          <p:nvPr/>
        </p:nvSpPr>
        <p:spPr>
          <a:xfrm>
            <a:off x="2146456" y="4008293"/>
            <a:ext cx="3444087" cy="661702"/>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长期生产函数</a:t>
            </a:r>
          </a:p>
        </p:txBody>
      </p:sp>
      <p:sp>
        <p:nvSpPr>
          <p:cNvPr id="46" name="矩形: 圆角 45"/>
          <p:cNvSpPr/>
          <p:nvPr/>
        </p:nvSpPr>
        <p:spPr>
          <a:xfrm>
            <a:off x="2146453" y="3219222"/>
            <a:ext cx="3444087" cy="661702"/>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短期生产函数</a:t>
            </a:r>
          </a:p>
        </p:txBody>
      </p:sp>
      <p:sp>
        <p:nvSpPr>
          <p:cNvPr id="47" name="矩形: 圆角 46"/>
          <p:cNvSpPr/>
          <p:nvPr/>
        </p:nvSpPr>
        <p:spPr>
          <a:xfrm>
            <a:off x="2146454" y="2461933"/>
            <a:ext cx="3444087" cy="661702"/>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生产函数</a:t>
            </a:r>
          </a:p>
        </p:txBody>
      </p:sp>
      <p:sp>
        <p:nvSpPr>
          <p:cNvPr id="48" name="矩形: 圆角 47"/>
          <p:cNvSpPr/>
          <p:nvPr/>
        </p:nvSpPr>
        <p:spPr>
          <a:xfrm>
            <a:off x="2146453" y="1696699"/>
            <a:ext cx="3444087" cy="661702"/>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企      业</a:t>
            </a:r>
          </a:p>
        </p:txBody>
      </p:sp>
      <p:sp>
        <p:nvSpPr>
          <p:cNvPr id="49" name="矩形: 圆角 48"/>
          <p:cNvSpPr/>
          <p:nvPr/>
        </p:nvSpPr>
        <p:spPr>
          <a:xfrm>
            <a:off x="2146453" y="5522871"/>
            <a:ext cx="3444087" cy="661702"/>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长期成本函数</a:t>
            </a:r>
          </a:p>
        </p:txBody>
      </p:sp>
      <p:sp>
        <p:nvSpPr>
          <p:cNvPr id="20" name="Rectangle 9" descr="浅色上对角线"/>
          <p:cNvSpPr>
            <a:spLocks noChangeArrowheads="1"/>
          </p:cNvSpPr>
          <p:nvPr/>
        </p:nvSpPr>
        <p:spPr bwMode="auto">
          <a:xfrm>
            <a:off x="5798820" y="3947618"/>
            <a:ext cx="2915920" cy="360884"/>
          </a:xfrm>
          <a:prstGeom prst="rect">
            <a:avLst/>
          </a:prstGeom>
          <a:pattFill prst="ltUpDiag">
            <a:fgClr>
              <a:srgbClr val="CCFFCC"/>
            </a:fgClr>
            <a:bgClr>
              <a:schemeClr val="bg1"/>
            </a:bgClr>
          </a:pattFill>
          <a:ln>
            <a:noFill/>
          </a:ln>
          <a:effectLst>
            <a:prstShdw prst="shdw17" dist="17961" dir="2700000">
              <a:srgbClr val="336699"/>
            </a:prstShdw>
          </a:effectLst>
          <a:extLst>
            <a:ext uri="{91240B29-F687-4F45-9708-019B960494DF}">
              <a14:hiddenLine xmlns:a14="http://schemas.microsoft.com/office/drawing/2010/main" w="3175">
                <a:solidFill>
                  <a:srgbClr val="F4007A"/>
                </a:solidFill>
                <a:miter lim="800000"/>
                <a:headEnd/>
                <a:tailEnd/>
              </a14:hiddenLine>
            </a:ext>
          </a:extLst>
        </p:spPr>
        <p:txBody>
          <a:bodyPr lIns="198000" tIns="46800" rIns="198000" bIns="46800" anchor="ctr"/>
          <a:lstStyle/>
          <a:p>
            <a:pPr algn="dist"/>
            <a:r>
              <a:rPr lang="zh-CN" altLang="en-US" b="1" dirty="0">
                <a:effectLst>
                  <a:outerShdw blurRad="38100" dist="38100" dir="2700000" algn="tl">
                    <a:srgbClr val="C0C0C0"/>
                  </a:outerShdw>
                </a:effectLst>
              </a:rPr>
              <a:t>生产函数的例子</a:t>
            </a:r>
          </a:p>
        </p:txBody>
      </p:sp>
      <p:pic>
        <p:nvPicPr>
          <p:cNvPr id="21" name="Picture 40" descr="058"/>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14740" y="4023818"/>
            <a:ext cx="609600" cy="304800"/>
          </a:xfrm>
          <a:prstGeom prst="rect">
            <a:avLst/>
          </a:prstGeom>
          <a:noFill/>
          <a:effectLst>
            <a:outerShdw dist="52363" dir="842175" algn="ctr" rotWithShape="0">
              <a:srgbClr val="808080"/>
            </a:outerShdw>
          </a:effectLst>
          <a:extLst>
            <a:ext uri="{909E8E84-426E-40DD-AFC4-6F175D3DCCD1}">
              <a14:hiddenFill xmlns:a14="http://schemas.microsoft.com/office/drawing/2010/main">
                <a:solidFill>
                  <a:srgbClr val="FFFFFF"/>
                </a:solidFill>
              </a14:hiddenFill>
            </a:ext>
          </a:extLst>
        </p:spPr>
      </p:pic>
      <p:sp>
        <p:nvSpPr>
          <p:cNvPr id="22" name="AutoShape 44">
            <a:hlinkClick r:id="" action="ppaction://noaction" highlightClick="1"/>
            <a:hlinkHover r:id="" action="ppaction://noaction"/>
          </p:cNvPr>
          <p:cNvSpPr>
            <a:spLocks noChangeArrowheads="1"/>
          </p:cNvSpPr>
          <p:nvPr/>
        </p:nvSpPr>
        <p:spPr bwMode="auto">
          <a:xfrm>
            <a:off x="8790940" y="4023818"/>
            <a:ext cx="381000" cy="228600"/>
          </a:xfrm>
          <a:prstGeom prst="actionButtonBlank">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p>
        </p:txBody>
      </p:sp>
    </p:spTree>
    <p:extLst>
      <p:ext uri="{BB962C8B-B14F-4D97-AF65-F5344CB8AC3E}">
        <p14:creationId xmlns:p14="http://schemas.microsoft.com/office/powerpoint/2010/main" val="21509273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stretch>
            <a:fillRect/>
          </a:stretch>
        </p:blipFill>
        <p:spPr>
          <a:xfrm>
            <a:off x="6221429" y="1722448"/>
            <a:ext cx="4782506" cy="4560707"/>
          </a:xfrm>
          <a:prstGeom prst="rect">
            <a:avLst/>
          </a:prstGeom>
        </p:spPr>
      </p:pic>
      <p:cxnSp>
        <p:nvCxnSpPr>
          <p:cNvPr id="50" name="直接连接符 49"/>
          <p:cNvCxnSpPr/>
          <p:nvPr/>
        </p:nvCxnSpPr>
        <p:spPr>
          <a:xfrm flipH="1">
            <a:off x="7166217" y="3755515"/>
            <a:ext cx="1301744" cy="1526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47" idx="0"/>
          </p:cNvCxnSpPr>
          <p:nvPr/>
        </p:nvCxnSpPr>
        <p:spPr>
          <a:xfrm flipH="1">
            <a:off x="8476691" y="3688046"/>
            <a:ext cx="1" cy="1304654"/>
          </a:xfrm>
          <a:prstGeom prst="line">
            <a:avLst/>
          </a:prstGeom>
          <a:ln>
            <a:prstDash val="dash"/>
          </a:ln>
        </p:spPr>
        <p:style>
          <a:lnRef idx="1">
            <a:schemeClr val="accent3"/>
          </a:lnRef>
          <a:fillRef idx="0">
            <a:schemeClr val="accent3"/>
          </a:fillRef>
          <a:effectRef idx="0">
            <a:schemeClr val="accent3"/>
          </a:effectRef>
          <a:fontRef idx="minor">
            <a:schemeClr val="tx1"/>
          </a:fontRef>
        </p:style>
      </p:cxn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388537"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生产要素最优组合</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21" name="文本框 20"/>
          <p:cNvSpPr txBox="1"/>
          <p:nvPr/>
        </p:nvSpPr>
        <p:spPr>
          <a:xfrm>
            <a:off x="9093200" y="669738"/>
            <a:ext cx="2966720"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prstClr val="black"/>
                </a:solidFill>
                <a:latin typeface="微软雅黑" panose="020B0503020204020204" pitchFamily="34" charset="-122"/>
                <a:ea typeface="微软雅黑" panose="020B0503020204020204" pitchFamily="34" charset="-122"/>
              </a:rPr>
              <a:t>第二版</a:t>
            </a:r>
            <a:endParaRPr lang="zh-CN" altLang="en-US" sz="1400" i="1" dirty="0">
              <a:solidFill>
                <a:srgbClr val="002060"/>
              </a:solidFill>
              <a:latin typeface="微软雅黑" panose="020B0503020204020204" pitchFamily="34" charset="-122"/>
              <a:ea typeface="微软雅黑" panose="020B0503020204020204" pitchFamily="34" charset="-122"/>
            </a:endParaRPr>
          </a:p>
        </p:txBody>
      </p:sp>
      <p:sp>
        <p:nvSpPr>
          <p:cNvPr id="7" name="Rectangle 5"/>
          <p:cNvSpPr>
            <a:spLocks noChangeArrowheads="1"/>
          </p:cNvSpPr>
          <p:nvPr/>
        </p:nvSpPr>
        <p:spPr bwMode="auto">
          <a:xfrm>
            <a:off x="1353562" y="1859167"/>
            <a:ext cx="4945496" cy="961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pPr>
              <a:lnSpc>
                <a:spcPct val="150000"/>
              </a:lnSpc>
            </a:pPr>
            <a:r>
              <a:rPr lang="zh-CN" altLang="en-US" sz="2000" dirty="0">
                <a:solidFill>
                  <a:schemeClr val="accent6">
                    <a:lumMod val="75000"/>
                  </a:schemeClr>
                </a:solidFill>
                <a:effectLst/>
                <a:latin typeface="微软雅黑" panose="020B0503020204020204" pitchFamily="34" charset="-122"/>
                <a:ea typeface="微软雅黑" panose="020B0503020204020204" pitchFamily="34" charset="-122"/>
              </a:rPr>
              <a:t>成本既定条件下产量最大化的要素</a:t>
            </a:r>
            <a:endParaRPr lang="en-US" altLang="zh-CN" sz="2000" dirty="0">
              <a:solidFill>
                <a:schemeClr val="accent6">
                  <a:lumMod val="75000"/>
                </a:schemeClr>
              </a:solidFill>
              <a:effectLst/>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accent6">
                    <a:lumMod val="75000"/>
                  </a:schemeClr>
                </a:solidFill>
                <a:effectLst/>
                <a:latin typeface="微软雅黑" panose="020B0503020204020204" pitchFamily="34" charset="-122"/>
                <a:ea typeface="微软雅黑" panose="020B0503020204020204" pitchFamily="34" charset="-122"/>
              </a:rPr>
              <a:t>最优组合条件是：</a:t>
            </a:r>
          </a:p>
        </p:txBody>
      </p:sp>
      <p:sp>
        <p:nvSpPr>
          <p:cNvPr id="12" name="Freeform 11"/>
          <p:cNvSpPr/>
          <p:nvPr/>
        </p:nvSpPr>
        <p:spPr bwMode="auto">
          <a:xfrm>
            <a:off x="7993895" y="2889678"/>
            <a:ext cx="1705336" cy="1397794"/>
          </a:xfrm>
          <a:custGeom>
            <a:avLst/>
            <a:gdLst>
              <a:gd name="T0" fmla="*/ 0 w 1098"/>
              <a:gd name="T1" fmla="*/ 0 h 965"/>
              <a:gd name="T2" fmla="*/ 80 w 1098"/>
              <a:gd name="T3" fmla="*/ 241 h 965"/>
              <a:gd name="T4" fmla="*/ 214 w 1098"/>
              <a:gd name="T5" fmla="*/ 509 h 965"/>
              <a:gd name="T6" fmla="*/ 455 w 1098"/>
              <a:gd name="T7" fmla="*/ 737 h 965"/>
              <a:gd name="T8" fmla="*/ 737 w 1098"/>
              <a:gd name="T9" fmla="*/ 871 h 965"/>
              <a:gd name="T10" fmla="*/ 1098 w 1098"/>
              <a:gd name="T11" fmla="*/ 965 h 965"/>
            </a:gdLst>
            <a:ahLst/>
            <a:cxnLst>
              <a:cxn ang="0">
                <a:pos x="T0" y="T1"/>
              </a:cxn>
              <a:cxn ang="0">
                <a:pos x="T2" y="T3"/>
              </a:cxn>
              <a:cxn ang="0">
                <a:pos x="T4" y="T5"/>
              </a:cxn>
              <a:cxn ang="0">
                <a:pos x="T6" y="T7"/>
              </a:cxn>
              <a:cxn ang="0">
                <a:pos x="T8" y="T9"/>
              </a:cxn>
              <a:cxn ang="0">
                <a:pos x="T10" y="T11"/>
              </a:cxn>
            </a:cxnLst>
            <a:rect l="0" t="0" r="r" b="b"/>
            <a:pathLst>
              <a:path w="1098" h="965">
                <a:moveTo>
                  <a:pt x="0" y="0"/>
                </a:moveTo>
                <a:cubicBezTo>
                  <a:pt x="13" y="40"/>
                  <a:pt x="44" y="156"/>
                  <a:pt x="80" y="241"/>
                </a:cubicBezTo>
                <a:cubicBezTo>
                  <a:pt x="116" y="326"/>
                  <a:pt x="151" y="426"/>
                  <a:pt x="214" y="509"/>
                </a:cubicBezTo>
                <a:cubicBezTo>
                  <a:pt x="277" y="592"/>
                  <a:pt x="368" y="677"/>
                  <a:pt x="455" y="737"/>
                </a:cubicBezTo>
                <a:cubicBezTo>
                  <a:pt x="542" y="797"/>
                  <a:pt x="630" y="833"/>
                  <a:pt x="737" y="871"/>
                </a:cubicBezTo>
                <a:cubicBezTo>
                  <a:pt x="844" y="909"/>
                  <a:pt x="1023" y="946"/>
                  <a:pt x="1098" y="965"/>
                </a:cubicBezTo>
              </a:path>
            </a:pathLst>
          </a:custGeom>
          <a:noFill/>
          <a:ln w="31750" cap="flat" cmpd="sng">
            <a:solidFill>
              <a:srgbClr val="008000"/>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p>
        </p:txBody>
      </p:sp>
      <p:sp>
        <p:nvSpPr>
          <p:cNvPr id="13" name="Rectangle 12"/>
          <p:cNvSpPr>
            <a:spLocks noChangeArrowheads="1"/>
          </p:cNvSpPr>
          <p:nvPr/>
        </p:nvSpPr>
        <p:spPr bwMode="auto">
          <a:xfrm>
            <a:off x="9648990" y="3974015"/>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effectLst>
                  <a:outerShdw blurRad="38100" dist="38100" dir="2700000" algn="tl">
                    <a:srgbClr val="C0C0C0"/>
                  </a:outerShdw>
                </a:effectLst>
              </a:rPr>
              <a:t>Q</a:t>
            </a:r>
            <a:r>
              <a:rPr lang="en-US" altLang="zh-CN" b="1" baseline="-25000" dirty="0">
                <a:effectLst>
                  <a:outerShdw blurRad="38100" dist="38100" dir="2700000" algn="tl">
                    <a:srgbClr val="C0C0C0"/>
                  </a:outerShdw>
                </a:effectLst>
              </a:rPr>
              <a:t>3</a:t>
            </a:r>
            <a:endParaRPr lang="en-US" altLang="zh-CN" b="1" dirty="0">
              <a:effectLst>
                <a:outerShdw blurRad="38100" dist="38100" dir="2700000" algn="tl">
                  <a:srgbClr val="C0C0C0"/>
                </a:outerShdw>
              </a:effectLst>
            </a:endParaRPr>
          </a:p>
        </p:txBody>
      </p:sp>
      <p:sp>
        <p:nvSpPr>
          <p:cNvPr id="14" name="Freeform 13"/>
          <p:cNvSpPr/>
          <p:nvPr/>
        </p:nvSpPr>
        <p:spPr bwMode="auto">
          <a:xfrm>
            <a:off x="7759804" y="2832563"/>
            <a:ext cx="2247904" cy="1723354"/>
          </a:xfrm>
          <a:custGeom>
            <a:avLst/>
            <a:gdLst>
              <a:gd name="T0" fmla="*/ 0 w 1331"/>
              <a:gd name="T1" fmla="*/ 0 h 1218"/>
              <a:gd name="T2" fmla="*/ 99 w 1331"/>
              <a:gd name="T3" fmla="*/ 441 h 1218"/>
              <a:gd name="T4" fmla="*/ 281 w 1331"/>
              <a:gd name="T5" fmla="*/ 750 h 1218"/>
              <a:gd name="T6" fmla="*/ 474 w 1331"/>
              <a:gd name="T7" fmla="*/ 950 h 1218"/>
              <a:gd name="T8" fmla="*/ 782 w 1331"/>
              <a:gd name="T9" fmla="*/ 1097 h 1218"/>
              <a:gd name="T10" fmla="*/ 1104 w 1331"/>
              <a:gd name="T11" fmla="*/ 1178 h 1218"/>
              <a:gd name="T12" fmla="*/ 1331 w 1331"/>
              <a:gd name="T13" fmla="*/ 1218 h 1218"/>
            </a:gdLst>
            <a:ahLst/>
            <a:cxnLst>
              <a:cxn ang="0">
                <a:pos x="T0" y="T1"/>
              </a:cxn>
              <a:cxn ang="0">
                <a:pos x="T2" y="T3"/>
              </a:cxn>
              <a:cxn ang="0">
                <a:pos x="T4" y="T5"/>
              </a:cxn>
              <a:cxn ang="0">
                <a:pos x="T6" y="T7"/>
              </a:cxn>
              <a:cxn ang="0">
                <a:pos x="T8" y="T9"/>
              </a:cxn>
              <a:cxn ang="0">
                <a:pos x="T10" y="T11"/>
              </a:cxn>
              <a:cxn ang="0">
                <a:pos x="T12" y="T13"/>
              </a:cxn>
            </a:cxnLst>
            <a:rect l="0" t="0" r="r" b="b"/>
            <a:pathLst>
              <a:path w="1331" h="1218">
                <a:moveTo>
                  <a:pt x="0" y="0"/>
                </a:moveTo>
                <a:cubicBezTo>
                  <a:pt x="16" y="73"/>
                  <a:pt x="52" y="316"/>
                  <a:pt x="99" y="441"/>
                </a:cubicBezTo>
                <a:cubicBezTo>
                  <a:pt x="146" y="566"/>
                  <a:pt x="219" y="665"/>
                  <a:pt x="281" y="750"/>
                </a:cubicBezTo>
                <a:cubicBezTo>
                  <a:pt x="343" y="835"/>
                  <a:pt x="391" y="892"/>
                  <a:pt x="474" y="950"/>
                </a:cubicBezTo>
                <a:cubicBezTo>
                  <a:pt x="557" y="1008"/>
                  <a:pt x="677" y="1059"/>
                  <a:pt x="782" y="1097"/>
                </a:cubicBezTo>
                <a:cubicBezTo>
                  <a:pt x="887" y="1135"/>
                  <a:pt x="1013" y="1158"/>
                  <a:pt x="1104" y="1178"/>
                </a:cubicBezTo>
                <a:cubicBezTo>
                  <a:pt x="1195" y="1198"/>
                  <a:pt x="1284" y="1210"/>
                  <a:pt x="1331" y="1218"/>
                </a:cubicBezTo>
              </a:path>
            </a:pathLst>
          </a:custGeom>
          <a:noFill/>
          <a:ln w="31750" cap="flat" cmpd="sng">
            <a:solidFill>
              <a:srgbClr val="CC0000"/>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p>
        </p:txBody>
      </p:sp>
      <p:sp>
        <p:nvSpPr>
          <p:cNvPr id="15" name="Rectangle 14"/>
          <p:cNvSpPr>
            <a:spLocks noChangeArrowheads="1"/>
          </p:cNvSpPr>
          <p:nvPr/>
        </p:nvSpPr>
        <p:spPr bwMode="auto">
          <a:xfrm>
            <a:off x="9965052" y="4287472"/>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FF0000"/>
                </a:solidFill>
                <a:effectLst>
                  <a:outerShdw blurRad="38100" dist="38100" dir="2700000" algn="tl">
                    <a:srgbClr val="C0C0C0"/>
                  </a:outerShdw>
                </a:effectLst>
              </a:rPr>
              <a:t>Q</a:t>
            </a:r>
            <a:r>
              <a:rPr lang="en-US" altLang="zh-CN" b="1" baseline="-25000" dirty="0">
                <a:solidFill>
                  <a:srgbClr val="FF0000"/>
                </a:solidFill>
                <a:effectLst>
                  <a:outerShdw blurRad="38100" dist="38100" dir="2700000" algn="tl">
                    <a:srgbClr val="C0C0C0"/>
                  </a:outerShdw>
                </a:effectLst>
              </a:rPr>
              <a:t>2</a:t>
            </a:r>
            <a:endParaRPr lang="en-US" altLang="zh-CN" b="1" dirty="0">
              <a:solidFill>
                <a:srgbClr val="FF0000"/>
              </a:solidFill>
              <a:effectLst>
                <a:outerShdw blurRad="38100" dist="38100" dir="2700000" algn="tl">
                  <a:srgbClr val="C0C0C0"/>
                </a:outerShdw>
              </a:effectLst>
            </a:endParaRPr>
          </a:p>
        </p:txBody>
      </p:sp>
      <p:grpSp>
        <p:nvGrpSpPr>
          <p:cNvPr id="16" name="Group 15"/>
          <p:cNvGrpSpPr/>
          <p:nvPr/>
        </p:nvGrpSpPr>
        <p:grpSpPr bwMode="auto">
          <a:xfrm>
            <a:off x="6716218" y="2175053"/>
            <a:ext cx="3904242" cy="3185166"/>
            <a:chOff x="1056" y="1800"/>
            <a:chExt cx="3072" cy="2184"/>
          </a:xfrm>
        </p:grpSpPr>
        <p:sp>
          <p:nvSpPr>
            <p:cNvPr id="17" name="Line 16"/>
            <p:cNvSpPr>
              <a:spLocks noChangeShapeType="1"/>
            </p:cNvSpPr>
            <p:nvPr/>
          </p:nvSpPr>
          <p:spPr bwMode="auto">
            <a:xfrm flipV="1">
              <a:off x="1392" y="1805"/>
              <a:ext cx="0" cy="1951"/>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8" name="Line 17"/>
            <p:cNvSpPr>
              <a:spLocks noChangeShapeType="1"/>
            </p:cNvSpPr>
            <p:nvPr/>
          </p:nvSpPr>
          <p:spPr bwMode="auto">
            <a:xfrm>
              <a:off x="1392" y="3744"/>
              <a:ext cx="2736"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9" name="Rectangle 18"/>
            <p:cNvSpPr>
              <a:spLocks noChangeArrowheads="1"/>
            </p:cNvSpPr>
            <p:nvPr/>
          </p:nvSpPr>
          <p:spPr bwMode="auto">
            <a:xfrm>
              <a:off x="1056" y="1800"/>
              <a:ext cx="19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800" b="1" dirty="0">
                  <a:effectLst>
                    <a:outerShdw blurRad="38100" dist="38100" dir="2700000" algn="tl">
                      <a:srgbClr val="C0C0C0"/>
                    </a:outerShdw>
                  </a:effectLst>
                </a:rPr>
                <a:t>K</a:t>
              </a:r>
            </a:p>
          </p:txBody>
        </p:sp>
        <p:sp>
          <p:nvSpPr>
            <p:cNvPr id="22" name="Rectangle 19"/>
            <p:cNvSpPr>
              <a:spLocks noChangeArrowheads="1"/>
            </p:cNvSpPr>
            <p:nvPr/>
          </p:nvSpPr>
          <p:spPr bwMode="auto">
            <a:xfrm>
              <a:off x="1152" y="3696"/>
              <a:ext cx="19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800" b="1">
                  <a:effectLst>
                    <a:outerShdw blurRad="38100" dist="38100" dir="2700000" algn="tl">
                      <a:srgbClr val="C0C0C0"/>
                    </a:outerShdw>
                  </a:effectLst>
                </a:rPr>
                <a:t>O</a:t>
              </a:r>
            </a:p>
          </p:txBody>
        </p:sp>
        <p:sp>
          <p:nvSpPr>
            <p:cNvPr id="23" name="Rectangle 20"/>
            <p:cNvSpPr>
              <a:spLocks noChangeArrowheads="1"/>
            </p:cNvSpPr>
            <p:nvPr/>
          </p:nvSpPr>
          <p:spPr bwMode="auto">
            <a:xfrm>
              <a:off x="3936" y="3792"/>
              <a:ext cx="19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800" b="1">
                  <a:effectLst>
                    <a:outerShdw blurRad="38100" dist="38100" dir="2700000" algn="tl">
                      <a:srgbClr val="C0C0C0"/>
                    </a:outerShdw>
                  </a:effectLst>
                </a:rPr>
                <a:t>L</a:t>
              </a:r>
            </a:p>
          </p:txBody>
        </p:sp>
      </p:grpSp>
      <p:sp>
        <p:nvSpPr>
          <p:cNvPr id="24" name="Rectangle 21"/>
          <p:cNvSpPr>
            <a:spLocks noChangeArrowheads="1"/>
          </p:cNvSpPr>
          <p:nvPr/>
        </p:nvSpPr>
        <p:spPr bwMode="auto">
          <a:xfrm>
            <a:off x="10000048" y="455985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effectLst>
                  <a:outerShdw blurRad="38100" dist="38100" dir="2700000" algn="tl">
                    <a:srgbClr val="C0C0C0"/>
                  </a:outerShdw>
                </a:effectLst>
              </a:rPr>
              <a:t>Q</a:t>
            </a:r>
            <a:r>
              <a:rPr lang="en-US" altLang="zh-CN" b="1" baseline="-25000" dirty="0">
                <a:effectLst>
                  <a:outerShdw blurRad="38100" dist="38100" dir="2700000" algn="tl">
                    <a:srgbClr val="C0C0C0"/>
                  </a:outerShdw>
                </a:effectLst>
              </a:rPr>
              <a:t>1</a:t>
            </a:r>
            <a:endParaRPr lang="en-US" altLang="zh-CN" b="1" dirty="0">
              <a:effectLst>
                <a:outerShdw blurRad="38100" dist="38100" dir="2700000" algn="tl">
                  <a:srgbClr val="C0C0C0"/>
                </a:outerShdw>
              </a:effectLst>
            </a:endParaRPr>
          </a:p>
        </p:txBody>
      </p:sp>
      <p:sp>
        <p:nvSpPr>
          <p:cNvPr id="28" name="Line 25"/>
          <p:cNvSpPr>
            <a:spLocks noChangeShapeType="1"/>
          </p:cNvSpPr>
          <p:nvPr/>
        </p:nvSpPr>
        <p:spPr bwMode="auto">
          <a:xfrm>
            <a:off x="7143246" y="2521633"/>
            <a:ext cx="2596064" cy="2471067"/>
          </a:xfrm>
          <a:prstGeom prst="line">
            <a:avLst/>
          </a:prstGeom>
          <a:noFill/>
          <a:ln w="19050">
            <a:solidFill>
              <a:srgbClr val="0033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dirty="0"/>
          </a:p>
        </p:txBody>
      </p:sp>
      <p:sp>
        <p:nvSpPr>
          <p:cNvPr id="29" name="Freeform 26"/>
          <p:cNvSpPr/>
          <p:nvPr/>
        </p:nvSpPr>
        <p:spPr bwMode="auto">
          <a:xfrm>
            <a:off x="7417098" y="2611293"/>
            <a:ext cx="2590610" cy="2191114"/>
          </a:xfrm>
          <a:custGeom>
            <a:avLst/>
            <a:gdLst>
              <a:gd name="T0" fmla="*/ 0 w 1607"/>
              <a:gd name="T1" fmla="*/ 0 h 1353"/>
              <a:gd name="T2" fmla="*/ 99 w 1607"/>
              <a:gd name="T3" fmla="*/ 381 h 1353"/>
              <a:gd name="T4" fmla="*/ 281 w 1607"/>
              <a:gd name="T5" fmla="*/ 750 h 1353"/>
              <a:gd name="T6" fmla="*/ 656 w 1607"/>
              <a:gd name="T7" fmla="*/ 1072 h 1353"/>
              <a:gd name="T8" fmla="*/ 1206 w 1607"/>
              <a:gd name="T9" fmla="*/ 1273 h 1353"/>
              <a:gd name="T10" fmla="*/ 1607 w 1607"/>
              <a:gd name="T11" fmla="*/ 1353 h 1353"/>
            </a:gdLst>
            <a:ahLst/>
            <a:cxnLst>
              <a:cxn ang="0">
                <a:pos x="T0" y="T1"/>
              </a:cxn>
              <a:cxn ang="0">
                <a:pos x="T2" y="T3"/>
              </a:cxn>
              <a:cxn ang="0">
                <a:pos x="T4" y="T5"/>
              </a:cxn>
              <a:cxn ang="0">
                <a:pos x="T6" y="T7"/>
              </a:cxn>
              <a:cxn ang="0">
                <a:pos x="T8" y="T9"/>
              </a:cxn>
              <a:cxn ang="0">
                <a:pos x="T10" y="T11"/>
              </a:cxn>
            </a:cxnLst>
            <a:rect l="0" t="0" r="r" b="b"/>
            <a:pathLst>
              <a:path w="1607" h="1353">
                <a:moveTo>
                  <a:pt x="0" y="0"/>
                </a:moveTo>
                <a:cubicBezTo>
                  <a:pt x="16" y="61"/>
                  <a:pt x="52" y="256"/>
                  <a:pt x="99" y="381"/>
                </a:cubicBezTo>
                <a:cubicBezTo>
                  <a:pt x="146" y="506"/>
                  <a:pt x="188" y="635"/>
                  <a:pt x="281" y="750"/>
                </a:cubicBezTo>
                <a:cubicBezTo>
                  <a:pt x="374" y="865"/>
                  <a:pt x="502" y="985"/>
                  <a:pt x="656" y="1072"/>
                </a:cubicBezTo>
                <a:cubicBezTo>
                  <a:pt x="810" y="1159"/>
                  <a:pt x="1048" y="1226"/>
                  <a:pt x="1206" y="1273"/>
                </a:cubicBezTo>
                <a:cubicBezTo>
                  <a:pt x="1364" y="1320"/>
                  <a:pt x="1524" y="1336"/>
                  <a:pt x="1607" y="1353"/>
                </a:cubicBezTo>
              </a:path>
            </a:pathLst>
          </a:custGeom>
          <a:noFill/>
          <a:ln w="31750" cap="flat" cmpd="sng">
            <a:solidFill>
              <a:srgbClr val="008000"/>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p>
        </p:txBody>
      </p:sp>
      <p:grpSp>
        <p:nvGrpSpPr>
          <p:cNvPr id="31" name="Group 28"/>
          <p:cNvGrpSpPr/>
          <p:nvPr/>
        </p:nvGrpSpPr>
        <p:grpSpPr bwMode="auto">
          <a:xfrm>
            <a:off x="7395475" y="2457091"/>
            <a:ext cx="333375" cy="428625"/>
            <a:chOff x="1643" y="2274"/>
            <a:chExt cx="210" cy="270"/>
          </a:xfrm>
        </p:grpSpPr>
        <p:pic>
          <p:nvPicPr>
            <p:cNvPr id="32" name="Picture 29" descr="26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43" y="2459"/>
              <a:ext cx="85" cy="85"/>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0"/>
            <p:cNvSpPr>
              <a:spLocks noChangeArrowheads="1"/>
            </p:cNvSpPr>
            <p:nvPr/>
          </p:nvSpPr>
          <p:spPr bwMode="auto">
            <a:xfrm>
              <a:off x="1660" y="2274"/>
              <a:ext cx="193"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CC3300"/>
                  </a:solidFill>
                  <a:effectLst>
                    <a:outerShdw blurRad="38100" dist="38100" dir="2700000" algn="tl">
                      <a:srgbClr val="C0C0C0"/>
                    </a:outerShdw>
                  </a:effectLst>
                </a:rPr>
                <a:t>A</a:t>
              </a:r>
            </a:p>
          </p:txBody>
        </p:sp>
      </p:grpSp>
      <p:grpSp>
        <p:nvGrpSpPr>
          <p:cNvPr id="34" name="Group 31"/>
          <p:cNvGrpSpPr/>
          <p:nvPr/>
        </p:nvGrpSpPr>
        <p:grpSpPr bwMode="auto">
          <a:xfrm>
            <a:off x="7760477" y="2820352"/>
            <a:ext cx="306388" cy="457200"/>
            <a:chOff x="2716" y="3120"/>
            <a:chExt cx="193" cy="288"/>
          </a:xfrm>
        </p:grpSpPr>
        <p:pic>
          <p:nvPicPr>
            <p:cNvPr id="35" name="Picture 32" descr="26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48" y="3323"/>
              <a:ext cx="85" cy="8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3"/>
            <p:cNvSpPr>
              <a:spLocks noChangeArrowheads="1"/>
            </p:cNvSpPr>
            <p:nvPr/>
          </p:nvSpPr>
          <p:spPr bwMode="auto">
            <a:xfrm>
              <a:off x="2716" y="3120"/>
              <a:ext cx="193"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CC3300"/>
                  </a:solidFill>
                  <a:effectLst>
                    <a:outerShdw blurRad="38100" dist="38100" dir="2700000" algn="tl">
                      <a:srgbClr val="C0C0C0"/>
                    </a:outerShdw>
                  </a:effectLst>
                </a:rPr>
                <a:t>B</a:t>
              </a:r>
            </a:p>
          </p:txBody>
        </p:sp>
      </p:grpSp>
      <p:grpSp>
        <p:nvGrpSpPr>
          <p:cNvPr id="46" name="Group 31"/>
          <p:cNvGrpSpPr/>
          <p:nvPr/>
        </p:nvGrpSpPr>
        <p:grpSpPr bwMode="auto">
          <a:xfrm>
            <a:off x="8409223" y="3467383"/>
            <a:ext cx="373063" cy="381000"/>
            <a:chOff x="2748" y="3184"/>
            <a:chExt cx="235" cy="240"/>
          </a:xfrm>
        </p:grpSpPr>
        <p:pic>
          <p:nvPicPr>
            <p:cNvPr id="47" name="Picture 32" descr="26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48" y="3323"/>
              <a:ext cx="85" cy="85"/>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33"/>
            <p:cNvSpPr>
              <a:spLocks noChangeArrowheads="1"/>
            </p:cNvSpPr>
            <p:nvPr/>
          </p:nvSpPr>
          <p:spPr bwMode="auto">
            <a:xfrm>
              <a:off x="2790" y="3184"/>
              <a:ext cx="193"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CC3300"/>
                  </a:solidFill>
                  <a:effectLst>
                    <a:outerShdw blurRad="38100" dist="38100" dir="2700000" algn="tl">
                      <a:srgbClr val="C0C0C0"/>
                    </a:outerShdw>
                  </a:effectLst>
                </a:rPr>
                <a:t>E</a:t>
              </a:r>
            </a:p>
          </p:txBody>
        </p:sp>
      </p:grpSp>
      <p:sp>
        <p:nvSpPr>
          <p:cNvPr id="43" name="矩形 42"/>
          <p:cNvSpPr/>
          <p:nvPr/>
        </p:nvSpPr>
        <p:spPr>
          <a:xfrm>
            <a:off x="7330327" y="5734190"/>
            <a:ext cx="2852063" cy="338554"/>
          </a:xfrm>
          <a:prstGeom prst="rect">
            <a:avLst/>
          </a:prstGeom>
        </p:spPr>
        <p:txBody>
          <a:bodyPr wrap="none">
            <a:spAutoFit/>
          </a:bodyPr>
          <a:lstStyle/>
          <a:p>
            <a:r>
              <a:rPr lang="zh-CN" altLang="zh-CN" sz="1600" dirty="0">
                <a:latin typeface="微软雅黑" panose="020B0503020204020204" pitchFamily="34" charset="-122"/>
                <a:ea typeface="微软雅黑" panose="020B0503020204020204" pitchFamily="34" charset="-122"/>
              </a:rPr>
              <a:t>成本既定条件下的产量最大化</a:t>
            </a:r>
            <a:endParaRPr lang="zh-CN" altLang="en-US" sz="16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5" name="Rectangle 30">
                <a:extLst/>
              </p:cNvPr>
              <p:cNvSpPr>
                <a:spLocks noChangeArrowheads="1"/>
              </p:cNvSpPr>
              <p:nvPr/>
            </p:nvSpPr>
            <p:spPr bwMode="auto">
              <a:xfrm>
                <a:off x="6828049" y="3571208"/>
                <a:ext cx="306387" cy="381000"/>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acc>
                        <m:accPr>
                          <m:chr m:val="̅"/>
                          <m:ctrlPr>
                            <a:rPr lang="en-US" altLang="zh-CN" b="1" i="1" dirty="0" smtClean="0">
                              <a:solidFill>
                                <a:schemeClr val="accent1"/>
                              </a:solidFill>
                              <a:effectLst>
                                <a:outerShdw blurRad="38100" dist="38100" dir="2700000" algn="tl">
                                  <a:srgbClr val="C0C0C0"/>
                                </a:outerShdw>
                              </a:effectLst>
                              <a:latin typeface="Cambria Math" panose="02040503050406030204" pitchFamily="18" charset="0"/>
                            </a:rPr>
                          </m:ctrlPr>
                        </m:accPr>
                        <m:e>
                          <m:r>
                            <a:rPr lang="en-US" altLang="zh-CN" b="1" i="1" dirty="0" smtClean="0">
                              <a:solidFill>
                                <a:schemeClr val="accent1"/>
                              </a:solidFill>
                              <a:effectLst>
                                <a:outerShdw blurRad="38100" dist="38100" dir="2700000" algn="tl">
                                  <a:srgbClr val="C0C0C0"/>
                                </a:outerShdw>
                              </a:effectLst>
                              <a:latin typeface="Cambria Math" panose="02040503050406030204" pitchFamily="18" charset="0"/>
                            </a:rPr>
                            <m:t>𝑘</m:t>
                          </m:r>
                        </m:e>
                      </m:acc>
                    </m:oMath>
                  </m:oMathPara>
                </a14:m>
                <a:endParaRPr lang="en-US" altLang="zh-CN" b="1" dirty="0">
                  <a:solidFill>
                    <a:schemeClr val="accent1"/>
                  </a:solidFill>
                  <a:effectLst>
                    <a:outerShdw blurRad="38100" dist="38100" dir="2700000" algn="tl">
                      <a:srgbClr val="C0C0C0"/>
                    </a:outerShdw>
                  </a:effectLst>
                </a:endParaRPr>
              </a:p>
            </p:txBody>
          </p:sp>
        </mc:Choice>
        <mc:Fallback xmlns="">
          <p:sp>
            <p:nvSpPr>
              <p:cNvPr id="55" name="Rectangle 30"/>
              <p:cNvSpPr>
                <a:spLocks noRot="1" noChangeAspect="1" noMove="1" noResize="1" noEditPoints="1" noAdjustHandles="1" noChangeArrowheads="1" noChangeShapeType="1" noTextEdit="1"/>
              </p:cNvSpPr>
              <p:nvPr/>
            </p:nvSpPr>
            <p:spPr bwMode="auto">
              <a:xfrm>
                <a:off x="6828049" y="3571208"/>
                <a:ext cx="306387" cy="381000"/>
              </a:xfrm>
              <a:prstGeom prst="rect">
                <a:avLst/>
              </a:prstGeom>
              <a:blipFill rotWithShape="1">
                <a:blip r:embed="rId6"/>
                <a:stretch>
                  <a:fillRect r="-8000"/>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56" name="Rectangle 30">
                <a:extLst/>
              </p:cNvPr>
              <p:cNvSpPr>
                <a:spLocks noChangeArrowheads="1"/>
              </p:cNvSpPr>
              <p:nvPr/>
            </p:nvSpPr>
            <p:spPr bwMode="auto">
              <a:xfrm>
                <a:off x="8322705" y="5036524"/>
                <a:ext cx="306387" cy="381000"/>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acc>
                        <m:accPr>
                          <m:chr m:val="̅"/>
                          <m:ctrlPr>
                            <a:rPr lang="en-US" altLang="zh-CN" b="1" i="1" dirty="0" smtClean="0">
                              <a:solidFill>
                                <a:schemeClr val="accent1"/>
                              </a:solidFill>
                              <a:effectLst>
                                <a:outerShdw blurRad="38100" dist="38100" dir="2700000" algn="tl">
                                  <a:srgbClr val="C0C0C0"/>
                                </a:outerShdw>
                              </a:effectLst>
                              <a:latin typeface="Cambria Math" panose="02040503050406030204" pitchFamily="18" charset="0"/>
                            </a:rPr>
                          </m:ctrlPr>
                        </m:accPr>
                        <m:e>
                          <m:r>
                            <a:rPr lang="en-US" altLang="zh-CN" b="1" i="1" dirty="0" smtClean="0">
                              <a:solidFill>
                                <a:schemeClr val="accent1"/>
                              </a:solidFill>
                              <a:effectLst>
                                <a:outerShdw blurRad="38100" dist="38100" dir="2700000" algn="tl">
                                  <a:srgbClr val="C0C0C0"/>
                                </a:outerShdw>
                              </a:effectLst>
                              <a:latin typeface="Cambria Math" panose="02040503050406030204" pitchFamily="18" charset="0"/>
                            </a:rPr>
                            <m:t>𝐿</m:t>
                          </m:r>
                        </m:e>
                      </m:acc>
                    </m:oMath>
                  </m:oMathPara>
                </a14:m>
                <a:endParaRPr lang="en-US" altLang="zh-CN" b="1" dirty="0">
                  <a:solidFill>
                    <a:schemeClr val="accent1"/>
                  </a:solidFill>
                  <a:effectLst>
                    <a:outerShdw blurRad="38100" dist="38100" dir="2700000" algn="tl">
                      <a:srgbClr val="C0C0C0"/>
                    </a:outerShdw>
                  </a:effectLst>
                </a:endParaRPr>
              </a:p>
            </p:txBody>
          </p:sp>
        </mc:Choice>
        <mc:Fallback xmlns="">
          <p:sp>
            <p:nvSpPr>
              <p:cNvPr id="56" name="Rectangle 30"/>
              <p:cNvSpPr>
                <a:spLocks noRot="1" noChangeAspect="1" noMove="1" noResize="1" noEditPoints="1" noAdjustHandles="1" noChangeArrowheads="1" noChangeShapeType="1" noTextEdit="1"/>
              </p:cNvSpPr>
              <p:nvPr/>
            </p:nvSpPr>
            <p:spPr bwMode="auto">
              <a:xfrm>
                <a:off x="8322705" y="5036524"/>
                <a:ext cx="306387" cy="381000"/>
              </a:xfrm>
              <a:prstGeom prst="rect">
                <a:avLst/>
              </a:prstGeom>
              <a:blipFill rotWithShape="1">
                <a:blip r:embed="rId7"/>
                <a:stretch>
                  <a:fillRect r="-3922"/>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endParaRPr lang="zh-CN" altLang="en-US">
                  <a:noFill/>
                </a:endParaRPr>
              </a:p>
            </p:txBody>
          </p:sp>
        </mc:Fallback>
      </mc:AlternateContent>
      <p:graphicFrame>
        <p:nvGraphicFramePr>
          <p:cNvPr id="57" name="对象 56"/>
          <p:cNvGraphicFramePr>
            <a:graphicFrameLocks noChangeAspect="1"/>
          </p:cNvGraphicFramePr>
          <p:nvPr/>
        </p:nvGraphicFramePr>
        <p:xfrm>
          <a:off x="2885636" y="3072359"/>
          <a:ext cx="1455328" cy="909581"/>
        </p:xfrm>
        <a:graphic>
          <a:graphicData uri="http://schemas.openxmlformats.org/presentationml/2006/ole">
            <mc:AlternateContent xmlns:mc="http://schemas.openxmlformats.org/markup-compatibility/2006">
              <mc:Choice xmlns:v="urn:schemas-microsoft-com:vml" Requires="v">
                <p:oleObj spid="_x0000_s6146" r:id="rId8" imgW="21945600" imgH="13716000" progId="">
                  <p:embed/>
                </p:oleObj>
              </mc:Choice>
              <mc:Fallback>
                <p:oleObj r:id="rId8" imgW="21945600" imgH="13716000" progId="">
                  <p:embed/>
                  <p:pic>
                    <p:nvPicPr>
                      <p:cNvPr id="57" name="对象 56"/>
                      <p:cNvPicPr>
                        <a:picLocks noChangeAspect="1"/>
                      </p:cNvPicPr>
                      <p:nvPr/>
                    </p:nvPicPr>
                    <p:blipFill>
                      <a:blip r:embed="rId9"/>
                      <a:stretch>
                        <a:fillRect/>
                      </a:stretch>
                    </p:blipFill>
                    <p:spPr>
                      <a:xfrm>
                        <a:off x="2885636" y="3072359"/>
                        <a:ext cx="1455328" cy="909581"/>
                      </a:xfrm>
                      <a:prstGeom prst="rect">
                        <a:avLst/>
                      </a:prstGeom>
                      <a:noFill/>
                      <a:ln w="9525">
                        <a:noFill/>
                      </a:ln>
                    </p:spPr>
                  </p:pic>
                </p:oleObj>
              </mc:Fallback>
            </mc:AlternateContent>
          </a:graphicData>
        </a:graphic>
      </p:graphicFrame>
      <p:sp>
        <p:nvSpPr>
          <p:cNvPr id="58" name="Rectangle 5"/>
          <p:cNvSpPr>
            <a:spLocks noChangeArrowheads="1"/>
          </p:cNvSpPr>
          <p:nvPr/>
        </p:nvSpPr>
        <p:spPr bwMode="auto">
          <a:xfrm>
            <a:off x="6305550" y="45237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0" name="Rectangle 6"/>
          <p:cNvSpPr>
            <a:spLocks noChangeArrowheads="1"/>
          </p:cNvSpPr>
          <p:nvPr/>
        </p:nvSpPr>
        <p:spPr bwMode="auto">
          <a:xfrm>
            <a:off x="6305550" y="479608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mc:AlternateContent xmlns:mc="http://schemas.openxmlformats.org/markup-compatibility/2006" xmlns:a14="http://schemas.microsoft.com/office/drawing/2010/main">
        <mc:Choice Requires="a14">
          <p:sp>
            <p:nvSpPr>
              <p:cNvPr id="61" name="Rectangle 5">
                <a:extLst/>
              </p:cNvPr>
              <p:cNvSpPr>
                <a:spLocks noChangeArrowheads="1"/>
              </p:cNvSpPr>
              <p:nvPr/>
            </p:nvSpPr>
            <p:spPr bwMode="auto">
              <a:xfrm>
                <a:off x="1469520" y="4064325"/>
                <a:ext cx="5337705" cy="961185"/>
              </a:xfrm>
              <a:prstGeom prst="rect">
                <a:avLst/>
              </a:prstGeom>
              <a:noFill/>
              <a:ln>
                <a:noFill/>
              </a:ln>
              <a:effectLst/>
              <a:extLst>
                <a:ext uri="{909E8E84-426E-40DD-AFC4-6F175D3DCCD1}">
                  <a14:hiddenFill>
                    <a:solidFill>
                      <a:srgbClr val="FFFFFF"/>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wrap="none" lIns="90000" tIns="46800" rIns="90000" bIns="46800" anchor="ctr"/>
              <a:lstStyle/>
              <a:p>
                <a:pPr>
                  <a:lnSpc>
                    <a:spcPct val="150000"/>
                  </a:lnSpc>
                </a:pPr>
                <a:r>
                  <a:rPr lang="zh-CN" altLang="en-US" sz="2000" dirty="0">
                    <a:solidFill>
                      <a:schemeClr val="accent6">
                        <a:lumMod val="75000"/>
                      </a:schemeClr>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将</a:t>
                </a:r>
                <a14:m>
                  <m:oMath xmlns:m="http://schemas.openxmlformats.org/officeDocument/2006/math">
                    <m:sSub>
                      <m:sSubPr>
                        <m:ctrlPr>
                          <a:rPr lang="en-US" altLang="zh-CN" sz="2000" i="1" smtClean="0">
                            <a:solidFill>
                              <a:schemeClr val="accent6">
                                <a:lumMod val="75000"/>
                              </a:schemeClr>
                            </a:solidFill>
                            <a:effectLst>
                              <a:outerShdw blurRad="38100" dist="38100" dir="2700000" algn="tl">
                                <a:srgbClr val="C0C0C0"/>
                              </a:outerShdw>
                            </a:effectLst>
                            <a:latin typeface="Cambria Math" panose="02040503050406030204" pitchFamily="18" charset="0"/>
                            <a:ea typeface="微软雅黑" panose="020B0503020204020204" pitchFamily="34" charset="-122"/>
                          </a:rPr>
                        </m:ctrlPr>
                      </m:sSubPr>
                      <m:e>
                        <m:r>
                          <a:rPr lang="en-US" altLang="zh-CN" sz="2000" b="0" i="1" smtClean="0">
                            <a:solidFill>
                              <a:schemeClr val="accent6">
                                <a:lumMod val="75000"/>
                              </a:schemeClr>
                            </a:solidFill>
                            <a:effectLst>
                              <a:outerShdw blurRad="38100" dist="38100" dir="2700000" algn="tl">
                                <a:srgbClr val="C0C0C0"/>
                              </a:outerShdw>
                            </a:effectLst>
                            <a:latin typeface="Cambria Math" panose="02040503050406030204" pitchFamily="18" charset="0"/>
                            <a:ea typeface="微软雅黑" panose="020B0503020204020204" pitchFamily="34" charset="-122"/>
                          </a:rPr>
                          <m:t>𝑀𝑅𝑇𝑆</m:t>
                        </m:r>
                      </m:e>
                      <m:sub>
                        <m:r>
                          <a:rPr lang="en-US" altLang="zh-CN" sz="2000" b="0" i="1" smtClean="0">
                            <a:solidFill>
                              <a:schemeClr val="accent6">
                                <a:lumMod val="75000"/>
                              </a:schemeClr>
                            </a:solidFill>
                            <a:effectLst>
                              <a:outerShdw blurRad="38100" dist="38100" dir="2700000" algn="tl">
                                <a:srgbClr val="C0C0C0"/>
                              </a:outerShdw>
                            </a:effectLst>
                            <a:latin typeface="Cambria Math" panose="02040503050406030204" pitchFamily="18" charset="0"/>
                            <a:ea typeface="微软雅黑" panose="020B0503020204020204" pitchFamily="34" charset="-122"/>
                          </a:rPr>
                          <m:t>𝐿</m:t>
                        </m:r>
                        <m:r>
                          <a:rPr lang="en-US" altLang="zh-CN" sz="2000" b="0" i="1" smtClean="0">
                            <a:solidFill>
                              <a:schemeClr val="accent6">
                                <a:lumMod val="75000"/>
                              </a:schemeClr>
                            </a:solidFill>
                            <a:effectLst>
                              <a:outerShdw blurRad="38100" dist="38100" dir="2700000" algn="tl">
                                <a:srgbClr val="C0C0C0"/>
                              </a:outerShdw>
                            </a:effectLst>
                            <a:latin typeface="Cambria Math" panose="02040503050406030204" pitchFamily="18" charset="0"/>
                            <a:ea typeface="微软雅黑" panose="020B0503020204020204" pitchFamily="34" charset="-122"/>
                          </a:rPr>
                          <m:t>,</m:t>
                        </m:r>
                        <m:r>
                          <a:rPr lang="en-US" altLang="zh-CN" sz="2000" b="0" i="1" smtClean="0">
                            <a:solidFill>
                              <a:schemeClr val="accent6">
                                <a:lumMod val="75000"/>
                              </a:schemeClr>
                            </a:solidFill>
                            <a:effectLst>
                              <a:outerShdw blurRad="38100" dist="38100" dir="2700000" algn="tl">
                                <a:srgbClr val="C0C0C0"/>
                              </a:outerShdw>
                            </a:effectLst>
                            <a:latin typeface="Cambria Math" panose="02040503050406030204" pitchFamily="18" charset="0"/>
                            <a:ea typeface="微软雅黑" panose="020B0503020204020204" pitchFamily="34" charset="-122"/>
                          </a:rPr>
                          <m:t>𝐾</m:t>
                        </m:r>
                      </m:sub>
                    </m:sSub>
                    <m:r>
                      <a:rPr lang="en-US" altLang="zh-CN" sz="2000" b="0" i="1" smtClean="0">
                        <a:solidFill>
                          <a:schemeClr val="accent6">
                            <a:lumMod val="75000"/>
                          </a:schemeClr>
                        </a:solidFill>
                        <a:effectLst>
                          <a:outerShdw blurRad="38100" dist="38100" dir="2700000" algn="tl">
                            <a:srgbClr val="C0C0C0"/>
                          </a:outerShdw>
                        </a:effectLst>
                        <a:latin typeface="Cambria Math" panose="02040503050406030204" pitchFamily="18" charset="0"/>
                        <a:ea typeface="微软雅黑" panose="020B0503020204020204" pitchFamily="34" charset="-122"/>
                      </a:rPr>
                      <m:t>=</m:t>
                    </m:r>
                    <m:sSub>
                      <m:sSubPr>
                        <m:ctrlPr>
                          <a:rPr lang="en-US" altLang="zh-CN" sz="2000" b="0" i="1" smtClean="0">
                            <a:solidFill>
                              <a:schemeClr val="accent6">
                                <a:lumMod val="75000"/>
                              </a:schemeClr>
                            </a:solidFill>
                            <a:effectLst>
                              <a:outerShdw blurRad="38100" dist="38100" dir="2700000" algn="tl">
                                <a:srgbClr val="C0C0C0"/>
                              </a:outerShdw>
                            </a:effectLst>
                            <a:latin typeface="Cambria Math" panose="02040503050406030204" pitchFamily="18" charset="0"/>
                            <a:ea typeface="微软雅黑" panose="020B0503020204020204" pitchFamily="34" charset="-122"/>
                          </a:rPr>
                        </m:ctrlPr>
                      </m:sSubPr>
                      <m:e>
                        <m:r>
                          <a:rPr lang="en-US" altLang="zh-CN" sz="2000" b="0" i="1" smtClean="0">
                            <a:solidFill>
                              <a:schemeClr val="accent6">
                                <a:lumMod val="75000"/>
                              </a:schemeClr>
                            </a:solidFill>
                            <a:effectLst>
                              <a:outerShdw blurRad="38100" dist="38100" dir="2700000" algn="tl">
                                <a:srgbClr val="C0C0C0"/>
                              </a:outerShdw>
                            </a:effectLst>
                            <a:latin typeface="Cambria Math" panose="02040503050406030204" pitchFamily="18" charset="0"/>
                            <a:ea typeface="微软雅黑" panose="020B0503020204020204" pitchFamily="34" charset="-122"/>
                          </a:rPr>
                          <m:t>𝑀𝑃</m:t>
                        </m:r>
                      </m:e>
                      <m:sub>
                        <m:r>
                          <a:rPr lang="en-US" altLang="zh-CN" sz="2000" b="0" i="1" smtClean="0">
                            <a:solidFill>
                              <a:schemeClr val="accent6">
                                <a:lumMod val="75000"/>
                              </a:schemeClr>
                            </a:solidFill>
                            <a:effectLst>
                              <a:outerShdw blurRad="38100" dist="38100" dir="2700000" algn="tl">
                                <a:srgbClr val="C0C0C0"/>
                              </a:outerShdw>
                            </a:effectLst>
                            <a:latin typeface="Cambria Math" panose="02040503050406030204" pitchFamily="18" charset="0"/>
                            <a:ea typeface="微软雅黑" panose="020B0503020204020204" pitchFamily="34" charset="-122"/>
                          </a:rPr>
                          <m:t>𝐿</m:t>
                        </m:r>
                      </m:sub>
                    </m:sSub>
                    <m:r>
                      <a:rPr lang="en-US" altLang="zh-CN" sz="2000" b="0" i="1" smtClean="0">
                        <a:solidFill>
                          <a:schemeClr val="accent6">
                            <a:lumMod val="75000"/>
                          </a:schemeClr>
                        </a:solidFill>
                        <a:effectLst>
                          <a:outerShdw blurRad="38100" dist="38100" dir="2700000" algn="tl">
                            <a:srgbClr val="C0C0C0"/>
                          </a:outerShdw>
                        </a:effectLst>
                        <a:latin typeface="Cambria Math" panose="02040503050406030204" pitchFamily="18" charset="0"/>
                        <a:ea typeface="微软雅黑" panose="020B0503020204020204" pitchFamily="34" charset="-122"/>
                      </a:rPr>
                      <m:t>/</m:t>
                    </m:r>
                    <m:sSub>
                      <m:sSubPr>
                        <m:ctrlPr>
                          <a:rPr lang="en-US" altLang="zh-CN" sz="2000" b="0" i="1" smtClean="0">
                            <a:solidFill>
                              <a:schemeClr val="accent6">
                                <a:lumMod val="75000"/>
                              </a:schemeClr>
                            </a:solidFill>
                            <a:effectLst>
                              <a:outerShdw blurRad="38100" dist="38100" dir="2700000" algn="tl">
                                <a:srgbClr val="C0C0C0"/>
                              </a:outerShdw>
                            </a:effectLst>
                            <a:latin typeface="Cambria Math" panose="02040503050406030204" pitchFamily="18" charset="0"/>
                            <a:ea typeface="微软雅黑" panose="020B0503020204020204" pitchFamily="34" charset="-122"/>
                          </a:rPr>
                        </m:ctrlPr>
                      </m:sSubPr>
                      <m:e>
                        <m:r>
                          <a:rPr lang="en-US" altLang="zh-CN" sz="2000" b="0" i="1" smtClean="0">
                            <a:solidFill>
                              <a:schemeClr val="accent6">
                                <a:lumMod val="75000"/>
                              </a:schemeClr>
                            </a:solidFill>
                            <a:effectLst>
                              <a:outerShdw blurRad="38100" dist="38100" dir="2700000" algn="tl">
                                <a:srgbClr val="C0C0C0"/>
                              </a:outerShdw>
                            </a:effectLst>
                            <a:latin typeface="Cambria Math" panose="02040503050406030204" pitchFamily="18" charset="0"/>
                            <a:ea typeface="微软雅黑" panose="020B0503020204020204" pitchFamily="34" charset="-122"/>
                          </a:rPr>
                          <m:t>𝑀𝑃</m:t>
                        </m:r>
                      </m:e>
                      <m:sub>
                        <m:r>
                          <a:rPr lang="en-US" altLang="zh-CN" sz="2000" b="0" i="1" smtClean="0">
                            <a:solidFill>
                              <a:schemeClr val="accent6">
                                <a:lumMod val="75000"/>
                              </a:schemeClr>
                            </a:solidFill>
                            <a:effectLst>
                              <a:outerShdw blurRad="38100" dist="38100" dir="2700000" algn="tl">
                                <a:srgbClr val="C0C0C0"/>
                              </a:outerShdw>
                            </a:effectLst>
                            <a:latin typeface="Cambria Math" panose="02040503050406030204" pitchFamily="18" charset="0"/>
                            <a:ea typeface="微软雅黑" panose="020B0503020204020204" pitchFamily="34" charset="-122"/>
                          </a:rPr>
                          <m:t>𝐾</m:t>
                        </m:r>
                      </m:sub>
                    </m:sSub>
                  </m:oMath>
                </a14:m>
                <a:r>
                  <a:rPr lang="zh-CN" altLang="en-US" sz="2000" dirty="0">
                    <a:solidFill>
                      <a:schemeClr val="accent6">
                        <a:lumMod val="75000"/>
                      </a:schemeClr>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带入公式后，</a:t>
                </a:r>
                <a:endParaRPr lang="en-US" altLang="zh-CN" sz="2000" dirty="0">
                  <a:solidFill>
                    <a:schemeClr val="accent6">
                      <a:lumMod val="75000"/>
                    </a:schemeClr>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accent6">
                        <a:lumMod val="75000"/>
                      </a:schemeClr>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最优组合可以表示为</a:t>
                </a:r>
              </a:p>
            </p:txBody>
          </p:sp>
        </mc:Choice>
        <mc:Fallback xmlns="">
          <p:sp>
            <p:nvSpPr>
              <p:cNvPr id="61" name="Rectangle 5"/>
              <p:cNvSpPr>
                <a:spLocks noRot="1" noChangeAspect="1" noMove="1" noResize="1" noEditPoints="1" noAdjustHandles="1" noChangeArrowheads="1" noChangeShapeType="1" noTextEdit="1"/>
              </p:cNvSpPr>
              <p:nvPr/>
            </p:nvSpPr>
            <p:spPr bwMode="auto">
              <a:xfrm>
                <a:off x="1280925" y="4005905"/>
                <a:ext cx="5337705" cy="961185"/>
              </a:xfrm>
              <a:prstGeom prst="rect">
                <a:avLst/>
              </a:prstGeom>
              <a:blipFill rotWithShape="1">
                <a:blip r:embed="rId10"/>
                <a:stretch>
                  <a:fillRect l="-1256" b="-12739"/>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z="2000">
                    <a:noFill/>
                    <a:latin typeface="微软雅黑" panose="020B0503020204020204" pitchFamily="34" charset="-122"/>
                    <a:ea typeface="微软雅黑" panose="020B0503020204020204" pitchFamily="34" charset="-122"/>
                  </a:rPr>
                  <a:t> </a:t>
                </a:r>
                <a:endParaRPr lang="zh-CN" altLang="en-US" sz="2000">
                  <a:noFill/>
                  <a:latin typeface="微软雅黑" panose="020B0503020204020204" pitchFamily="34" charset="-122"/>
                  <a:ea typeface="微软雅黑" panose="020B0503020204020204" pitchFamily="34" charset="-122"/>
                </a:endParaRPr>
              </a:p>
            </p:txBody>
          </p:sp>
        </mc:Fallback>
      </mc:AlternateContent>
      <p:graphicFrame>
        <p:nvGraphicFramePr>
          <p:cNvPr id="66" name="对象 65"/>
          <p:cNvGraphicFramePr>
            <a:graphicFrameLocks noChangeAspect="1"/>
          </p:cNvGraphicFramePr>
          <p:nvPr/>
        </p:nvGraphicFramePr>
        <p:xfrm>
          <a:off x="3059494" y="5284247"/>
          <a:ext cx="1281470" cy="915336"/>
        </p:xfrm>
        <a:graphic>
          <a:graphicData uri="http://schemas.openxmlformats.org/presentationml/2006/ole">
            <mc:AlternateContent xmlns:mc="http://schemas.openxmlformats.org/markup-compatibility/2006">
              <mc:Choice xmlns:v="urn:schemas-microsoft-com:vml" Requires="v">
                <p:oleObj spid="_x0000_s6147" r:id="rId11" imgW="19202400" imgH="13716000" progId="">
                  <p:embed/>
                </p:oleObj>
              </mc:Choice>
              <mc:Fallback>
                <p:oleObj r:id="rId11" imgW="19202400" imgH="13716000" progId="">
                  <p:embed/>
                  <p:pic>
                    <p:nvPicPr>
                      <p:cNvPr id="66" name="对象 65"/>
                      <p:cNvPicPr>
                        <a:picLocks noChangeAspect="1"/>
                      </p:cNvPicPr>
                      <p:nvPr/>
                    </p:nvPicPr>
                    <p:blipFill>
                      <a:blip r:embed="rId12"/>
                      <a:stretch>
                        <a:fillRect/>
                      </a:stretch>
                    </p:blipFill>
                    <p:spPr>
                      <a:xfrm>
                        <a:off x="3059494" y="5284247"/>
                        <a:ext cx="1281470" cy="915336"/>
                      </a:xfrm>
                      <a:prstGeom prst="rect">
                        <a:avLst/>
                      </a:prstGeom>
                      <a:noFill/>
                      <a:ln w="9525">
                        <a:noFill/>
                      </a:ln>
                    </p:spPr>
                  </p:pic>
                </p:oleObj>
              </mc:Fallback>
            </mc:AlternateContent>
          </a:graphicData>
        </a:graphic>
      </p:graphicFrame>
      <p:sp>
        <p:nvSpPr>
          <p:cNvPr id="67" name="矩形 66"/>
          <p:cNvSpPr/>
          <p:nvPr/>
        </p:nvSpPr>
        <p:spPr>
          <a:xfrm>
            <a:off x="857600" y="1259092"/>
            <a:ext cx="4666900" cy="461665"/>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rPr>
              <a:t>成本既定条件下的产量最大化</a:t>
            </a:r>
          </a:p>
        </p:txBody>
      </p:sp>
      <p:sp>
        <p:nvSpPr>
          <p:cNvPr id="42" name="Rectangle 50"/>
          <p:cNvSpPr>
            <a:spLocks noChangeArrowheads="1"/>
          </p:cNvSpPr>
          <p:nvPr/>
        </p:nvSpPr>
        <p:spPr bwMode="auto">
          <a:xfrm>
            <a:off x="1018903" y="1722448"/>
            <a:ext cx="4764328" cy="4560707"/>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369361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trips(upRigh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up)">
                                      <p:cBhvr>
                                        <p:cTn id="12" dur="500"/>
                                        <p:tgtEl>
                                          <p:spTgt spid="29"/>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dissolve">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up)">
                                      <p:cBhvr>
                                        <p:cTn id="21" dur="500"/>
                                        <p:tgtEl>
                                          <p:spTgt spid="12"/>
                                        </p:tgtEl>
                                      </p:cBhvr>
                                    </p:animEffect>
                                  </p:childTnLst>
                                </p:cTn>
                              </p:par>
                            </p:childTnLst>
                          </p:cTn>
                        </p:par>
                        <p:par>
                          <p:cTn id="22" fill="hold">
                            <p:stCondLst>
                              <p:cond delay="500"/>
                            </p:stCondLst>
                            <p:childTnLst>
                              <p:par>
                                <p:cTn id="23" presetID="9"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up)">
                                      <p:cBhvr>
                                        <p:cTn id="30" dur="500"/>
                                        <p:tgtEl>
                                          <p:spTgt spid="14"/>
                                        </p:tgtEl>
                                      </p:cBhvr>
                                    </p:animEffect>
                                  </p:childTnLst>
                                </p:cTn>
                              </p:par>
                            </p:childTnLst>
                          </p:cTn>
                        </p:par>
                        <p:par>
                          <p:cTn id="31" fill="hold">
                            <p:stCondLst>
                              <p:cond delay="500"/>
                            </p:stCondLst>
                            <p:childTnLst>
                              <p:par>
                                <p:cTn id="32" presetID="9" presetClass="entr" presetSubtype="0"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dissolve">
                                      <p:cBhvr>
                                        <p:cTn id="39" dur="500"/>
                                        <p:tgtEl>
                                          <p:spTgt spid="31"/>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dissolve">
                                      <p:cBhvr>
                                        <p:cTn id="44" dur="500"/>
                                        <p:tgtEl>
                                          <p:spTgt spid="34"/>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dissolve">
                                      <p:cBhvr>
                                        <p:cTn id="4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P spid="24"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91"/>
          <p:cNvSpPr>
            <a:spLocks noChangeArrowheads="1"/>
          </p:cNvSpPr>
          <p:nvPr/>
        </p:nvSpPr>
        <p:spPr bwMode="auto">
          <a:xfrm>
            <a:off x="6108790" y="2979565"/>
            <a:ext cx="4623563" cy="3729878"/>
          </a:xfrm>
          <a:prstGeom prst="rect">
            <a:avLst/>
          </a:prstGeom>
          <a:solidFill>
            <a:srgbClr val="FFFFF3"/>
          </a:solidFill>
          <a:ln w="9525">
            <a:solidFill>
              <a:srgbClr val="3399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zh-CN" altLang="en-US" dirty="0" smtClean="0"/>
              <a:t>   </a:t>
            </a:r>
            <a:endParaRPr lang="en-US" altLang="zh-CN" dirty="0" smtClean="0"/>
          </a:p>
          <a:p>
            <a:endParaRPr lang="zh-CN" altLang="en-US" dirty="0"/>
          </a:p>
        </p:txBody>
      </p:sp>
      <p:cxnSp>
        <p:nvCxnSpPr>
          <p:cNvPr id="50" name="直接连接符 49"/>
          <p:cNvCxnSpPr/>
          <p:nvPr/>
        </p:nvCxnSpPr>
        <p:spPr>
          <a:xfrm flipH="1">
            <a:off x="6604464" y="5234769"/>
            <a:ext cx="1042097" cy="11668"/>
          </a:xfrm>
          <a:prstGeom prst="line">
            <a:avLst/>
          </a:prstGeom>
          <a:ln>
            <a:prstDash val="lgDashDot"/>
          </a:ln>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flipH="1">
            <a:off x="7650809" y="5255858"/>
            <a:ext cx="1" cy="765291"/>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388537"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生产要素最优组合</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21" name="文本框 20"/>
          <p:cNvSpPr txBox="1"/>
          <p:nvPr/>
        </p:nvSpPr>
        <p:spPr>
          <a:xfrm>
            <a:off x="9093200" y="669738"/>
            <a:ext cx="2966720"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prstClr val="black"/>
                </a:solidFill>
                <a:latin typeface="微软雅黑" panose="020B0503020204020204" pitchFamily="34" charset="-122"/>
                <a:ea typeface="微软雅黑" panose="020B0503020204020204" pitchFamily="34" charset="-122"/>
              </a:rPr>
              <a:t>第二版</a:t>
            </a:r>
            <a:endParaRPr lang="zh-CN" altLang="en-US" sz="1400" i="1" dirty="0">
              <a:solidFill>
                <a:srgbClr val="002060"/>
              </a:solidFill>
              <a:latin typeface="微软雅黑" panose="020B0503020204020204" pitchFamily="34" charset="-122"/>
              <a:ea typeface="微软雅黑" panose="020B0503020204020204" pitchFamily="34" charset="-122"/>
            </a:endParaRPr>
          </a:p>
        </p:txBody>
      </p:sp>
      <p:sp>
        <p:nvSpPr>
          <p:cNvPr id="14" name="Freeform 13"/>
          <p:cNvSpPr/>
          <p:nvPr/>
        </p:nvSpPr>
        <p:spPr bwMode="auto">
          <a:xfrm>
            <a:off x="6948638" y="3637707"/>
            <a:ext cx="2382262" cy="2191829"/>
          </a:xfrm>
          <a:custGeom>
            <a:avLst/>
            <a:gdLst>
              <a:gd name="T0" fmla="*/ 0 w 1331"/>
              <a:gd name="T1" fmla="*/ 0 h 1218"/>
              <a:gd name="T2" fmla="*/ 99 w 1331"/>
              <a:gd name="T3" fmla="*/ 441 h 1218"/>
              <a:gd name="T4" fmla="*/ 281 w 1331"/>
              <a:gd name="T5" fmla="*/ 750 h 1218"/>
              <a:gd name="T6" fmla="*/ 474 w 1331"/>
              <a:gd name="T7" fmla="*/ 950 h 1218"/>
              <a:gd name="T8" fmla="*/ 782 w 1331"/>
              <a:gd name="T9" fmla="*/ 1097 h 1218"/>
              <a:gd name="T10" fmla="*/ 1104 w 1331"/>
              <a:gd name="T11" fmla="*/ 1178 h 1218"/>
              <a:gd name="T12" fmla="*/ 1331 w 1331"/>
              <a:gd name="T13" fmla="*/ 1218 h 1218"/>
            </a:gdLst>
            <a:ahLst/>
            <a:cxnLst>
              <a:cxn ang="0">
                <a:pos x="T0" y="T1"/>
              </a:cxn>
              <a:cxn ang="0">
                <a:pos x="T2" y="T3"/>
              </a:cxn>
              <a:cxn ang="0">
                <a:pos x="T4" y="T5"/>
              </a:cxn>
              <a:cxn ang="0">
                <a:pos x="T6" y="T7"/>
              </a:cxn>
              <a:cxn ang="0">
                <a:pos x="T8" y="T9"/>
              </a:cxn>
              <a:cxn ang="0">
                <a:pos x="T10" y="T11"/>
              </a:cxn>
              <a:cxn ang="0">
                <a:pos x="T12" y="T13"/>
              </a:cxn>
            </a:cxnLst>
            <a:rect l="0" t="0" r="r" b="b"/>
            <a:pathLst>
              <a:path w="1331" h="1218">
                <a:moveTo>
                  <a:pt x="0" y="0"/>
                </a:moveTo>
                <a:cubicBezTo>
                  <a:pt x="16" y="73"/>
                  <a:pt x="52" y="316"/>
                  <a:pt x="99" y="441"/>
                </a:cubicBezTo>
                <a:cubicBezTo>
                  <a:pt x="146" y="566"/>
                  <a:pt x="219" y="665"/>
                  <a:pt x="281" y="750"/>
                </a:cubicBezTo>
                <a:cubicBezTo>
                  <a:pt x="343" y="835"/>
                  <a:pt x="391" y="892"/>
                  <a:pt x="474" y="950"/>
                </a:cubicBezTo>
                <a:cubicBezTo>
                  <a:pt x="557" y="1008"/>
                  <a:pt x="677" y="1059"/>
                  <a:pt x="782" y="1097"/>
                </a:cubicBezTo>
                <a:cubicBezTo>
                  <a:pt x="887" y="1135"/>
                  <a:pt x="1013" y="1158"/>
                  <a:pt x="1104" y="1178"/>
                </a:cubicBezTo>
                <a:cubicBezTo>
                  <a:pt x="1195" y="1198"/>
                  <a:pt x="1284" y="1210"/>
                  <a:pt x="1331" y="1218"/>
                </a:cubicBezTo>
              </a:path>
            </a:pathLst>
          </a:custGeom>
          <a:noFill/>
          <a:ln w="31750" cap="flat" cmpd="sng">
            <a:solidFill>
              <a:srgbClr val="CC0000"/>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p>
        </p:txBody>
      </p:sp>
      <p:sp>
        <p:nvSpPr>
          <p:cNvPr id="15" name="Rectangle 14"/>
          <p:cNvSpPr>
            <a:spLocks noChangeArrowheads="1"/>
          </p:cNvSpPr>
          <p:nvPr/>
        </p:nvSpPr>
        <p:spPr bwMode="auto">
          <a:xfrm>
            <a:off x="9304266" y="5618575"/>
            <a:ext cx="533400" cy="44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FF0000"/>
                </a:solidFill>
                <a:effectLst>
                  <a:outerShdw blurRad="38100" dist="38100" dir="2700000" algn="tl">
                    <a:srgbClr val="C0C0C0"/>
                  </a:outerShdw>
                </a:effectLst>
              </a:rPr>
              <a:t>Q</a:t>
            </a:r>
            <a:r>
              <a:rPr lang="en-US" altLang="zh-CN" b="1" baseline="-25000" dirty="0">
                <a:solidFill>
                  <a:srgbClr val="FF0000"/>
                </a:solidFill>
                <a:effectLst>
                  <a:outerShdw blurRad="38100" dist="38100" dir="2700000" algn="tl">
                    <a:srgbClr val="C0C0C0"/>
                  </a:outerShdw>
                </a:effectLst>
              </a:rPr>
              <a:t>1</a:t>
            </a:r>
            <a:endParaRPr lang="en-US" altLang="zh-CN" b="1" dirty="0">
              <a:solidFill>
                <a:srgbClr val="FF0000"/>
              </a:solidFill>
              <a:effectLst>
                <a:outerShdw blurRad="38100" dist="38100" dir="2700000" algn="tl">
                  <a:srgbClr val="C0C0C0"/>
                </a:outerShdw>
              </a:effectLst>
            </a:endParaRPr>
          </a:p>
        </p:txBody>
      </p:sp>
      <p:grpSp>
        <p:nvGrpSpPr>
          <p:cNvPr id="16" name="Group 15"/>
          <p:cNvGrpSpPr/>
          <p:nvPr/>
        </p:nvGrpSpPr>
        <p:grpSpPr bwMode="auto">
          <a:xfrm>
            <a:off x="6177439" y="3203502"/>
            <a:ext cx="3904242" cy="3185166"/>
            <a:chOff x="1056" y="1800"/>
            <a:chExt cx="3072" cy="2184"/>
          </a:xfrm>
        </p:grpSpPr>
        <p:sp>
          <p:nvSpPr>
            <p:cNvPr id="17" name="Line 16"/>
            <p:cNvSpPr>
              <a:spLocks noChangeShapeType="1"/>
            </p:cNvSpPr>
            <p:nvPr/>
          </p:nvSpPr>
          <p:spPr bwMode="auto">
            <a:xfrm flipV="1">
              <a:off x="1392" y="1805"/>
              <a:ext cx="0" cy="1951"/>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8" name="Line 17"/>
            <p:cNvSpPr>
              <a:spLocks noChangeShapeType="1"/>
            </p:cNvSpPr>
            <p:nvPr/>
          </p:nvSpPr>
          <p:spPr bwMode="auto">
            <a:xfrm>
              <a:off x="1392" y="3744"/>
              <a:ext cx="2736"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9" name="Rectangle 18"/>
            <p:cNvSpPr>
              <a:spLocks noChangeArrowheads="1"/>
            </p:cNvSpPr>
            <p:nvPr/>
          </p:nvSpPr>
          <p:spPr bwMode="auto">
            <a:xfrm>
              <a:off x="1056" y="1800"/>
              <a:ext cx="19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800" b="1" dirty="0">
                  <a:effectLst>
                    <a:outerShdw blurRad="38100" dist="38100" dir="2700000" algn="tl">
                      <a:srgbClr val="C0C0C0"/>
                    </a:outerShdw>
                  </a:effectLst>
                </a:rPr>
                <a:t>K</a:t>
              </a:r>
            </a:p>
          </p:txBody>
        </p:sp>
        <p:sp>
          <p:nvSpPr>
            <p:cNvPr id="22" name="Rectangle 19"/>
            <p:cNvSpPr>
              <a:spLocks noChangeArrowheads="1"/>
            </p:cNvSpPr>
            <p:nvPr/>
          </p:nvSpPr>
          <p:spPr bwMode="auto">
            <a:xfrm>
              <a:off x="1152" y="3696"/>
              <a:ext cx="19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800" b="1">
                  <a:effectLst>
                    <a:outerShdw blurRad="38100" dist="38100" dir="2700000" algn="tl">
                      <a:srgbClr val="C0C0C0"/>
                    </a:outerShdw>
                  </a:effectLst>
                </a:rPr>
                <a:t>O</a:t>
              </a:r>
            </a:p>
          </p:txBody>
        </p:sp>
        <p:sp>
          <p:nvSpPr>
            <p:cNvPr id="23" name="Rectangle 20"/>
            <p:cNvSpPr>
              <a:spLocks noChangeArrowheads="1"/>
            </p:cNvSpPr>
            <p:nvPr/>
          </p:nvSpPr>
          <p:spPr bwMode="auto">
            <a:xfrm>
              <a:off x="3936" y="3792"/>
              <a:ext cx="19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800" b="1">
                  <a:effectLst>
                    <a:outerShdw blurRad="38100" dist="38100" dir="2700000" algn="tl">
                      <a:srgbClr val="C0C0C0"/>
                    </a:outerShdw>
                  </a:effectLst>
                </a:rPr>
                <a:t>L</a:t>
              </a:r>
            </a:p>
          </p:txBody>
        </p:sp>
      </p:grpSp>
      <p:sp>
        <p:nvSpPr>
          <p:cNvPr id="28" name="Line 25"/>
          <p:cNvSpPr>
            <a:spLocks noChangeShapeType="1"/>
          </p:cNvSpPr>
          <p:nvPr/>
        </p:nvSpPr>
        <p:spPr bwMode="auto">
          <a:xfrm>
            <a:off x="6604467" y="3550082"/>
            <a:ext cx="2596064" cy="2471067"/>
          </a:xfrm>
          <a:prstGeom prst="line">
            <a:avLst/>
          </a:prstGeom>
          <a:noFill/>
          <a:ln w="19050">
            <a:solidFill>
              <a:srgbClr val="0033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dirty="0"/>
          </a:p>
        </p:txBody>
      </p:sp>
      <p:grpSp>
        <p:nvGrpSpPr>
          <p:cNvPr id="31" name="Group 28"/>
          <p:cNvGrpSpPr/>
          <p:nvPr/>
        </p:nvGrpSpPr>
        <p:grpSpPr bwMode="auto">
          <a:xfrm>
            <a:off x="6972098" y="3590690"/>
            <a:ext cx="333375" cy="428625"/>
            <a:chOff x="1643" y="2274"/>
            <a:chExt cx="210" cy="270"/>
          </a:xfrm>
        </p:grpSpPr>
        <p:pic>
          <p:nvPicPr>
            <p:cNvPr id="32" name="Picture 29" descr="26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43" y="2459"/>
              <a:ext cx="85" cy="85"/>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0"/>
            <p:cNvSpPr>
              <a:spLocks noChangeArrowheads="1"/>
            </p:cNvSpPr>
            <p:nvPr/>
          </p:nvSpPr>
          <p:spPr bwMode="auto">
            <a:xfrm>
              <a:off x="1660" y="2274"/>
              <a:ext cx="193"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CC3300"/>
                  </a:solidFill>
                  <a:effectLst>
                    <a:outerShdw blurRad="38100" dist="38100" dir="2700000" algn="tl">
                      <a:srgbClr val="C0C0C0"/>
                    </a:outerShdw>
                  </a:effectLst>
                </a:rPr>
                <a:t>A</a:t>
              </a:r>
            </a:p>
          </p:txBody>
        </p:sp>
      </p:grpSp>
      <p:grpSp>
        <p:nvGrpSpPr>
          <p:cNvPr id="46" name="Group 31"/>
          <p:cNvGrpSpPr/>
          <p:nvPr/>
        </p:nvGrpSpPr>
        <p:grpSpPr bwMode="auto">
          <a:xfrm>
            <a:off x="7600569" y="4941120"/>
            <a:ext cx="373063" cy="381000"/>
            <a:chOff x="2748" y="3184"/>
            <a:chExt cx="235" cy="240"/>
          </a:xfrm>
        </p:grpSpPr>
        <p:pic>
          <p:nvPicPr>
            <p:cNvPr id="47" name="Picture 32" descr="26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48" y="3323"/>
              <a:ext cx="85" cy="85"/>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33"/>
            <p:cNvSpPr>
              <a:spLocks noChangeArrowheads="1"/>
            </p:cNvSpPr>
            <p:nvPr/>
          </p:nvSpPr>
          <p:spPr bwMode="auto">
            <a:xfrm>
              <a:off x="2790" y="3184"/>
              <a:ext cx="193"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CC3300"/>
                  </a:solidFill>
                  <a:effectLst>
                    <a:outerShdw blurRad="38100" dist="38100" dir="2700000" algn="tl">
                      <a:srgbClr val="C0C0C0"/>
                    </a:outerShdw>
                  </a:effectLst>
                </a:rPr>
                <a:t>E</a:t>
              </a:r>
            </a:p>
          </p:txBody>
        </p:sp>
      </p:grpSp>
      <mc:AlternateContent xmlns:mc="http://schemas.openxmlformats.org/markup-compatibility/2006" xmlns:a14="http://schemas.microsoft.com/office/drawing/2010/main">
        <mc:Choice Requires="a14">
          <p:sp>
            <p:nvSpPr>
              <p:cNvPr id="55" name="Rectangle 30">
                <a:extLst/>
              </p:cNvPr>
              <p:cNvSpPr>
                <a:spLocks noChangeArrowheads="1"/>
              </p:cNvSpPr>
              <p:nvPr/>
            </p:nvSpPr>
            <p:spPr bwMode="auto">
              <a:xfrm>
                <a:off x="6279186" y="4015727"/>
                <a:ext cx="306387" cy="381000"/>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acc>
                        <m:accPr>
                          <m:chr m:val="̅"/>
                          <m:ctrlPr>
                            <a:rPr lang="en-US" altLang="zh-CN" b="1" i="1" dirty="0">
                              <a:solidFill>
                                <a:schemeClr val="accent1"/>
                              </a:solidFill>
                              <a:effectLst>
                                <a:outerShdw blurRad="38100" dist="38100" dir="2700000" algn="tl">
                                  <a:srgbClr val="C0C0C0"/>
                                </a:outerShdw>
                              </a:effectLst>
                              <a:latin typeface="Cambria Math" panose="02040503050406030204" pitchFamily="18" charset="0"/>
                            </a:rPr>
                          </m:ctrlPr>
                        </m:accPr>
                        <m:e>
                          <m:r>
                            <a:rPr lang="en-US" altLang="zh-CN" b="1" i="1" dirty="0">
                              <a:solidFill>
                                <a:schemeClr val="accent1"/>
                              </a:solidFill>
                              <a:effectLst>
                                <a:outerShdw blurRad="38100" dist="38100" dir="2700000" algn="tl">
                                  <a:srgbClr val="C0C0C0"/>
                                </a:outerShdw>
                              </a:effectLst>
                              <a:latin typeface="Cambria Math" panose="02040503050406030204" pitchFamily="18" charset="0"/>
                            </a:rPr>
                            <m:t>𝑘</m:t>
                          </m:r>
                        </m:e>
                      </m:acc>
                    </m:oMath>
                  </m:oMathPara>
                </a14:m>
                <a:endParaRPr lang="en-US" altLang="zh-CN" b="1" i="1" dirty="0">
                  <a:solidFill>
                    <a:schemeClr val="accent1"/>
                  </a:solidFill>
                  <a:effectLst>
                    <a:outerShdw blurRad="38100" dist="38100" dir="2700000" algn="tl">
                      <a:srgbClr val="C0C0C0"/>
                    </a:outerShdw>
                  </a:effectLst>
                  <a:latin typeface="Cambria Math" panose="02040503050406030204" pitchFamily="18" charset="0"/>
                </a:endParaRPr>
              </a:p>
            </p:txBody>
          </p:sp>
        </mc:Choice>
        <mc:Fallback xmlns="">
          <p:sp>
            <p:nvSpPr>
              <p:cNvPr id="55" name="Rectangle 30"/>
              <p:cNvSpPr>
                <a:spLocks noRot="1" noChangeAspect="1" noMove="1" noResize="1" noEditPoints="1" noAdjustHandles="1" noChangeArrowheads="1" noChangeShapeType="1" noTextEdit="1"/>
              </p:cNvSpPr>
              <p:nvPr/>
            </p:nvSpPr>
            <p:spPr bwMode="auto">
              <a:xfrm>
                <a:off x="6279186" y="4015727"/>
                <a:ext cx="306387" cy="381000"/>
              </a:xfrm>
              <a:prstGeom prst="rect">
                <a:avLst/>
              </a:prstGeom>
              <a:blipFill rotWithShape="1">
                <a:blip r:embed="rId5"/>
                <a:stretch>
                  <a:fillRect r="-8000" b="-3226"/>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56" name="Rectangle 30">
                <a:extLst/>
              </p:cNvPr>
              <p:cNvSpPr>
                <a:spLocks noChangeArrowheads="1"/>
              </p:cNvSpPr>
              <p:nvPr/>
            </p:nvSpPr>
            <p:spPr bwMode="auto">
              <a:xfrm>
                <a:off x="7564286" y="6045499"/>
                <a:ext cx="306387" cy="381000"/>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acc>
                        <m:accPr>
                          <m:chr m:val="̅"/>
                          <m:ctrlPr>
                            <a:rPr lang="en-US" altLang="zh-CN" b="1" i="1" dirty="0">
                              <a:solidFill>
                                <a:schemeClr val="accent1"/>
                              </a:solidFill>
                              <a:effectLst>
                                <a:outerShdw blurRad="38100" dist="38100" dir="2700000" algn="tl">
                                  <a:srgbClr val="C0C0C0"/>
                                </a:outerShdw>
                              </a:effectLst>
                              <a:latin typeface="Cambria Math" panose="02040503050406030204" pitchFamily="18" charset="0"/>
                            </a:rPr>
                          </m:ctrlPr>
                        </m:accPr>
                        <m:e>
                          <m:r>
                            <a:rPr lang="en-US" altLang="zh-CN" b="1" i="1" dirty="0">
                              <a:solidFill>
                                <a:schemeClr val="accent1"/>
                              </a:solidFill>
                              <a:effectLst>
                                <a:outerShdw blurRad="38100" dist="38100" dir="2700000" algn="tl">
                                  <a:srgbClr val="C0C0C0"/>
                                </a:outerShdw>
                              </a:effectLst>
                              <a:latin typeface="Cambria Math" panose="02040503050406030204" pitchFamily="18" charset="0"/>
                            </a:rPr>
                            <m:t>𝐿</m:t>
                          </m:r>
                        </m:e>
                      </m:acc>
                    </m:oMath>
                  </m:oMathPara>
                </a14:m>
                <a:endParaRPr lang="en-US" altLang="zh-CN" b="1" i="1" dirty="0">
                  <a:solidFill>
                    <a:schemeClr val="accent1"/>
                  </a:solidFill>
                  <a:effectLst>
                    <a:outerShdw blurRad="38100" dist="38100" dir="2700000" algn="tl">
                      <a:srgbClr val="C0C0C0"/>
                    </a:outerShdw>
                  </a:effectLst>
                  <a:latin typeface="Cambria Math" panose="02040503050406030204" pitchFamily="18" charset="0"/>
                </a:endParaRPr>
              </a:p>
            </p:txBody>
          </p:sp>
        </mc:Choice>
        <mc:Fallback xmlns="">
          <p:sp>
            <p:nvSpPr>
              <p:cNvPr id="56" name="Rectangle 30"/>
              <p:cNvSpPr>
                <a:spLocks noRot="1" noChangeAspect="1" noMove="1" noResize="1" noEditPoints="1" noAdjustHandles="1" noChangeArrowheads="1" noChangeShapeType="1" noTextEdit="1"/>
              </p:cNvSpPr>
              <p:nvPr/>
            </p:nvSpPr>
            <p:spPr bwMode="auto">
              <a:xfrm>
                <a:off x="7564286" y="6045499"/>
                <a:ext cx="306387" cy="381000"/>
              </a:xfrm>
              <a:prstGeom prst="rect">
                <a:avLst/>
              </a:prstGeom>
              <a:blipFill rotWithShape="1">
                <a:blip r:embed="rId6"/>
                <a:stretch>
                  <a:fillRect r="-4000"/>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endParaRPr lang="zh-CN" altLang="en-US">
                  <a:noFill/>
                </a:endParaRPr>
              </a:p>
            </p:txBody>
          </p:sp>
        </mc:Fallback>
      </mc:AlternateContent>
      <p:sp>
        <p:nvSpPr>
          <p:cNvPr id="41" name="矩形 40"/>
          <p:cNvSpPr/>
          <p:nvPr/>
        </p:nvSpPr>
        <p:spPr>
          <a:xfrm>
            <a:off x="927803" y="1249594"/>
            <a:ext cx="4666900" cy="461665"/>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rPr>
              <a:t>产量既定条件下的成本最小化</a:t>
            </a:r>
          </a:p>
        </p:txBody>
      </p:sp>
      <p:sp>
        <p:nvSpPr>
          <p:cNvPr id="2" name="矩形 1"/>
          <p:cNvSpPr/>
          <p:nvPr/>
        </p:nvSpPr>
        <p:spPr>
          <a:xfrm>
            <a:off x="1150504" y="1878131"/>
            <a:ext cx="9703765" cy="1422954"/>
          </a:xfrm>
          <a:prstGeom prst="rect">
            <a:avLst/>
          </a:prstGeom>
        </p:spPr>
        <p:txBody>
          <a:bodyPr wrap="square">
            <a:spAutoFit/>
          </a:bodyPr>
          <a:lstStyle/>
          <a:p>
            <a:pPr indent="457200" algn="just">
              <a:lnSpc>
                <a:spcPct val="150000"/>
              </a:lnSpc>
            </a:pPr>
            <a:r>
              <a:rPr lang="zh-CN" altLang="zh-CN" sz="2000" dirty="0">
                <a:effectLst>
                  <a:outerShdw blurRad="38100" dist="38100" dir="2700000" algn="tl">
                    <a:srgbClr val="C0C0C0"/>
                  </a:outerShdw>
                </a:effectLst>
                <a:latin typeface="微软雅黑" panose="020B0503020204020204" pitchFamily="34" charset="-122"/>
                <a:ea typeface="微软雅黑" panose="020B0503020204020204" pitchFamily="34" charset="-122"/>
              </a:rPr>
              <a:t>企业寻求要素最优组合可能遇到的另外一种约束是产量既定，比如与销售商签订了商品供给协议，那么企业的目标就是在产量既定条件下寻求成本最小化的生产要素最优组合</a:t>
            </a:r>
            <a:r>
              <a:rPr lang="zh-CN" altLang="en-US" sz="2000" dirty="0">
                <a:effectLst>
                  <a:outerShdw blurRad="38100" dist="38100" dir="2700000" algn="tl">
                    <a:srgbClr val="C0C0C0"/>
                  </a:outerShdw>
                </a:effectLst>
                <a:latin typeface="微软雅黑" panose="020B0503020204020204" pitchFamily="34" charset="-122"/>
                <a:ea typeface="微软雅黑" panose="020B0503020204020204" pitchFamily="34" charset="-122"/>
              </a:rPr>
              <a:t>。</a:t>
            </a:r>
          </a:p>
        </p:txBody>
      </p:sp>
      <p:sp>
        <p:nvSpPr>
          <p:cNvPr id="44" name="Line 25"/>
          <p:cNvSpPr>
            <a:spLocks noChangeShapeType="1"/>
          </p:cNvSpPr>
          <p:nvPr/>
        </p:nvSpPr>
        <p:spPr bwMode="auto">
          <a:xfrm>
            <a:off x="6604464" y="4190682"/>
            <a:ext cx="1900516" cy="1865469"/>
          </a:xfrm>
          <a:prstGeom prst="line">
            <a:avLst/>
          </a:prstGeom>
          <a:ln w="19050"/>
        </p:spPr>
        <p:style>
          <a:lnRef idx="1">
            <a:schemeClr val="dk1"/>
          </a:lnRef>
          <a:fillRef idx="0">
            <a:schemeClr val="dk1"/>
          </a:fillRef>
          <a:effectRef idx="0">
            <a:schemeClr val="dk1"/>
          </a:effectRef>
          <a:fontRef idx="minor">
            <a:schemeClr val="tx1"/>
          </a:fontRef>
        </p:style>
        <p:txBody>
          <a:bodyPr wrap="none" lIns="90000" tIns="46800" rIns="90000" bIns="46800" anchor="ctr"/>
          <a:lstStyle/>
          <a:p>
            <a:endParaRPr lang="zh-CN" altLang="en-US" dirty="0"/>
          </a:p>
        </p:txBody>
      </p:sp>
      <p:cxnSp>
        <p:nvCxnSpPr>
          <p:cNvPr id="11" name="直接连接符 10"/>
          <p:cNvCxnSpPr/>
          <p:nvPr/>
        </p:nvCxnSpPr>
        <p:spPr>
          <a:xfrm>
            <a:off x="6585573" y="3935704"/>
            <a:ext cx="423829" cy="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6989941" y="3938409"/>
            <a:ext cx="58791" cy="2080098"/>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Rectangle 30">
                <a:extLst/>
              </p:cNvPr>
              <p:cNvSpPr>
                <a:spLocks noChangeArrowheads="1"/>
              </p:cNvSpPr>
              <p:nvPr/>
            </p:nvSpPr>
            <p:spPr bwMode="auto">
              <a:xfrm>
                <a:off x="6913440" y="6014682"/>
                <a:ext cx="306387" cy="381000"/>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zh-CN" b="1" i="1" dirty="0" smtClean="0">
                          <a:solidFill>
                            <a:schemeClr val="accent1"/>
                          </a:solidFill>
                          <a:effectLst>
                            <a:outerShdw blurRad="38100" dist="38100" dir="2700000" algn="tl">
                              <a:srgbClr val="C0C0C0"/>
                            </a:outerShdw>
                          </a:effectLst>
                          <a:latin typeface="Cambria Math" panose="02040503050406030204" pitchFamily="18" charset="0"/>
                        </a:rPr>
                        <m:t>𝑳</m:t>
                      </m:r>
                    </m:oMath>
                  </m:oMathPara>
                </a14:m>
                <a:endParaRPr lang="en-US" altLang="zh-CN" b="1" dirty="0">
                  <a:solidFill>
                    <a:schemeClr val="accent1"/>
                  </a:solidFill>
                  <a:effectLst>
                    <a:outerShdw blurRad="38100" dist="38100" dir="2700000" algn="tl">
                      <a:srgbClr val="C0C0C0"/>
                    </a:outerShdw>
                  </a:effectLst>
                </a:endParaRPr>
              </a:p>
            </p:txBody>
          </p:sp>
        </mc:Choice>
        <mc:Fallback xmlns="">
          <p:sp>
            <p:nvSpPr>
              <p:cNvPr id="54" name="Rectangle 30"/>
              <p:cNvSpPr>
                <a:spLocks noRot="1" noChangeAspect="1" noMove="1" noResize="1" noEditPoints="1" noAdjustHandles="1" noChangeArrowheads="1" noChangeShapeType="1" noTextEdit="1"/>
              </p:cNvSpPr>
              <p:nvPr/>
            </p:nvSpPr>
            <p:spPr bwMode="auto">
              <a:xfrm>
                <a:off x="6913440" y="6014682"/>
                <a:ext cx="306387" cy="381000"/>
              </a:xfrm>
              <a:prstGeom prst="rect">
                <a:avLst/>
              </a:prstGeom>
              <a:blipFill rotWithShape="1">
                <a:blip r:embed="rId7"/>
                <a:stretch>
                  <a:fillRect r="-10000"/>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59" name="Rectangle 30">
                <a:extLst/>
              </p:cNvPr>
              <p:cNvSpPr>
                <a:spLocks noChangeArrowheads="1"/>
              </p:cNvSpPr>
              <p:nvPr/>
            </p:nvSpPr>
            <p:spPr bwMode="auto">
              <a:xfrm>
                <a:off x="6279186" y="3732980"/>
                <a:ext cx="306387" cy="381000"/>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zh-CN" b="1" i="1" dirty="0" smtClean="0">
                          <a:solidFill>
                            <a:schemeClr val="accent1"/>
                          </a:solidFill>
                          <a:effectLst>
                            <a:outerShdw blurRad="38100" dist="38100" dir="2700000" algn="tl">
                              <a:srgbClr val="C0C0C0"/>
                            </a:outerShdw>
                          </a:effectLst>
                          <a:latin typeface="Cambria Math" panose="02040503050406030204" pitchFamily="18" charset="0"/>
                        </a:rPr>
                        <m:t>𝑲</m:t>
                      </m:r>
                    </m:oMath>
                  </m:oMathPara>
                </a14:m>
                <a:endParaRPr lang="en-US" altLang="zh-CN" b="1" dirty="0">
                  <a:solidFill>
                    <a:schemeClr val="accent1"/>
                  </a:solidFill>
                  <a:effectLst>
                    <a:outerShdw blurRad="38100" dist="38100" dir="2700000" algn="tl">
                      <a:srgbClr val="C0C0C0"/>
                    </a:outerShdw>
                  </a:effectLst>
                </a:endParaRPr>
              </a:p>
            </p:txBody>
          </p:sp>
        </mc:Choice>
        <mc:Fallback xmlns="">
          <p:sp>
            <p:nvSpPr>
              <p:cNvPr id="59" name="Rectangle 30"/>
              <p:cNvSpPr>
                <a:spLocks noRot="1" noChangeAspect="1" noMove="1" noResize="1" noEditPoints="1" noAdjustHandles="1" noChangeArrowheads="1" noChangeShapeType="1" noTextEdit="1"/>
              </p:cNvSpPr>
              <p:nvPr/>
            </p:nvSpPr>
            <p:spPr bwMode="auto">
              <a:xfrm>
                <a:off x="6279186" y="3732980"/>
                <a:ext cx="306387" cy="381000"/>
              </a:xfrm>
              <a:prstGeom prst="rect">
                <a:avLst/>
              </a:prstGeom>
              <a:blipFill rotWithShape="1">
                <a:blip r:embed="rId8"/>
                <a:stretch>
                  <a:fillRect r="-24000"/>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endParaRPr lang="zh-CN" altLang="en-US">
                  <a:noFill/>
                </a:endParaRPr>
              </a:p>
            </p:txBody>
          </p:sp>
        </mc:Fallback>
      </mc:AlternateContent>
      <p:sp>
        <p:nvSpPr>
          <p:cNvPr id="34" name="Rectangle 5"/>
          <p:cNvSpPr>
            <a:spLocks noChangeArrowheads="1"/>
          </p:cNvSpPr>
          <p:nvPr/>
        </p:nvSpPr>
        <p:spPr bwMode="auto">
          <a:xfrm>
            <a:off x="1078750" y="3275777"/>
            <a:ext cx="4945496" cy="961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pPr>
              <a:lnSpc>
                <a:spcPct val="150000"/>
              </a:lnSpc>
            </a:pPr>
            <a:r>
              <a:rPr lang="zh-CN" altLang="en-US" sz="2000" dirty="0">
                <a:solidFill>
                  <a:schemeClr val="accent6">
                    <a:lumMod val="75000"/>
                  </a:schemeClr>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均衡点</a:t>
            </a:r>
            <a:r>
              <a:rPr lang="en-US" altLang="zh-CN" sz="2000" dirty="0">
                <a:solidFill>
                  <a:schemeClr val="accent6">
                    <a:lumMod val="75000"/>
                  </a:schemeClr>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E</a:t>
            </a:r>
            <a:r>
              <a:rPr lang="zh-CN" altLang="en-US" sz="2000" dirty="0">
                <a:solidFill>
                  <a:schemeClr val="accent6">
                    <a:lumMod val="75000"/>
                  </a:schemeClr>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需要满足的条件</a:t>
            </a:r>
          </a:p>
        </p:txBody>
      </p:sp>
      <mc:AlternateContent xmlns:mc="http://schemas.openxmlformats.org/markup-compatibility/2006" xmlns:a14="http://schemas.microsoft.com/office/drawing/2010/main">
        <mc:Choice Requires="a14">
          <p:sp>
            <p:nvSpPr>
              <p:cNvPr id="35" name="Rectangle 30">
                <a:extLst/>
              </p:cNvPr>
              <p:cNvSpPr>
                <a:spLocks noChangeArrowheads="1"/>
              </p:cNvSpPr>
              <p:nvPr/>
            </p:nvSpPr>
            <p:spPr bwMode="auto">
              <a:xfrm>
                <a:off x="6742345" y="4046462"/>
                <a:ext cx="306387" cy="381000"/>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acc>
                        <m:accPr>
                          <m:chr m:val="̅"/>
                          <m:ctrlPr>
                            <a:rPr lang="en-US" altLang="zh-CN" b="1" i="1" dirty="0" smtClean="0">
                              <a:solidFill>
                                <a:schemeClr val="accent1"/>
                              </a:solidFill>
                              <a:effectLst>
                                <a:outerShdw blurRad="38100" dist="38100" dir="2700000" algn="tl">
                                  <a:srgbClr val="C0C0C0"/>
                                </a:outerShdw>
                              </a:effectLst>
                              <a:latin typeface="Cambria Math" panose="02040503050406030204" pitchFamily="18" charset="0"/>
                            </a:rPr>
                          </m:ctrlPr>
                        </m:accPr>
                        <m:e>
                          <m:r>
                            <a:rPr lang="en-US" altLang="zh-CN" b="1" i="1" dirty="0" smtClean="0">
                              <a:solidFill>
                                <a:schemeClr val="accent1"/>
                              </a:solidFill>
                              <a:effectLst>
                                <a:outerShdw blurRad="38100" dist="38100" dir="2700000" algn="tl">
                                  <a:srgbClr val="C0C0C0"/>
                                </a:outerShdw>
                              </a:effectLst>
                              <a:latin typeface="Cambria Math" panose="02040503050406030204" pitchFamily="18" charset="0"/>
                            </a:rPr>
                            <m:t>𝑘</m:t>
                          </m:r>
                        </m:e>
                      </m:acc>
                    </m:oMath>
                  </m:oMathPara>
                </a14:m>
                <a:endParaRPr lang="en-US" altLang="zh-CN" b="1" dirty="0">
                  <a:solidFill>
                    <a:schemeClr val="accent1"/>
                  </a:solidFill>
                  <a:effectLst>
                    <a:outerShdw blurRad="38100" dist="38100" dir="2700000" algn="tl">
                      <a:srgbClr val="C0C0C0"/>
                    </a:outerShdw>
                  </a:effectLst>
                </a:endParaRPr>
              </a:p>
            </p:txBody>
          </p:sp>
        </mc:Choice>
        <mc:Fallback xmlns="">
          <p:sp>
            <p:nvSpPr>
              <p:cNvPr id="35" name="Rectangle 30"/>
              <p:cNvSpPr>
                <a:spLocks noRot="1" noChangeAspect="1" noMove="1" noResize="1" noEditPoints="1" noAdjustHandles="1" noChangeArrowheads="1" noChangeShapeType="1" noTextEdit="1"/>
              </p:cNvSpPr>
              <p:nvPr/>
            </p:nvSpPr>
            <p:spPr bwMode="auto">
              <a:xfrm>
                <a:off x="6742345" y="4046462"/>
                <a:ext cx="306387" cy="381000"/>
              </a:xfrm>
              <a:prstGeom prst="rect">
                <a:avLst/>
              </a:prstGeom>
              <a:blipFill rotWithShape="1">
                <a:blip r:embed="rId9"/>
                <a:stretch>
                  <a:fillRect r="-8000"/>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endParaRPr lang="zh-CN" altLang="en-US">
                  <a:noFill/>
                </a:endParaRPr>
              </a:p>
            </p:txBody>
          </p:sp>
        </mc:Fallback>
      </mc:AlternateContent>
      <p:graphicFrame>
        <p:nvGraphicFramePr>
          <p:cNvPr id="7" name="对象 6"/>
          <p:cNvGraphicFramePr>
            <a:graphicFrameLocks noChangeAspect="1"/>
          </p:cNvGraphicFramePr>
          <p:nvPr/>
        </p:nvGraphicFramePr>
        <p:xfrm>
          <a:off x="1357180" y="4654916"/>
          <a:ext cx="1503920" cy="939951"/>
        </p:xfrm>
        <a:graphic>
          <a:graphicData uri="http://schemas.openxmlformats.org/presentationml/2006/ole">
            <mc:AlternateContent xmlns:mc="http://schemas.openxmlformats.org/markup-compatibility/2006">
              <mc:Choice xmlns:v="urn:schemas-microsoft-com:vml" Requires="v">
                <p:oleObj spid="_x0000_s7170" r:id="rId10" imgW="21945600" imgH="13716000" progId="">
                  <p:embed/>
                </p:oleObj>
              </mc:Choice>
              <mc:Fallback>
                <p:oleObj r:id="rId10" imgW="21945600" imgH="13716000" progId="">
                  <p:embed/>
                  <p:pic>
                    <p:nvPicPr>
                      <p:cNvPr id="7" name="对象 6"/>
                      <p:cNvPicPr>
                        <a:picLocks noChangeAspect="1"/>
                      </p:cNvPicPr>
                      <p:nvPr/>
                    </p:nvPicPr>
                    <p:blipFill>
                      <a:blip r:embed="rId11"/>
                      <a:stretch>
                        <a:fillRect/>
                      </a:stretch>
                    </p:blipFill>
                    <p:spPr>
                      <a:xfrm>
                        <a:off x="1357180" y="4654916"/>
                        <a:ext cx="1503920" cy="939951"/>
                      </a:xfrm>
                      <a:prstGeom prst="rect">
                        <a:avLst/>
                      </a:prstGeom>
                      <a:noFill/>
                      <a:ln w="9525">
                        <a:noFill/>
                      </a:ln>
                    </p:spPr>
                  </p:pic>
                </p:oleObj>
              </mc:Fallback>
            </mc:AlternateContent>
          </a:graphicData>
        </a:graphic>
      </p:graphicFrame>
      <p:graphicFrame>
        <p:nvGraphicFramePr>
          <p:cNvPr id="9" name="对象 8"/>
          <p:cNvGraphicFramePr>
            <a:graphicFrameLocks noChangeAspect="1"/>
          </p:cNvGraphicFramePr>
          <p:nvPr/>
        </p:nvGraphicFramePr>
        <p:xfrm>
          <a:off x="3696561" y="4654916"/>
          <a:ext cx="1576768" cy="1024900"/>
        </p:xfrm>
        <a:graphic>
          <a:graphicData uri="http://schemas.openxmlformats.org/presentationml/2006/ole">
            <mc:AlternateContent xmlns:mc="http://schemas.openxmlformats.org/markup-compatibility/2006">
              <mc:Choice xmlns:v="urn:schemas-microsoft-com:vml" Requires="v">
                <p:oleObj spid="_x0000_s7171" r:id="rId12" imgW="21336000" imgH="14020800" progId="">
                  <p:embed/>
                </p:oleObj>
              </mc:Choice>
              <mc:Fallback>
                <p:oleObj r:id="rId12" imgW="21336000" imgH="14020800" progId="">
                  <p:embed/>
                  <p:pic>
                    <p:nvPicPr>
                      <p:cNvPr id="9" name="对象 8"/>
                      <p:cNvPicPr>
                        <a:picLocks noChangeAspect="1"/>
                      </p:cNvPicPr>
                      <p:nvPr/>
                    </p:nvPicPr>
                    <p:blipFill>
                      <a:blip r:embed="rId13"/>
                      <a:stretch>
                        <a:fillRect/>
                      </a:stretch>
                    </p:blipFill>
                    <p:spPr>
                      <a:xfrm>
                        <a:off x="3696561" y="4654916"/>
                        <a:ext cx="1576768" cy="1024900"/>
                      </a:xfrm>
                      <a:prstGeom prst="rect">
                        <a:avLst/>
                      </a:prstGeom>
                      <a:noFill/>
                      <a:ln w="9525">
                        <a:noFill/>
                      </a:ln>
                    </p:spPr>
                  </p:pic>
                </p:oleObj>
              </mc:Fallback>
            </mc:AlternateContent>
          </a:graphicData>
        </a:graphic>
      </p:graphicFrame>
      <p:sp>
        <p:nvSpPr>
          <p:cNvPr id="10" name="矩形 9"/>
          <p:cNvSpPr/>
          <p:nvPr/>
        </p:nvSpPr>
        <p:spPr>
          <a:xfrm>
            <a:off x="2992889" y="5036771"/>
            <a:ext cx="415498" cy="369332"/>
          </a:xfrm>
          <a:prstGeom prst="rect">
            <a:avLst/>
          </a:prstGeom>
        </p:spPr>
        <p:txBody>
          <a:bodyPr wrap="none">
            <a:spAutoFit/>
          </a:bodyPr>
          <a:lstStyle/>
          <a:p>
            <a:r>
              <a:rPr lang="zh-CN" altLang="en-US" dirty="0">
                <a:solidFill>
                  <a:schemeClr val="accent6">
                    <a:lumMod val="75000"/>
                  </a:schemeClr>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或</a:t>
            </a:r>
            <a:endParaRPr lang="zh-CN" altLang="en-US" dirty="0"/>
          </a:p>
        </p:txBody>
      </p:sp>
      <p:sp>
        <p:nvSpPr>
          <p:cNvPr id="39" name="Rectangle 50"/>
          <p:cNvSpPr>
            <a:spLocks noChangeArrowheads="1"/>
          </p:cNvSpPr>
          <p:nvPr/>
        </p:nvSpPr>
        <p:spPr bwMode="auto">
          <a:xfrm>
            <a:off x="1150503" y="4292224"/>
            <a:ext cx="4329343" cy="1711926"/>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
        <p:nvSpPr>
          <p:cNvPr id="3" name="矩形 2"/>
          <p:cNvSpPr/>
          <p:nvPr/>
        </p:nvSpPr>
        <p:spPr>
          <a:xfrm>
            <a:off x="7066633" y="6374313"/>
            <a:ext cx="2852063" cy="338554"/>
          </a:xfrm>
          <a:prstGeom prst="rect">
            <a:avLst/>
          </a:prstGeom>
        </p:spPr>
        <p:txBody>
          <a:bodyPr wrap="none">
            <a:spAutoFit/>
          </a:bodyPr>
          <a:lstStyle/>
          <a:p>
            <a:r>
              <a:rPr lang="zh-CN" altLang="zh-CN" sz="16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产量既定条件下的成本最小化</a:t>
            </a: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797888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91"/>
          <p:cNvSpPr>
            <a:spLocks noChangeArrowheads="1"/>
          </p:cNvSpPr>
          <p:nvPr/>
        </p:nvSpPr>
        <p:spPr bwMode="auto">
          <a:xfrm>
            <a:off x="6857115" y="1941610"/>
            <a:ext cx="3972023" cy="3401099"/>
          </a:xfrm>
          <a:prstGeom prst="rect">
            <a:avLst/>
          </a:prstGeom>
          <a:solidFill>
            <a:srgbClr val="FFFFF3"/>
          </a:solidFill>
          <a:ln w="9525">
            <a:solidFill>
              <a:srgbClr val="3399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zh-CN" altLang="en-US" dirty="0" smtClean="0"/>
              <a:t>   </a:t>
            </a:r>
            <a:endParaRPr lang="en-US" altLang="zh-CN" dirty="0" smtClean="0"/>
          </a:p>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456185"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生产扩展线</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21" name="文本框 20"/>
          <p:cNvSpPr txBox="1"/>
          <p:nvPr/>
        </p:nvSpPr>
        <p:spPr>
          <a:xfrm>
            <a:off x="9093200" y="669738"/>
            <a:ext cx="2966720"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prstClr val="black"/>
                </a:solidFill>
                <a:latin typeface="微软雅黑" panose="020B0503020204020204" pitchFamily="34" charset="-122"/>
                <a:ea typeface="微软雅黑" panose="020B0503020204020204" pitchFamily="34" charset="-122"/>
              </a:rPr>
              <a:t>第二版</a:t>
            </a:r>
            <a:endParaRPr lang="zh-CN" altLang="en-US" sz="1400" i="1" dirty="0">
              <a:solidFill>
                <a:srgbClr val="002060"/>
              </a:solidFill>
              <a:latin typeface="微软雅黑" panose="020B0503020204020204" pitchFamily="34" charset="-122"/>
              <a:ea typeface="微软雅黑" panose="020B0503020204020204" pitchFamily="34" charset="-122"/>
            </a:endParaRPr>
          </a:p>
        </p:txBody>
      </p:sp>
      <p:grpSp>
        <p:nvGrpSpPr>
          <p:cNvPr id="7" name="Group 28"/>
          <p:cNvGrpSpPr/>
          <p:nvPr/>
        </p:nvGrpSpPr>
        <p:grpSpPr bwMode="auto">
          <a:xfrm>
            <a:off x="6912776" y="1771779"/>
            <a:ext cx="3916363" cy="3324225"/>
            <a:chOff x="624" y="426"/>
            <a:chExt cx="2467" cy="2094"/>
          </a:xfrm>
        </p:grpSpPr>
        <p:sp>
          <p:nvSpPr>
            <p:cNvPr id="8" name="Line 29"/>
            <p:cNvSpPr>
              <a:spLocks noChangeShapeType="1"/>
            </p:cNvSpPr>
            <p:nvPr/>
          </p:nvSpPr>
          <p:spPr bwMode="auto">
            <a:xfrm>
              <a:off x="864" y="720"/>
              <a:ext cx="0" cy="1584"/>
            </a:xfrm>
            <a:prstGeom prst="line">
              <a:avLst/>
            </a:prstGeom>
            <a:noFill/>
            <a:ln w="9525">
              <a:solidFill>
                <a:srgbClr val="00206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dirty="0"/>
            </a:p>
          </p:txBody>
        </p:sp>
        <p:sp>
          <p:nvSpPr>
            <p:cNvPr id="9" name="Line 30"/>
            <p:cNvSpPr>
              <a:spLocks noChangeShapeType="1"/>
            </p:cNvSpPr>
            <p:nvPr/>
          </p:nvSpPr>
          <p:spPr bwMode="auto">
            <a:xfrm flipH="1">
              <a:off x="864" y="2304"/>
              <a:ext cx="1920" cy="0"/>
            </a:xfrm>
            <a:prstGeom prst="line">
              <a:avLst/>
            </a:prstGeom>
            <a:noFill/>
            <a:ln w="9525">
              <a:solidFill>
                <a:srgbClr val="00206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0" name="Rectangle 31"/>
            <p:cNvSpPr>
              <a:spLocks noChangeArrowheads="1"/>
            </p:cNvSpPr>
            <p:nvPr/>
          </p:nvSpPr>
          <p:spPr bwMode="auto">
            <a:xfrm>
              <a:off x="702" y="426"/>
              <a:ext cx="288"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002060"/>
                  </a:solidFill>
                  <a:effectLst>
                    <a:outerShdw blurRad="38100" dist="38100" dir="2700000" algn="tl">
                      <a:srgbClr val="C0C0C0"/>
                    </a:outerShdw>
                  </a:effectLst>
                </a:rPr>
                <a:t>K</a:t>
              </a:r>
            </a:p>
          </p:txBody>
        </p:sp>
        <p:sp>
          <p:nvSpPr>
            <p:cNvPr id="11" name="Rectangle 32"/>
            <p:cNvSpPr>
              <a:spLocks noChangeArrowheads="1"/>
            </p:cNvSpPr>
            <p:nvPr/>
          </p:nvSpPr>
          <p:spPr bwMode="auto">
            <a:xfrm>
              <a:off x="2803" y="2184"/>
              <a:ext cx="288"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002060"/>
                  </a:solidFill>
                  <a:effectLst>
                    <a:outerShdw blurRad="38100" dist="38100" dir="2700000" algn="tl">
                      <a:srgbClr val="C0C0C0"/>
                    </a:outerShdw>
                  </a:effectLst>
                </a:rPr>
                <a:t>L</a:t>
              </a:r>
            </a:p>
          </p:txBody>
        </p:sp>
        <p:sp>
          <p:nvSpPr>
            <p:cNvPr id="12" name="Rectangle 33"/>
            <p:cNvSpPr>
              <a:spLocks noChangeArrowheads="1"/>
            </p:cNvSpPr>
            <p:nvPr/>
          </p:nvSpPr>
          <p:spPr bwMode="auto">
            <a:xfrm>
              <a:off x="624" y="2160"/>
              <a:ext cx="288"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002060"/>
                  </a:solidFill>
                  <a:effectLst>
                    <a:outerShdw blurRad="38100" dist="38100" dir="2700000" algn="tl">
                      <a:srgbClr val="C0C0C0"/>
                    </a:outerShdw>
                  </a:effectLst>
                </a:rPr>
                <a:t>O</a:t>
              </a:r>
            </a:p>
          </p:txBody>
        </p:sp>
        <p:sp>
          <p:nvSpPr>
            <p:cNvPr id="13" name="Freeform 34"/>
            <p:cNvSpPr/>
            <p:nvPr/>
          </p:nvSpPr>
          <p:spPr bwMode="auto">
            <a:xfrm>
              <a:off x="1036" y="1248"/>
              <a:ext cx="932" cy="908"/>
            </a:xfrm>
            <a:custGeom>
              <a:avLst/>
              <a:gdLst>
                <a:gd name="T0" fmla="*/ 0 w 932"/>
                <a:gd name="T1" fmla="*/ 0 h 908"/>
                <a:gd name="T2" fmla="*/ 120 w 932"/>
                <a:gd name="T3" fmla="*/ 372 h 908"/>
                <a:gd name="T4" fmla="*/ 456 w 932"/>
                <a:gd name="T5" fmla="*/ 748 h 908"/>
                <a:gd name="T6" fmla="*/ 932 w 932"/>
                <a:gd name="T7" fmla="*/ 908 h 908"/>
              </a:gdLst>
              <a:ahLst/>
              <a:cxnLst>
                <a:cxn ang="0">
                  <a:pos x="T0" y="T1"/>
                </a:cxn>
                <a:cxn ang="0">
                  <a:pos x="T2" y="T3"/>
                </a:cxn>
                <a:cxn ang="0">
                  <a:pos x="T4" y="T5"/>
                </a:cxn>
                <a:cxn ang="0">
                  <a:pos x="T6" y="T7"/>
                </a:cxn>
              </a:cxnLst>
              <a:rect l="0" t="0" r="r" b="b"/>
              <a:pathLst>
                <a:path w="932" h="908">
                  <a:moveTo>
                    <a:pt x="0" y="0"/>
                  </a:moveTo>
                  <a:cubicBezTo>
                    <a:pt x="20" y="62"/>
                    <a:pt x="44" y="247"/>
                    <a:pt x="120" y="372"/>
                  </a:cubicBezTo>
                  <a:cubicBezTo>
                    <a:pt x="196" y="497"/>
                    <a:pt x="321" y="659"/>
                    <a:pt x="456" y="748"/>
                  </a:cubicBezTo>
                  <a:cubicBezTo>
                    <a:pt x="591" y="837"/>
                    <a:pt x="833" y="875"/>
                    <a:pt x="932" y="908"/>
                  </a:cubicBezTo>
                </a:path>
              </a:pathLst>
            </a:custGeom>
            <a:noFill/>
            <a:ln w="12700" cap="flat" cmpd="sng">
              <a:solidFill>
                <a:srgbClr val="3366CC"/>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5" name="Freeform 36"/>
            <p:cNvSpPr/>
            <p:nvPr/>
          </p:nvSpPr>
          <p:spPr bwMode="auto">
            <a:xfrm>
              <a:off x="1452" y="1000"/>
              <a:ext cx="932" cy="908"/>
            </a:xfrm>
            <a:custGeom>
              <a:avLst/>
              <a:gdLst>
                <a:gd name="T0" fmla="*/ 0 w 932"/>
                <a:gd name="T1" fmla="*/ 0 h 908"/>
                <a:gd name="T2" fmla="*/ 120 w 932"/>
                <a:gd name="T3" fmla="*/ 372 h 908"/>
                <a:gd name="T4" fmla="*/ 456 w 932"/>
                <a:gd name="T5" fmla="*/ 748 h 908"/>
                <a:gd name="T6" fmla="*/ 932 w 932"/>
                <a:gd name="T7" fmla="*/ 908 h 908"/>
              </a:gdLst>
              <a:ahLst/>
              <a:cxnLst>
                <a:cxn ang="0">
                  <a:pos x="T0" y="T1"/>
                </a:cxn>
                <a:cxn ang="0">
                  <a:pos x="T2" y="T3"/>
                </a:cxn>
                <a:cxn ang="0">
                  <a:pos x="T4" y="T5"/>
                </a:cxn>
                <a:cxn ang="0">
                  <a:pos x="T6" y="T7"/>
                </a:cxn>
              </a:cxnLst>
              <a:rect l="0" t="0" r="r" b="b"/>
              <a:pathLst>
                <a:path w="932" h="908">
                  <a:moveTo>
                    <a:pt x="0" y="0"/>
                  </a:moveTo>
                  <a:cubicBezTo>
                    <a:pt x="20" y="62"/>
                    <a:pt x="44" y="247"/>
                    <a:pt x="120" y="372"/>
                  </a:cubicBezTo>
                  <a:cubicBezTo>
                    <a:pt x="196" y="497"/>
                    <a:pt x="321" y="659"/>
                    <a:pt x="456" y="748"/>
                  </a:cubicBezTo>
                  <a:cubicBezTo>
                    <a:pt x="591" y="837"/>
                    <a:pt x="833" y="875"/>
                    <a:pt x="932" y="908"/>
                  </a:cubicBezTo>
                </a:path>
              </a:pathLst>
            </a:custGeom>
            <a:noFill/>
            <a:ln w="12700" cap="flat" cmpd="sng">
              <a:solidFill>
                <a:schemeClr val="tx1"/>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6" name="Rectangle 37"/>
            <p:cNvSpPr>
              <a:spLocks noChangeArrowheads="1"/>
            </p:cNvSpPr>
            <p:nvPr/>
          </p:nvSpPr>
          <p:spPr bwMode="auto">
            <a:xfrm>
              <a:off x="1968" y="2112"/>
              <a:ext cx="144"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dirty="0">
                  <a:effectLst>
                    <a:outerShdw blurRad="38100" dist="38100" dir="2700000" algn="tl">
                      <a:srgbClr val="C0C0C0"/>
                    </a:outerShdw>
                  </a:effectLst>
                </a:rPr>
                <a:t>Q</a:t>
              </a:r>
              <a:r>
                <a:rPr lang="en-US" altLang="zh-CN" sz="1800" b="1" baseline="-25000" dirty="0">
                  <a:effectLst>
                    <a:outerShdw blurRad="38100" dist="38100" dir="2700000" algn="tl">
                      <a:srgbClr val="C0C0C0"/>
                    </a:outerShdw>
                  </a:effectLst>
                </a:rPr>
                <a:t>1</a:t>
              </a:r>
              <a:endParaRPr lang="en-US" altLang="zh-CN" sz="1800" b="1" dirty="0">
                <a:effectLst>
                  <a:outerShdw blurRad="38100" dist="38100" dir="2700000" algn="tl">
                    <a:srgbClr val="C0C0C0"/>
                  </a:outerShdw>
                </a:effectLst>
              </a:endParaRPr>
            </a:p>
          </p:txBody>
        </p:sp>
        <p:sp>
          <p:nvSpPr>
            <p:cNvPr id="18" name="Rectangle 39"/>
            <p:cNvSpPr>
              <a:spLocks noChangeArrowheads="1"/>
            </p:cNvSpPr>
            <p:nvPr/>
          </p:nvSpPr>
          <p:spPr bwMode="auto">
            <a:xfrm>
              <a:off x="2382" y="1852"/>
              <a:ext cx="212"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dirty="0">
                  <a:effectLst>
                    <a:outerShdw blurRad="38100" dist="38100" dir="2700000" algn="tl">
                      <a:srgbClr val="C0C0C0"/>
                    </a:outerShdw>
                  </a:effectLst>
                </a:rPr>
                <a:t>Q</a:t>
              </a:r>
              <a:r>
                <a:rPr lang="en-US" altLang="zh-CN" sz="1800" b="1" baseline="-25000" dirty="0">
                  <a:effectLst>
                    <a:outerShdw blurRad="38100" dist="38100" dir="2700000" algn="tl">
                      <a:srgbClr val="C0C0C0"/>
                    </a:outerShdw>
                  </a:effectLst>
                </a:rPr>
                <a:t>2</a:t>
              </a:r>
              <a:endParaRPr lang="en-US" altLang="zh-CN" sz="1800" b="1" dirty="0">
                <a:effectLst>
                  <a:outerShdw blurRad="38100" dist="38100" dir="2700000" algn="tl">
                    <a:srgbClr val="C0C0C0"/>
                  </a:outerShdw>
                </a:effectLst>
              </a:endParaRPr>
            </a:p>
          </p:txBody>
        </p:sp>
      </p:grpSp>
      <p:sp>
        <p:nvSpPr>
          <p:cNvPr id="19" name="Rectangle 48"/>
          <p:cNvSpPr>
            <a:spLocks noChangeArrowheads="1"/>
          </p:cNvSpPr>
          <p:nvPr/>
        </p:nvSpPr>
        <p:spPr bwMode="auto">
          <a:xfrm>
            <a:off x="9456940" y="2924304"/>
            <a:ext cx="457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FF0000"/>
                </a:solidFill>
                <a:effectLst>
                  <a:outerShdw blurRad="38100" dist="38100" dir="2700000" algn="tl">
                    <a:srgbClr val="C0C0C0"/>
                  </a:outerShdw>
                </a:effectLst>
              </a:rPr>
              <a:t>E</a:t>
            </a:r>
          </a:p>
        </p:txBody>
      </p:sp>
      <p:sp>
        <p:nvSpPr>
          <p:cNvPr id="22" name="Freeform 50"/>
          <p:cNvSpPr/>
          <p:nvPr/>
        </p:nvSpPr>
        <p:spPr bwMode="auto">
          <a:xfrm>
            <a:off x="7293775" y="3356103"/>
            <a:ext cx="1536697" cy="1390647"/>
          </a:xfrm>
          <a:custGeom>
            <a:avLst/>
            <a:gdLst>
              <a:gd name="T0" fmla="*/ 0 w 692"/>
              <a:gd name="T1" fmla="*/ 0 h 592"/>
              <a:gd name="T2" fmla="*/ 692 w 692"/>
              <a:gd name="T3" fmla="*/ 592 h 592"/>
            </a:gdLst>
            <a:ahLst/>
            <a:cxnLst>
              <a:cxn ang="0">
                <a:pos x="T0" y="T1"/>
              </a:cxn>
              <a:cxn ang="0">
                <a:pos x="T2" y="T3"/>
              </a:cxn>
            </a:cxnLst>
            <a:rect l="0" t="0" r="r" b="b"/>
            <a:pathLst>
              <a:path w="692" h="592">
                <a:moveTo>
                  <a:pt x="0" y="0"/>
                </a:moveTo>
                <a:lnTo>
                  <a:pt x="692" y="592"/>
                </a:lnTo>
              </a:path>
            </a:pathLst>
          </a:custGeom>
          <a:noFill/>
          <a:ln w="1905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24" name="Freeform 52"/>
          <p:cNvSpPr/>
          <p:nvPr/>
        </p:nvSpPr>
        <p:spPr bwMode="auto">
          <a:xfrm>
            <a:off x="7293775" y="2490659"/>
            <a:ext cx="2679687" cy="2256087"/>
          </a:xfrm>
          <a:custGeom>
            <a:avLst/>
            <a:gdLst>
              <a:gd name="T0" fmla="*/ 0 w 716"/>
              <a:gd name="T1" fmla="*/ 0 h 588"/>
              <a:gd name="T2" fmla="*/ 716 w 716"/>
              <a:gd name="T3" fmla="*/ 588 h 588"/>
            </a:gdLst>
            <a:ahLst/>
            <a:cxnLst>
              <a:cxn ang="0">
                <a:pos x="T0" y="T1"/>
              </a:cxn>
              <a:cxn ang="0">
                <a:pos x="T2" y="T3"/>
              </a:cxn>
            </a:cxnLst>
            <a:rect l="0" t="0" r="r" b="b"/>
            <a:pathLst>
              <a:path w="716" h="588">
                <a:moveTo>
                  <a:pt x="0" y="0"/>
                </a:moveTo>
                <a:lnTo>
                  <a:pt x="716" y="588"/>
                </a:lnTo>
              </a:path>
            </a:pathLst>
          </a:custGeom>
          <a:noFill/>
          <a:ln w="1905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25" name="Freeform 53"/>
          <p:cNvSpPr/>
          <p:nvPr/>
        </p:nvSpPr>
        <p:spPr bwMode="auto">
          <a:xfrm>
            <a:off x="7293776" y="3210054"/>
            <a:ext cx="2120900" cy="1543050"/>
          </a:xfrm>
          <a:custGeom>
            <a:avLst/>
            <a:gdLst>
              <a:gd name="T0" fmla="*/ 0 w 1336"/>
              <a:gd name="T1" fmla="*/ 972 h 972"/>
              <a:gd name="T2" fmla="*/ 216 w 1336"/>
              <a:gd name="T3" fmla="*/ 816 h 972"/>
              <a:gd name="T4" fmla="*/ 476 w 1336"/>
              <a:gd name="T5" fmla="*/ 652 h 972"/>
              <a:gd name="T6" fmla="*/ 764 w 1336"/>
              <a:gd name="T7" fmla="*/ 492 h 972"/>
              <a:gd name="T8" fmla="*/ 1044 w 1336"/>
              <a:gd name="T9" fmla="*/ 304 h 972"/>
              <a:gd name="T10" fmla="*/ 1336 w 1336"/>
              <a:gd name="T11" fmla="*/ 0 h 972"/>
            </a:gdLst>
            <a:ahLst/>
            <a:cxnLst>
              <a:cxn ang="0">
                <a:pos x="T0" y="T1"/>
              </a:cxn>
              <a:cxn ang="0">
                <a:pos x="T2" y="T3"/>
              </a:cxn>
              <a:cxn ang="0">
                <a:pos x="T4" y="T5"/>
              </a:cxn>
              <a:cxn ang="0">
                <a:pos x="T6" y="T7"/>
              </a:cxn>
              <a:cxn ang="0">
                <a:pos x="T8" y="T9"/>
              </a:cxn>
              <a:cxn ang="0">
                <a:pos x="T10" y="T11"/>
              </a:cxn>
            </a:cxnLst>
            <a:rect l="0" t="0" r="r" b="b"/>
            <a:pathLst>
              <a:path w="1336" h="972">
                <a:moveTo>
                  <a:pt x="0" y="972"/>
                </a:moveTo>
                <a:cubicBezTo>
                  <a:pt x="36" y="946"/>
                  <a:pt x="137" y="869"/>
                  <a:pt x="216" y="816"/>
                </a:cubicBezTo>
                <a:cubicBezTo>
                  <a:pt x="295" y="763"/>
                  <a:pt x="385" y="706"/>
                  <a:pt x="476" y="652"/>
                </a:cubicBezTo>
                <a:cubicBezTo>
                  <a:pt x="567" y="598"/>
                  <a:pt x="669" y="550"/>
                  <a:pt x="764" y="492"/>
                </a:cubicBezTo>
                <a:cubicBezTo>
                  <a:pt x="859" y="434"/>
                  <a:pt x="949" y="386"/>
                  <a:pt x="1044" y="304"/>
                </a:cubicBezTo>
                <a:cubicBezTo>
                  <a:pt x="1139" y="222"/>
                  <a:pt x="1275" y="63"/>
                  <a:pt x="1336" y="0"/>
                </a:cubicBezTo>
              </a:path>
            </a:pathLst>
          </a:custGeom>
          <a:noFill/>
          <a:ln w="19050" cap="flat" cmpd="sng">
            <a:solidFill>
              <a:srgbClr val="FF0000"/>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pic>
        <p:nvPicPr>
          <p:cNvPr id="26" name="Picture 63" descr="26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1976" y="4143504"/>
            <a:ext cx="76200" cy="762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6" descr="26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98726" y="3752979"/>
            <a:ext cx="76200" cy="76200"/>
          </a:xfrm>
          <a:prstGeom prst="rect">
            <a:avLst/>
          </a:prstGeom>
          <a:noFill/>
          <a:extLst>
            <a:ext uri="{909E8E84-426E-40DD-AFC4-6F175D3DCCD1}">
              <a14:hiddenFill xmlns:a14="http://schemas.microsoft.com/office/drawing/2010/main">
                <a:solidFill>
                  <a:srgbClr val="FFFFFF"/>
                </a:solidFill>
              </a14:hiddenFill>
            </a:ext>
          </a:extLst>
        </p:spPr>
      </p:pic>
      <p:sp>
        <p:nvSpPr>
          <p:cNvPr id="30" name="文本框 29"/>
          <p:cNvSpPr txBox="1"/>
          <p:nvPr/>
        </p:nvSpPr>
        <p:spPr>
          <a:xfrm>
            <a:off x="994030" y="2228311"/>
            <a:ext cx="4261803"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生产扩展曲线简称生产扩展线</a:t>
            </a:r>
          </a:p>
        </p:txBody>
      </p:sp>
      <p:sp>
        <p:nvSpPr>
          <p:cNvPr id="31" name="文本框 30"/>
          <p:cNvSpPr txBox="1"/>
          <p:nvPr/>
        </p:nvSpPr>
        <p:spPr>
          <a:xfrm>
            <a:off x="1058833" y="2973026"/>
            <a:ext cx="4969429" cy="2243050"/>
          </a:xfrm>
          <a:prstGeom prst="rect">
            <a:avLst/>
          </a:prstGeom>
          <a:noFill/>
        </p:spPr>
        <p:txBody>
          <a:bodyPr wrap="square" rtlCol="0">
            <a:spAutoFit/>
          </a:bodyPr>
          <a:lstStyle/>
          <a:p>
            <a:pPr indent="457200">
              <a:lnSpc>
                <a:spcPct val="150000"/>
              </a:lnSpc>
            </a:pPr>
            <a:r>
              <a:rPr lang="zh-CN" altLang="en-US" sz="2400" dirty="0">
                <a:latin typeface="微软雅黑" panose="020B0503020204020204" pitchFamily="34" charset="-122"/>
                <a:ea typeface="微软雅黑" panose="020B0503020204020204" pitchFamily="34" charset="-122"/>
              </a:rPr>
              <a:t>在生产要素价格和其他条件不变的情况下，随着成本或者产量的增加，按照企业的所有生产要素最优组合点描绘出来的一条曲线。</a:t>
            </a:r>
          </a:p>
        </p:txBody>
      </p:sp>
      <p:sp>
        <p:nvSpPr>
          <p:cNvPr id="32" name="Rectangle 38"/>
          <p:cNvSpPr>
            <a:spLocks noChangeArrowheads="1"/>
          </p:cNvSpPr>
          <p:nvPr/>
        </p:nvSpPr>
        <p:spPr bwMode="auto">
          <a:xfrm>
            <a:off x="7979577" y="3790188"/>
            <a:ext cx="543426" cy="334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dirty="0">
                <a:solidFill>
                  <a:srgbClr val="336699"/>
                </a:solidFill>
                <a:effectLst>
                  <a:outerShdw blurRad="38100" dist="38100" dir="2700000" algn="tl">
                    <a:srgbClr val="C0C0C0"/>
                  </a:outerShdw>
                </a:effectLst>
              </a:rPr>
              <a:t>E</a:t>
            </a:r>
            <a:r>
              <a:rPr lang="en-US" altLang="zh-CN" sz="1800" b="1" baseline="-25000" dirty="0">
                <a:solidFill>
                  <a:srgbClr val="336699"/>
                </a:solidFill>
                <a:effectLst>
                  <a:outerShdw blurRad="38100" dist="38100" dir="2700000" algn="tl">
                    <a:srgbClr val="C0C0C0"/>
                  </a:outerShdw>
                </a:effectLst>
              </a:rPr>
              <a:t>1</a:t>
            </a:r>
            <a:endParaRPr lang="en-US" altLang="zh-CN" sz="1800" b="1" dirty="0">
              <a:solidFill>
                <a:srgbClr val="336699"/>
              </a:solidFill>
              <a:effectLst>
                <a:outerShdw blurRad="38100" dist="38100" dir="2700000" algn="tl">
                  <a:srgbClr val="C0C0C0"/>
                </a:outerShdw>
              </a:effectLst>
            </a:endParaRPr>
          </a:p>
        </p:txBody>
      </p:sp>
      <p:sp>
        <p:nvSpPr>
          <p:cNvPr id="33" name="Rectangle 38"/>
          <p:cNvSpPr>
            <a:spLocks noChangeArrowheads="1"/>
          </p:cNvSpPr>
          <p:nvPr/>
        </p:nvSpPr>
        <p:spPr bwMode="auto">
          <a:xfrm>
            <a:off x="8623936" y="3421064"/>
            <a:ext cx="265113" cy="179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dirty="0">
                <a:solidFill>
                  <a:srgbClr val="336699"/>
                </a:solidFill>
                <a:effectLst>
                  <a:outerShdw blurRad="38100" dist="38100" dir="2700000" algn="tl">
                    <a:srgbClr val="C0C0C0"/>
                  </a:outerShdw>
                </a:effectLst>
              </a:rPr>
              <a:t>E</a:t>
            </a:r>
            <a:r>
              <a:rPr lang="en-US" altLang="zh-CN" sz="1800" b="1" baseline="-25000" dirty="0">
                <a:solidFill>
                  <a:srgbClr val="336699"/>
                </a:solidFill>
                <a:effectLst>
                  <a:outerShdw blurRad="38100" dist="38100" dir="2700000" algn="tl">
                    <a:srgbClr val="C0C0C0"/>
                  </a:outerShdw>
                </a:effectLst>
              </a:rPr>
              <a:t>2</a:t>
            </a:r>
            <a:endParaRPr lang="en-US" altLang="zh-CN" sz="1800" b="1" dirty="0">
              <a:solidFill>
                <a:srgbClr val="336699"/>
              </a:solidFill>
              <a:effectLst>
                <a:outerShdw blurRad="38100" dist="38100" dir="2700000" algn="tl">
                  <a:srgbClr val="C0C0C0"/>
                </a:outerShdw>
              </a:effectLst>
            </a:endParaRPr>
          </a:p>
        </p:txBody>
      </p:sp>
      <p:sp>
        <p:nvSpPr>
          <p:cNvPr id="37" name="Rectangle 39"/>
          <p:cNvSpPr>
            <a:spLocks noChangeArrowheads="1"/>
          </p:cNvSpPr>
          <p:nvPr/>
        </p:nvSpPr>
        <p:spPr bwMode="auto">
          <a:xfrm>
            <a:off x="9886328" y="4729156"/>
            <a:ext cx="336550" cy="285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dirty="0">
                <a:effectLst>
                  <a:outerShdw blurRad="38100" dist="38100" dir="2700000" algn="tl">
                    <a:srgbClr val="C0C0C0"/>
                  </a:outerShdw>
                </a:effectLst>
              </a:rPr>
              <a:t>A</a:t>
            </a:r>
            <a:r>
              <a:rPr lang="en-US" altLang="zh-CN" sz="1800" b="1" baseline="-25000" dirty="0">
                <a:effectLst>
                  <a:outerShdw blurRad="38100" dist="38100" dir="2700000" algn="tl">
                    <a:srgbClr val="C0C0C0"/>
                  </a:outerShdw>
                </a:effectLst>
              </a:rPr>
              <a:t>2</a:t>
            </a:r>
            <a:endParaRPr lang="en-US" altLang="zh-CN" sz="1800" b="1" dirty="0">
              <a:effectLst>
                <a:outerShdw blurRad="38100" dist="38100" dir="2700000" algn="tl">
                  <a:srgbClr val="C0C0C0"/>
                </a:outerShdw>
              </a:effectLst>
            </a:endParaRPr>
          </a:p>
        </p:txBody>
      </p:sp>
      <p:sp>
        <p:nvSpPr>
          <p:cNvPr id="38" name="Rectangle 39"/>
          <p:cNvSpPr>
            <a:spLocks noChangeArrowheads="1"/>
          </p:cNvSpPr>
          <p:nvPr/>
        </p:nvSpPr>
        <p:spPr bwMode="auto">
          <a:xfrm>
            <a:off x="6925476" y="2297051"/>
            <a:ext cx="336550" cy="285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dirty="0">
                <a:effectLst>
                  <a:outerShdw blurRad="38100" dist="38100" dir="2700000" algn="tl">
                    <a:srgbClr val="C0C0C0"/>
                  </a:outerShdw>
                </a:effectLst>
              </a:rPr>
              <a:t>B</a:t>
            </a:r>
            <a:r>
              <a:rPr lang="en-US" altLang="zh-CN" sz="1800" b="1" baseline="-25000" dirty="0">
                <a:effectLst>
                  <a:outerShdw blurRad="38100" dist="38100" dir="2700000" algn="tl">
                    <a:srgbClr val="C0C0C0"/>
                  </a:outerShdw>
                </a:effectLst>
              </a:rPr>
              <a:t>2</a:t>
            </a:r>
            <a:endParaRPr lang="en-US" altLang="zh-CN" sz="1800" b="1" dirty="0">
              <a:effectLst>
                <a:outerShdw blurRad="38100" dist="38100" dir="2700000" algn="tl">
                  <a:srgbClr val="C0C0C0"/>
                </a:outerShdw>
              </a:effectLst>
            </a:endParaRPr>
          </a:p>
        </p:txBody>
      </p:sp>
      <p:sp>
        <p:nvSpPr>
          <p:cNvPr id="39" name="Rectangle 37"/>
          <p:cNvSpPr>
            <a:spLocks noChangeArrowheads="1"/>
          </p:cNvSpPr>
          <p:nvPr/>
        </p:nvSpPr>
        <p:spPr bwMode="auto">
          <a:xfrm>
            <a:off x="6893726" y="3174018"/>
            <a:ext cx="2286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dirty="0">
                <a:effectLst>
                  <a:outerShdw blurRad="38100" dist="38100" dir="2700000" algn="tl">
                    <a:srgbClr val="C0C0C0"/>
                  </a:outerShdw>
                </a:effectLst>
              </a:rPr>
              <a:t>B</a:t>
            </a:r>
            <a:r>
              <a:rPr lang="en-US" altLang="zh-CN" sz="1800" b="1" baseline="-25000" dirty="0">
                <a:effectLst>
                  <a:outerShdw blurRad="38100" dist="38100" dir="2700000" algn="tl">
                    <a:srgbClr val="C0C0C0"/>
                  </a:outerShdw>
                </a:effectLst>
              </a:rPr>
              <a:t>1</a:t>
            </a:r>
            <a:endParaRPr lang="en-US" altLang="zh-CN" sz="1800" b="1" dirty="0">
              <a:effectLst>
                <a:outerShdw blurRad="38100" dist="38100" dir="2700000" algn="tl">
                  <a:srgbClr val="C0C0C0"/>
                </a:outerShdw>
              </a:effectLst>
            </a:endParaRPr>
          </a:p>
        </p:txBody>
      </p:sp>
      <p:sp>
        <p:nvSpPr>
          <p:cNvPr id="40" name="Rectangle 37"/>
          <p:cNvSpPr>
            <a:spLocks noChangeArrowheads="1"/>
          </p:cNvSpPr>
          <p:nvPr/>
        </p:nvSpPr>
        <p:spPr bwMode="auto">
          <a:xfrm>
            <a:off x="8703476" y="4791203"/>
            <a:ext cx="2286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dirty="0">
                <a:effectLst>
                  <a:outerShdw blurRad="38100" dist="38100" dir="2700000" algn="tl">
                    <a:srgbClr val="C0C0C0"/>
                  </a:outerShdw>
                </a:effectLst>
              </a:rPr>
              <a:t>A</a:t>
            </a:r>
            <a:r>
              <a:rPr lang="en-US" altLang="zh-CN" sz="1800" b="1" baseline="-25000" dirty="0">
                <a:effectLst>
                  <a:outerShdw blurRad="38100" dist="38100" dir="2700000" algn="tl">
                    <a:srgbClr val="C0C0C0"/>
                  </a:outerShdw>
                </a:effectLst>
              </a:rPr>
              <a:t>1</a:t>
            </a:r>
            <a:endParaRPr lang="en-US" altLang="zh-CN" sz="1800" b="1" dirty="0">
              <a:effectLst>
                <a:outerShdw blurRad="38100" dist="38100" dir="2700000" algn="tl">
                  <a:srgbClr val="C0C0C0"/>
                </a:outerShdw>
              </a:effectLst>
            </a:endParaRPr>
          </a:p>
        </p:txBody>
      </p:sp>
      <p:sp>
        <p:nvSpPr>
          <p:cNvPr id="34" name="Rectangle 50"/>
          <p:cNvSpPr>
            <a:spLocks noChangeArrowheads="1"/>
          </p:cNvSpPr>
          <p:nvPr/>
        </p:nvSpPr>
        <p:spPr bwMode="auto">
          <a:xfrm>
            <a:off x="887603" y="1941610"/>
            <a:ext cx="5402877" cy="3401099"/>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1213657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up)">
                                      <p:cBhvr>
                                        <p:cTn id="12" dur="500"/>
                                        <p:tgtEl>
                                          <p:spTgt spid="22"/>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up)">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dissolve">
                                      <p:cBhvr>
                                        <p:cTn id="21" dur="500"/>
                                        <p:tgtEl>
                                          <p:spTgt spid="26"/>
                                        </p:tgtEl>
                                      </p:cBhvr>
                                    </p:animEffect>
                                  </p:childTnLst>
                                </p:cTn>
                              </p:par>
                            </p:childTnLst>
                          </p:cTn>
                        </p:par>
                        <p:par>
                          <p:cTn id="22" fill="hold">
                            <p:stCondLst>
                              <p:cond delay="500"/>
                            </p:stCondLst>
                            <p:childTnLst>
                              <p:par>
                                <p:cTn id="23" presetID="9" presetClass="entr" presetSubtype="0" fill="hold"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dissolve">
                                      <p:cBhvr>
                                        <p:cTn id="25" dur="500"/>
                                        <p:tgtEl>
                                          <p:spTgt spid="2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down)">
                                      <p:cBhvr>
                                        <p:cTn id="30" dur="500"/>
                                        <p:tgtEl>
                                          <p:spTgt spid="25"/>
                                        </p:tgtEl>
                                      </p:cBhvr>
                                    </p:animEffect>
                                  </p:childTnLst>
                                </p:cTn>
                              </p:par>
                            </p:childTnLst>
                          </p:cTn>
                        </p:par>
                        <p:par>
                          <p:cTn id="31" fill="hold">
                            <p:stCondLst>
                              <p:cond delay="500"/>
                            </p:stCondLst>
                            <p:childTnLst>
                              <p:par>
                                <p:cTn id="32" presetID="9" presetClass="entr" presetSubtype="0" fill="hold" grpId="0"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dissolve">
                                      <p:cBhvr>
                                        <p:cTn id="34" dur="500"/>
                                        <p:tgtEl>
                                          <p:spTgt spid="19"/>
                                        </p:tgtEl>
                                      </p:cBhvr>
                                    </p:animEffect>
                                  </p:childTnLst>
                                </p:cTn>
                              </p:par>
                              <p:par>
                                <p:cTn id="35" presetID="6" presetClass="entr" presetSubtype="16"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circle(in)">
                                      <p:cBhvr>
                                        <p:cTn id="37" dur="2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19"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8168" y="365125"/>
            <a:ext cx="10175631" cy="1325563"/>
          </a:xfrm>
        </p:spPr>
        <p:txBody>
          <a:bodyPr/>
          <a:lstStyle/>
          <a:p>
            <a:r>
              <a:rPr lang="zh-CN" altLang="en-US" dirty="0" smtClean="0">
                <a:solidFill>
                  <a:srgbClr val="002060"/>
                </a:solidFill>
                <a:latin typeface="华文行楷" panose="02010800040101010101" pitchFamily="2" charset="-122"/>
                <a:ea typeface="华文行楷" panose="02010800040101010101" pitchFamily="2" charset="-122"/>
              </a:rPr>
              <a:t>第五节   短期成本函数</a:t>
            </a:r>
            <a:endParaRPr lang="zh-CN" altLang="en-US" dirty="0"/>
          </a:p>
        </p:txBody>
      </p:sp>
      <p:graphicFrame>
        <p:nvGraphicFramePr>
          <p:cNvPr id="4" name="内容占位符 3"/>
          <p:cNvGraphicFramePr>
            <a:graphicFrameLocks noGrp="1"/>
          </p:cNvGraphicFramePr>
          <p:nvPr>
            <p:ph idx="1"/>
          </p:nvPr>
        </p:nvGraphicFramePr>
        <p:xfrm>
          <a:off x="852170" y="1995805"/>
          <a:ext cx="10163175" cy="35756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p:cNvSpPr/>
          <p:nvPr/>
        </p:nvSpPr>
        <p:spPr>
          <a:xfrm rot="18868453" flipV="1">
            <a:off x="440599" y="715190"/>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18868453">
            <a:off x="770323" y="800106"/>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687424" y="1311064"/>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前凸弯带形 2"/>
          <p:cNvSpPr/>
          <p:nvPr/>
        </p:nvSpPr>
        <p:spPr>
          <a:xfrm>
            <a:off x="1734820" y="2581910"/>
            <a:ext cx="790575" cy="394970"/>
          </a:xfrm>
          <a:prstGeom prst="ellipseRibb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8" name="前凸弯带形 7"/>
          <p:cNvSpPr/>
          <p:nvPr/>
        </p:nvSpPr>
        <p:spPr>
          <a:xfrm>
            <a:off x="4275455" y="2581910"/>
            <a:ext cx="790575" cy="394970"/>
          </a:xfrm>
          <a:prstGeom prst="ellipseRibb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9" name="前凸弯带形 8"/>
          <p:cNvSpPr/>
          <p:nvPr/>
        </p:nvSpPr>
        <p:spPr>
          <a:xfrm>
            <a:off x="6815455" y="2623820"/>
            <a:ext cx="790575" cy="394970"/>
          </a:xfrm>
          <a:prstGeom prst="ellipseRibb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0" name="前凸弯带形 9"/>
          <p:cNvSpPr/>
          <p:nvPr/>
        </p:nvSpPr>
        <p:spPr>
          <a:xfrm>
            <a:off x="9425940" y="2581910"/>
            <a:ext cx="790575" cy="394970"/>
          </a:xfrm>
          <a:prstGeom prst="ellipseRibb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3044598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descr="10%"/>
          <p:cNvSpPr>
            <a:spLocks noChangeArrowheads="1"/>
          </p:cNvSpPr>
          <p:nvPr/>
        </p:nvSpPr>
        <p:spPr bwMode="auto">
          <a:xfrm>
            <a:off x="3234874" y="4200490"/>
            <a:ext cx="5264331" cy="2126446"/>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705102"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489277"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经济学中的成本</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21" name="文本框 20"/>
          <p:cNvSpPr txBox="1"/>
          <p:nvPr/>
        </p:nvSpPr>
        <p:spPr>
          <a:xfrm>
            <a:off x="9093200" y="669738"/>
            <a:ext cx="2966720"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prstClr val="black"/>
                </a:solidFill>
                <a:latin typeface="微软雅黑" panose="020B0503020204020204" pitchFamily="34" charset="-122"/>
                <a:ea typeface="微软雅黑" panose="020B0503020204020204" pitchFamily="34" charset="-122"/>
              </a:rPr>
              <a:t>第二版</a:t>
            </a:r>
            <a:endParaRPr lang="zh-CN" altLang="en-US" sz="1400" i="1" dirty="0">
              <a:solidFill>
                <a:srgbClr val="00206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279199" y="1108467"/>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生产成本</a:t>
            </a:r>
          </a:p>
        </p:txBody>
      </p:sp>
      <p:sp>
        <p:nvSpPr>
          <p:cNvPr id="29" name="文本框 28"/>
          <p:cNvSpPr txBox="1"/>
          <p:nvPr/>
        </p:nvSpPr>
        <p:spPr>
          <a:xfrm>
            <a:off x="1241080" y="2719777"/>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机会成本</a:t>
            </a:r>
          </a:p>
        </p:txBody>
      </p:sp>
      <p:sp>
        <p:nvSpPr>
          <p:cNvPr id="33" name="文本框 32"/>
          <p:cNvSpPr txBox="1"/>
          <p:nvPr/>
        </p:nvSpPr>
        <p:spPr>
          <a:xfrm>
            <a:off x="3823211" y="4461524"/>
            <a:ext cx="3816930"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经济成本</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显性成本 </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隐性成本</a:t>
            </a:r>
          </a:p>
        </p:txBody>
      </p:sp>
      <p:sp>
        <p:nvSpPr>
          <p:cNvPr id="34" name="文本框 33"/>
          <p:cNvSpPr txBox="1"/>
          <p:nvPr/>
        </p:nvSpPr>
        <p:spPr>
          <a:xfrm>
            <a:off x="3823211" y="5013689"/>
            <a:ext cx="3816929"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经济利润</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收益    </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经济成本</a:t>
            </a:r>
          </a:p>
        </p:txBody>
      </p:sp>
      <p:sp>
        <p:nvSpPr>
          <p:cNvPr id="35" name="文本框 34"/>
          <p:cNvSpPr txBox="1"/>
          <p:nvPr/>
        </p:nvSpPr>
        <p:spPr>
          <a:xfrm>
            <a:off x="3823211" y="5604653"/>
            <a:ext cx="3852337"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会计利润</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收益    </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会计成本</a:t>
            </a:r>
          </a:p>
        </p:txBody>
      </p:sp>
      <p:sp>
        <p:nvSpPr>
          <p:cNvPr id="7" name="矩形 6"/>
          <p:cNvSpPr/>
          <p:nvPr/>
        </p:nvSpPr>
        <p:spPr>
          <a:xfrm>
            <a:off x="1279199" y="3013508"/>
            <a:ext cx="9401380" cy="1689052"/>
          </a:xfrm>
          <a:prstGeom prst="rect">
            <a:avLst/>
          </a:prstGeom>
        </p:spPr>
        <p:txBody>
          <a:bodyPr wrap="square">
            <a:spAutoFit/>
          </a:bodyPr>
          <a:lstStyle/>
          <a:p>
            <a:pPr indent="457200">
              <a:lnSpc>
                <a:spcPct val="150000"/>
              </a:lnSpc>
            </a:pPr>
            <a:r>
              <a:rPr lang="zh-CN" altLang="zh-CN" sz="2400" dirty="0">
                <a:latin typeface="微软雅黑" panose="020B0503020204020204" pitchFamily="34" charset="-122"/>
                <a:ea typeface="微软雅黑" panose="020B0503020204020204" pitchFamily="34" charset="-122"/>
              </a:rPr>
              <a:t>是指某项资源用于一种特定用途而</a:t>
            </a:r>
            <a:r>
              <a:rPr lang="zh-CN" altLang="zh-CN" sz="2400" dirty="0">
                <a:solidFill>
                  <a:srgbClr val="FF0000"/>
                </a:solidFill>
                <a:latin typeface="微软雅黑" panose="020B0503020204020204" pitchFamily="34" charset="-122"/>
                <a:ea typeface="微软雅黑" panose="020B0503020204020204" pitchFamily="34" charset="-122"/>
              </a:rPr>
              <a:t>不得不放弃</a:t>
            </a:r>
            <a:r>
              <a:rPr lang="zh-CN" altLang="zh-CN" sz="2400" dirty="0">
                <a:latin typeface="微软雅黑" panose="020B0503020204020204" pitchFamily="34" charset="-122"/>
                <a:ea typeface="微软雅黑" panose="020B0503020204020204" pitchFamily="34" charset="-122"/>
              </a:rPr>
              <a:t>掉的其他机会所带来的成本，通常由这项资源在其他用途中所能得到的</a:t>
            </a:r>
            <a:r>
              <a:rPr lang="zh-CN" altLang="zh-CN" sz="2400" dirty="0">
                <a:solidFill>
                  <a:srgbClr val="FF0000"/>
                </a:solidFill>
                <a:latin typeface="微软雅黑" panose="020B0503020204020204" pitchFamily="34" charset="-122"/>
                <a:ea typeface="微软雅黑" panose="020B0503020204020204" pitchFamily="34" charset="-122"/>
              </a:rPr>
              <a:t>最高收入</a:t>
            </a:r>
            <a:r>
              <a:rPr lang="zh-CN" altLang="zh-CN" sz="2400" dirty="0">
                <a:latin typeface="微软雅黑" panose="020B0503020204020204" pitchFamily="34" charset="-122"/>
                <a:ea typeface="微软雅黑" panose="020B0503020204020204" pitchFamily="34" charset="-122"/>
              </a:rPr>
              <a:t>加以衡量。</a:t>
            </a:r>
            <a:endParaRPr lang="zh-CN" altLang="en-US" sz="2400" dirty="0">
              <a:latin typeface="微软雅黑" panose="020B0503020204020204" pitchFamily="34" charset="-122"/>
              <a:ea typeface="微软雅黑" panose="020B0503020204020204" pitchFamily="34" charset="-122"/>
            </a:endParaRPr>
          </a:p>
        </p:txBody>
      </p:sp>
      <p:sp>
        <p:nvSpPr>
          <p:cNvPr id="8" name="矩形 7"/>
          <p:cNvSpPr/>
          <p:nvPr/>
        </p:nvSpPr>
        <p:spPr>
          <a:xfrm>
            <a:off x="1241080" y="1619583"/>
            <a:ext cx="9753167" cy="1135054"/>
          </a:xfrm>
          <a:prstGeom prst="rect">
            <a:avLst/>
          </a:prstGeom>
        </p:spPr>
        <p:txBody>
          <a:bodyPr wrap="square">
            <a:spAutoFit/>
          </a:bodyPr>
          <a:lstStyle/>
          <a:p>
            <a:pPr indent="457200">
              <a:lnSpc>
                <a:spcPct val="150000"/>
              </a:lnSpc>
            </a:pPr>
            <a:r>
              <a:rPr lang="zh-CN" altLang="en-US" sz="2400" dirty="0">
                <a:latin typeface="微软雅黑" panose="020B0503020204020204" pitchFamily="34" charset="-122"/>
                <a:ea typeface="微软雅黑" panose="020B0503020204020204" pitchFamily="34" charset="-122"/>
              </a:rPr>
              <a:t>企业的成本又称生产成本，是指在一定时期内，企业生产一定数量的产品所使用的生产要素的费用。</a:t>
            </a:r>
          </a:p>
        </p:txBody>
      </p:sp>
      <p:sp>
        <p:nvSpPr>
          <p:cNvPr id="14" name="Rectangle 50"/>
          <p:cNvSpPr>
            <a:spLocks noChangeArrowheads="1"/>
          </p:cNvSpPr>
          <p:nvPr/>
        </p:nvSpPr>
        <p:spPr bwMode="auto">
          <a:xfrm>
            <a:off x="3383281" y="4558937"/>
            <a:ext cx="4545874" cy="2054095"/>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
        <p:nvSpPr>
          <p:cNvPr id="16" name="Rectangle 50"/>
          <p:cNvSpPr>
            <a:spLocks noChangeArrowheads="1"/>
          </p:cNvSpPr>
          <p:nvPr/>
        </p:nvSpPr>
        <p:spPr bwMode="auto">
          <a:xfrm>
            <a:off x="3896614" y="4477436"/>
            <a:ext cx="4389119" cy="1972491"/>
          </a:xfrm>
          <a:prstGeom prst="rect">
            <a:avLst/>
          </a:prstGeom>
          <a:noFill/>
          <a:ln w="28575">
            <a:no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pic>
        <p:nvPicPr>
          <p:cNvPr id="17" name="Picture 7" descr="http://image.cn.tom.com/cntom/images/snail.gif"/>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779766" y="5039810"/>
            <a:ext cx="4038600" cy="1711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09833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 descr="10%"/>
          <p:cNvSpPr>
            <a:spLocks noChangeArrowheads="1"/>
          </p:cNvSpPr>
          <p:nvPr/>
        </p:nvSpPr>
        <p:spPr bwMode="auto">
          <a:xfrm>
            <a:off x="8832346" y="3107187"/>
            <a:ext cx="1603282" cy="752107"/>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27" name="Rectangle 2" descr="10%"/>
          <p:cNvSpPr>
            <a:spLocks noChangeArrowheads="1"/>
          </p:cNvSpPr>
          <p:nvPr/>
        </p:nvSpPr>
        <p:spPr bwMode="auto">
          <a:xfrm>
            <a:off x="5977740" y="3096166"/>
            <a:ext cx="1603282" cy="752107"/>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26" name="Rectangle 2" descr="10%"/>
          <p:cNvSpPr>
            <a:spLocks noChangeArrowheads="1"/>
          </p:cNvSpPr>
          <p:nvPr/>
        </p:nvSpPr>
        <p:spPr bwMode="auto">
          <a:xfrm>
            <a:off x="3295185" y="3096167"/>
            <a:ext cx="1603282" cy="752107"/>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544320"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短期成本的概念</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21" name="文本框 20"/>
          <p:cNvSpPr txBox="1"/>
          <p:nvPr/>
        </p:nvSpPr>
        <p:spPr>
          <a:xfrm>
            <a:off x="9093200" y="669738"/>
            <a:ext cx="2966720"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prstClr val="black"/>
                </a:solidFill>
                <a:latin typeface="微软雅黑" panose="020B0503020204020204" pitchFamily="34" charset="-122"/>
                <a:ea typeface="微软雅黑" panose="020B0503020204020204" pitchFamily="34" charset="-122"/>
              </a:rPr>
              <a:t>第二版</a:t>
            </a:r>
            <a:endParaRPr lang="zh-CN" altLang="en-US" sz="1400" i="1" dirty="0">
              <a:solidFill>
                <a:srgbClr val="002060"/>
              </a:solidFill>
              <a:latin typeface="微软雅黑" panose="020B0503020204020204" pitchFamily="34" charset="-122"/>
              <a:ea typeface="微软雅黑" panose="020B0503020204020204" pitchFamily="34" charset="-122"/>
            </a:endParaRPr>
          </a:p>
        </p:txBody>
      </p:sp>
      <p:sp>
        <p:nvSpPr>
          <p:cNvPr id="8" name="Rectangle 4"/>
          <p:cNvSpPr>
            <a:spLocks noChangeArrowheads="1"/>
          </p:cNvSpPr>
          <p:nvPr/>
        </p:nvSpPr>
        <p:spPr bwMode="auto">
          <a:xfrm>
            <a:off x="2939453" y="1201228"/>
            <a:ext cx="18288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zh-CN" altLang="en-US" sz="2400" b="1" dirty="0">
                <a:solidFill>
                  <a:srgbClr val="FF0000"/>
                </a:solidFill>
                <a:latin typeface="微软雅黑" panose="020B0503020204020204" pitchFamily="34" charset="-122"/>
                <a:ea typeface="微软雅黑" panose="020B0503020204020204" pitchFamily="34" charset="-122"/>
              </a:rPr>
              <a:t>短期总成本</a:t>
            </a:r>
          </a:p>
        </p:txBody>
      </p:sp>
      <p:sp>
        <p:nvSpPr>
          <p:cNvPr id="10" name="AutoShape 6" descr="10%">
            <a:hlinkClick r:id="" action="ppaction://noaction" highlightClick="1"/>
          </p:cNvPr>
          <p:cNvSpPr>
            <a:spLocks noChangeArrowheads="1"/>
          </p:cNvSpPr>
          <p:nvPr/>
        </p:nvSpPr>
        <p:spPr bwMode="auto">
          <a:xfrm>
            <a:off x="3349028" y="3107187"/>
            <a:ext cx="1600200" cy="762000"/>
          </a:xfrm>
          <a:prstGeom prst="actionButtonBlank">
            <a:avLst/>
          </a:prstGeom>
          <a:noFill/>
          <a:ln w="9525">
            <a:noFill/>
            <a:miter lim="800000"/>
          </a:ln>
          <a:effectLst/>
        </p:spPr>
        <p:txBody>
          <a:bodyPr wrap="none" lIns="90000" tIns="46800" rIns="90000" bIns="46800" anchor="ctr"/>
          <a:lstStyle/>
          <a:p>
            <a:pPr algn="ctr"/>
            <a:r>
              <a:rPr lang="en-US" altLang="zh-CN" sz="2800" b="1" dirty="0">
                <a:solidFill>
                  <a:srgbClr val="000099"/>
                </a:solidFill>
                <a:effectLst>
                  <a:outerShdw blurRad="38100" dist="38100" dir="2700000" algn="tl">
                    <a:srgbClr val="C0C0C0"/>
                  </a:outerShdw>
                </a:effectLst>
              </a:rPr>
              <a:t>TC</a:t>
            </a:r>
          </a:p>
        </p:txBody>
      </p:sp>
      <p:sp>
        <p:nvSpPr>
          <p:cNvPr id="11" name="Rectangle 7"/>
          <p:cNvSpPr>
            <a:spLocks noChangeArrowheads="1"/>
          </p:cNvSpPr>
          <p:nvPr/>
        </p:nvSpPr>
        <p:spPr bwMode="auto">
          <a:xfrm>
            <a:off x="5101628" y="3107187"/>
            <a:ext cx="10668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6000" b="1" dirty="0">
                <a:solidFill>
                  <a:srgbClr val="000099"/>
                </a:solidFill>
                <a:effectLst>
                  <a:outerShdw blurRad="38100" dist="38100" dir="2700000" algn="tl">
                    <a:srgbClr val="C0C0C0"/>
                  </a:outerShdw>
                </a:effectLst>
              </a:rPr>
              <a:t>=</a:t>
            </a:r>
          </a:p>
        </p:txBody>
      </p:sp>
      <p:sp>
        <p:nvSpPr>
          <p:cNvPr id="14" name="Rectangle 10"/>
          <p:cNvSpPr>
            <a:spLocks noChangeArrowheads="1"/>
          </p:cNvSpPr>
          <p:nvPr/>
        </p:nvSpPr>
        <p:spPr bwMode="auto">
          <a:xfrm>
            <a:off x="7894974" y="3183387"/>
            <a:ext cx="6096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6000" b="1" dirty="0">
                <a:solidFill>
                  <a:srgbClr val="000099"/>
                </a:solidFill>
                <a:effectLst>
                  <a:outerShdw blurRad="38100" dist="38100" dir="2700000" algn="tl">
                    <a:srgbClr val="C0C0C0"/>
                  </a:outerShdw>
                </a:effectLst>
              </a:rPr>
              <a:t>+</a:t>
            </a:r>
          </a:p>
        </p:txBody>
      </p:sp>
      <p:sp>
        <p:nvSpPr>
          <p:cNvPr id="15" name="AutoShape 6" descr="10%">
            <a:hlinkClick r:id="" action="ppaction://noaction" highlightClick="1"/>
          </p:cNvPr>
          <p:cNvSpPr>
            <a:spLocks noChangeArrowheads="1"/>
          </p:cNvSpPr>
          <p:nvPr/>
        </p:nvSpPr>
        <p:spPr bwMode="auto">
          <a:xfrm>
            <a:off x="5997983" y="3107187"/>
            <a:ext cx="1600200" cy="762000"/>
          </a:xfrm>
          <a:prstGeom prst="actionButtonBlank">
            <a:avLst/>
          </a:prstGeom>
          <a:noFill/>
          <a:ln w="9525">
            <a:noFill/>
            <a:miter lim="800000"/>
          </a:ln>
          <a:effectLst/>
        </p:spPr>
        <p:txBody>
          <a:bodyPr wrap="none" lIns="90000" tIns="46800" rIns="90000" bIns="46800" anchor="ctr"/>
          <a:lstStyle/>
          <a:p>
            <a:pPr algn="ctr"/>
            <a:r>
              <a:rPr lang="en-US" altLang="zh-CN" sz="2800" b="1" dirty="0">
                <a:solidFill>
                  <a:srgbClr val="000099"/>
                </a:solidFill>
                <a:effectLst>
                  <a:outerShdw blurRad="38100" dist="38100" dir="2700000" algn="tl">
                    <a:srgbClr val="C0C0C0"/>
                  </a:outerShdw>
                </a:effectLst>
              </a:rPr>
              <a:t>FC</a:t>
            </a:r>
          </a:p>
        </p:txBody>
      </p:sp>
      <p:sp>
        <p:nvSpPr>
          <p:cNvPr id="16" name="AutoShape 6" descr="10%">
            <a:hlinkClick r:id="" action="ppaction://noaction" highlightClick="1"/>
          </p:cNvPr>
          <p:cNvSpPr>
            <a:spLocks noChangeArrowheads="1"/>
          </p:cNvSpPr>
          <p:nvPr/>
        </p:nvSpPr>
        <p:spPr bwMode="auto">
          <a:xfrm>
            <a:off x="8835428" y="3107187"/>
            <a:ext cx="1600200" cy="762000"/>
          </a:xfrm>
          <a:prstGeom prst="actionButtonBlank">
            <a:avLst/>
          </a:prstGeom>
          <a:noFill/>
          <a:ln w="9525">
            <a:noFill/>
            <a:miter lim="800000"/>
          </a:ln>
          <a:effectLst/>
        </p:spPr>
        <p:txBody>
          <a:bodyPr wrap="none" lIns="90000" tIns="46800" rIns="90000" bIns="46800" anchor="ctr"/>
          <a:lstStyle/>
          <a:p>
            <a:pPr algn="ctr"/>
            <a:r>
              <a:rPr lang="en-US" altLang="zh-CN" sz="2800" b="1" dirty="0">
                <a:solidFill>
                  <a:srgbClr val="000099"/>
                </a:solidFill>
                <a:effectLst>
                  <a:outerShdw blurRad="38100" dist="38100" dir="2700000" algn="tl">
                    <a:srgbClr val="C0C0C0"/>
                  </a:outerShdw>
                </a:effectLst>
              </a:rPr>
              <a:t>VC</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67" y="1315524"/>
            <a:ext cx="2551921" cy="2292635"/>
          </a:xfrm>
          <a:prstGeom prst="rect">
            <a:avLst/>
          </a:prstGeom>
        </p:spPr>
      </p:pic>
      <p:sp>
        <p:nvSpPr>
          <p:cNvPr id="2" name="矩形 1"/>
          <p:cNvSpPr/>
          <p:nvPr/>
        </p:nvSpPr>
        <p:spPr>
          <a:xfrm>
            <a:off x="2482253" y="1774218"/>
            <a:ext cx="8629650" cy="1135054"/>
          </a:xfrm>
          <a:prstGeom prst="rect">
            <a:avLst/>
          </a:prstGeom>
        </p:spPr>
        <p:txBody>
          <a:bodyPr wrap="square">
            <a:spAutoFit/>
          </a:bodyPr>
          <a:lstStyle/>
          <a:p>
            <a:pPr indent="457200">
              <a:lnSpc>
                <a:spcPct val="150000"/>
              </a:lnSpc>
            </a:pPr>
            <a:r>
              <a:rPr lang="zh-CN" altLang="zh-CN" sz="2400" dirty="0">
                <a:latin typeface="微软雅黑" panose="020B0503020204020204" pitchFamily="34" charset="-122"/>
                <a:ea typeface="微软雅黑" panose="020B0503020204020204" pitchFamily="34" charset="-122"/>
              </a:rPr>
              <a:t>企业为生产既定产量所需要的生产要素投入的费用就是该产量下的总成本，它由</a:t>
            </a:r>
            <a:r>
              <a:rPr lang="zh-CN" altLang="zh-CN" sz="2400" dirty="0">
                <a:solidFill>
                  <a:srgbClr val="FF0000"/>
                </a:solidFill>
                <a:latin typeface="微软雅黑" panose="020B0503020204020204" pitchFamily="34" charset="-122"/>
                <a:ea typeface="微软雅黑" panose="020B0503020204020204" pitchFamily="34" charset="-122"/>
              </a:rPr>
              <a:t>不变成本</a:t>
            </a:r>
            <a:r>
              <a:rPr lang="zh-CN" altLang="zh-CN" sz="2400" dirty="0">
                <a:latin typeface="微软雅黑" panose="020B0503020204020204" pitchFamily="34" charset="-122"/>
                <a:ea typeface="微软雅黑" panose="020B0503020204020204" pitchFamily="34" charset="-122"/>
              </a:rPr>
              <a:t>和</a:t>
            </a:r>
            <a:r>
              <a:rPr lang="zh-CN" altLang="zh-CN" sz="2400" dirty="0">
                <a:solidFill>
                  <a:srgbClr val="FF0000"/>
                </a:solidFill>
                <a:latin typeface="微软雅黑" panose="020B0503020204020204" pitchFamily="34" charset="-122"/>
                <a:ea typeface="微软雅黑" panose="020B0503020204020204" pitchFamily="34" charset="-122"/>
              </a:rPr>
              <a:t>可变成本</a:t>
            </a:r>
            <a:r>
              <a:rPr lang="zh-CN" altLang="zh-CN" sz="2400" dirty="0">
                <a:latin typeface="微软雅黑" panose="020B0503020204020204" pitchFamily="34" charset="-122"/>
                <a:ea typeface="微软雅黑" panose="020B0503020204020204" pitchFamily="34" charset="-122"/>
              </a:rPr>
              <a:t>两部分构成</a:t>
            </a:r>
            <a:endParaRPr lang="zh-CN" altLang="en-US" sz="2400" dirty="0">
              <a:latin typeface="微软雅黑" panose="020B0503020204020204" pitchFamily="34" charset="-122"/>
              <a:ea typeface="微软雅黑" panose="020B0503020204020204" pitchFamily="34" charset="-122"/>
            </a:endParaRPr>
          </a:p>
        </p:txBody>
      </p:sp>
      <p:sp>
        <p:nvSpPr>
          <p:cNvPr id="12" name="矩形 11"/>
          <p:cNvSpPr/>
          <p:nvPr/>
        </p:nvSpPr>
        <p:spPr>
          <a:xfrm>
            <a:off x="3130429" y="4581732"/>
            <a:ext cx="1210588" cy="400110"/>
          </a:xfrm>
          <a:prstGeom prst="rect">
            <a:avLst/>
          </a:prstGeom>
        </p:spPr>
        <p:txBody>
          <a:bodyPr wrap="none">
            <a:spAutoFit/>
          </a:bodyPr>
          <a:lstStyle/>
          <a:p>
            <a:r>
              <a:rPr lang="zh-CN" altLang="zh-CN" sz="2000" dirty="0">
                <a:latin typeface="微软雅黑" panose="020B0503020204020204" pitchFamily="34" charset="-122"/>
                <a:ea typeface="微软雅黑" panose="020B0503020204020204" pitchFamily="34" charset="-122"/>
              </a:rPr>
              <a:t>平均成本</a:t>
            </a:r>
            <a:endParaRPr lang="zh-CN" altLang="en-US" sz="2000" dirty="0">
              <a:latin typeface="微软雅黑" panose="020B0503020204020204" pitchFamily="34" charset="-122"/>
              <a:ea typeface="微软雅黑" panose="020B0503020204020204" pitchFamily="34" charset="-122"/>
            </a:endParaRPr>
          </a:p>
        </p:txBody>
      </p:sp>
      <p:graphicFrame>
        <p:nvGraphicFramePr>
          <p:cNvPr id="17" name="对象 16"/>
          <p:cNvGraphicFramePr>
            <a:graphicFrameLocks noChangeAspect="1"/>
          </p:cNvGraphicFramePr>
          <p:nvPr/>
        </p:nvGraphicFramePr>
        <p:xfrm>
          <a:off x="4636153" y="4494539"/>
          <a:ext cx="852170" cy="574497"/>
        </p:xfrm>
        <a:graphic>
          <a:graphicData uri="http://schemas.openxmlformats.org/presentationml/2006/ole">
            <mc:AlternateContent xmlns:mc="http://schemas.openxmlformats.org/markup-compatibility/2006">
              <mc:Choice xmlns:v="urn:schemas-microsoft-com:vml" Requires="v">
                <p:oleObj spid="_x0000_s8194" r:id="rId5" imgW="13411200" imgH="9144000" progId="">
                  <p:embed/>
                </p:oleObj>
              </mc:Choice>
              <mc:Fallback>
                <p:oleObj r:id="rId5" imgW="13411200" imgH="9144000" progId="">
                  <p:embed/>
                  <p:pic>
                    <p:nvPicPr>
                      <p:cNvPr id="17" name="对象 16"/>
                      <p:cNvPicPr>
                        <a:picLocks noChangeAspect="1"/>
                      </p:cNvPicPr>
                      <p:nvPr/>
                    </p:nvPicPr>
                    <p:blipFill>
                      <a:blip r:embed="rId6"/>
                      <a:stretch>
                        <a:fillRect/>
                      </a:stretch>
                    </p:blipFill>
                    <p:spPr>
                      <a:xfrm>
                        <a:off x="4636153" y="4494539"/>
                        <a:ext cx="852170" cy="574497"/>
                      </a:xfrm>
                      <a:prstGeom prst="rect">
                        <a:avLst/>
                      </a:prstGeom>
                      <a:noFill/>
                      <a:ln w="9525">
                        <a:noFill/>
                      </a:ln>
                    </p:spPr>
                  </p:pic>
                </p:oleObj>
              </mc:Fallback>
            </mc:AlternateContent>
          </a:graphicData>
        </a:graphic>
      </p:graphicFrame>
      <p:sp>
        <p:nvSpPr>
          <p:cNvPr id="18" name="矩形 17"/>
          <p:cNvSpPr/>
          <p:nvPr/>
        </p:nvSpPr>
        <p:spPr>
          <a:xfrm>
            <a:off x="6937949" y="4668926"/>
            <a:ext cx="1723549" cy="400110"/>
          </a:xfrm>
          <a:prstGeom prst="rect">
            <a:avLst/>
          </a:prstGeom>
        </p:spPr>
        <p:txBody>
          <a:bodyPr wrap="none">
            <a:spAutoFit/>
          </a:bodyPr>
          <a:lstStyle/>
          <a:p>
            <a:r>
              <a:rPr lang="zh-CN" altLang="zh-CN" sz="2000" dirty="0">
                <a:latin typeface="微软雅黑" panose="020B0503020204020204" pitchFamily="34" charset="-122"/>
                <a:ea typeface="微软雅黑" panose="020B0503020204020204" pitchFamily="34" charset="-122"/>
              </a:rPr>
              <a:t>平均不变成本</a:t>
            </a:r>
            <a:endParaRPr lang="zh-CN" altLang="en-US" sz="2000" dirty="0">
              <a:latin typeface="微软雅黑" panose="020B0503020204020204" pitchFamily="34" charset="-122"/>
              <a:ea typeface="微软雅黑" panose="020B0503020204020204" pitchFamily="34" charset="-122"/>
            </a:endParaRPr>
          </a:p>
        </p:txBody>
      </p:sp>
      <p:graphicFrame>
        <p:nvGraphicFramePr>
          <p:cNvPr id="22" name="对象 21"/>
          <p:cNvGraphicFramePr>
            <a:graphicFrameLocks noChangeAspect="1"/>
          </p:cNvGraphicFramePr>
          <p:nvPr/>
        </p:nvGraphicFramePr>
        <p:xfrm>
          <a:off x="8912930" y="4568175"/>
          <a:ext cx="1076741" cy="627228"/>
        </p:xfrm>
        <a:graphic>
          <a:graphicData uri="http://schemas.openxmlformats.org/presentationml/2006/ole">
            <mc:AlternateContent xmlns:mc="http://schemas.openxmlformats.org/markup-compatibility/2006">
              <mc:Choice xmlns:v="urn:schemas-microsoft-com:vml" Requires="v">
                <p:oleObj spid="_x0000_s8195" r:id="rId7" imgW="15849600" imgH="9144000" progId="">
                  <p:embed/>
                </p:oleObj>
              </mc:Choice>
              <mc:Fallback>
                <p:oleObj r:id="rId7" imgW="15849600" imgH="9144000" progId="">
                  <p:embed/>
                  <p:pic>
                    <p:nvPicPr>
                      <p:cNvPr id="22" name="对象 21"/>
                      <p:cNvPicPr>
                        <a:picLocks noChangeAspect="1"/>
                      </p:cNvPicPr>
                      <p:nvPr/>
                    </p:nvPicPr>
                    <p:blipFill>
                      <a:blip r:embed="rId8"/>
                      <a:stretch>
                        <a:fillRect/>
                      </a:stretch>
                    </p:blipFill>
                    <p:spPr>
                      <a:xfrm>
                        <a:off x="8912930" y="4568175"/>
                        <a:ext cx="1076741" cy="627228"/>
                      </a:xfrm>
                      <a:prstGeom prst="rect">
                        <a:avLst/>
                      </a:prstGeom>
                      <a:noFill/>
                      <a:ln w="9525">
                        <a:noFill/>
                      </a:ln>
                    </p:spPr>
                  </p:pic>
                </p:oleObj>
              </mc:Fallback>
            </mc:AlternateContent>
          </a:graphicData>
        </a:graphic>
      </p:graphicFrame>
      <p:sp>
        <p:nvSpPr>
          <p:cNvPr id="23" name="矩形 22"/>
          <p:cNvSpPr/>
          <p:nvPr/>
        </p:nvSpPr>
        <p:spPr>
          <a:xfrm>
            <a:off x="3130429" y="5336104"/>
            <a:ext cx="1723549" cy="400110"/>
          </a:xfrm>
          <a:prstGeom prst="rect">
            <a:avLst/>
          </a:prstGeom>
        </p:spPr>
        <p:txBody>
          <a:bodyPr wrap="none">
            <a:spAutoFit/>
          </a:bodyPr>
          <a:lstStyle/>
          <a:p>
            <a:r>
              <a:rPr lang="zh-CN" altLang="zh-CN" sz="2000" dirty="0">
                <a:latin typeface="微软雅黑" panose="020B0503020204020204" pitchFamily="34" charset="-122"/>
                <a:ea typeface="微软雅黑" panose="020B0503020204020204" pitchFamily="34" charset="-122"/>
              </a:rPr>
              <a:t>平均可变成本</a:t>
            </a:r>
            <a:endParaRPr lang="zh-CN" altLang="en-US" sz="2000" dirty="0">
              <a:latin typeface="微软雅黑" panose="020B0503020204020204" pitchFamily="34" charset="-122"/>
              <a:ea typeface="微软雅黑" panose="020B0503020204020204" pitchFamily="34" charset="-122"/>
            </a:endParaRPr>
          </a:p>
        </p:txBody>
      </p:sp>
      <p:graphicFrame>
        <p:nvGraphicFramePr>
          <p:cNvPr id="25" name="对象 24"/>
          <p:cNvGraphicFramePr>
            <a:graphicFrameLocks noChangeAspect="1"/>
          </p:cNvGraphicFramePr>
          <p:nvPr/>
        </p:nvGraphicFramePr>
        <p:xfrm>
          <a:off x="4996514" y="5243526"/>
          <a:ext cx="983618" cy="540794"/>
        </p:xfrm>
        <a:graphic>
          <a:graphicData uri="http://schemas.openxmlformats.org/presentationml/2006/ole">
            <mc:AlternateContent xmlns:mc="http://schemas.openxmlformats.org/markup-compatibility/2006">
              <mc:Choice xmlns:v="urn:schemas-microsoft-com:vml" Requires="v">
                <p:oleObj spid="_x0000_s8196" r:id="rId9" imgW="15240000" imgH="9144000" progId="">
                  <p:embed/>
                </p:oleObj>
              </mc:Choice>
              <mc:Fallback>
                <p:oleObj r:id="rId9" imgW="15240000" imgH="9144000" progId="">
                  <p:embed/>
                  <p:pic>
                    <p:nvPicPr>
                      <p:cNvPr id="25" name="对象 24"/>
                      <p:cNvPicPr>
                        <a:picLocks noChangeAspect="1"/>
                      </p:cNvPicPr>
                      <p:nvPr/>
                    </p:nvPicPr>
                    <p:blipFill>
                      <a:blip r:embed="rId10"/>
                      <a:stretch>
                        <a:fillRect/>
                      </a:stretch>
                    </p:blipFill>
                    <p:spPr>
                      <a:xfrm>
                        <a:off x="4996514" y="5243526"/>
                        <a:ext cx="983618" cy="540794"/>
                      </a:xfrm>
                      <a:prstGeom prst="rect">
                        <a:avLst/>
                      </a:prstGeom>
                      <a:noFill/>
                      <a:ln w="9525">
                        <a:noFill/>
                      </a:ln>
                    </p:spPr>
                  </p:pic>
                </p:oleObj>
              </mc:Fallback>
            </mc:AlternateContent>
          </a:graphicData>
        </a:graphic>
      </p:graphicFrame>
      <p:sp>
        <p:nvSpPr>
          <p:cNvPr id="24" name="Rectangle 50"/>
          <p:cNvSpPr>
            <a:spLocks noChangeArrowheads="1"/>
          </p:cNvSpPr>
          <p:nvPr/>
        </p:nvSpPr>
        <p:spPr bwMode="auto">
          <a:xfrm>
            <a:off x="2870438" y="4209157"/>
            <a:ext cx="7870839" cy="1972491"/>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82877581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descr="10%"/>
          <p:cNvSpPr>
            <a:spLocks noChangeArrowheads="1"/>
          </p:cNvSpPr>
          <p:nvPr/>
        </p:nvSpPr>
        <p:spPr bwMode="auto">
          <a:xfrm>
            <a:off x="3487781" y="5208568"/>
            <a:ext cx="4157425" cy="878467"/>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14" name="Rectangle 2" descr="10%"/>
          <p:cNvSpPr>
            <a:spLocks noChangeArrowheads="1"/>
          </p:cNvSpPr>
          <p:nvPr/>
        </p:nvSpPr>
        <p:spPr bwMode="auto">
          <a:xfrm>
            <a:off x="3487782" y="2271096"/>
            <a:ext cx="4157425" cy="878467"/>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544320"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短期成本的概念</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21" name="文本框 20"/>
          <p:cNvSpPr txBox="1"/>
          <p:nvPr/>
        </p:nvSpPr>
        <p:spPr>
          <a:xfrm>
            <a:off x="9093200" y="669738"/>
            <a:ext cx="2966720"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prstClr val="black"/>
                </a:solidFill>
                <a:latin typeface="微软雅黑" panose="020B0503020204020204" pitchFamily="34" charset="-122"/>
                <a:ea typeface="微软雅黑" panose="020B0503020204020204" pitchFamily="34" charset="-122"/>
              </a:rPr>
              <a:t>第二版</a:t>
            </a:r>
            <a:endParaRPr lang="zh-CN" altLang="en-US" sz="1400" i="1" dirty="0">
              <a:solidFill>
                <a:srgbClr val="002060"/>
              </a:solidFill>
              <a:latin typeface="微软雅黑" panose="020B0503020204020204" pitchFamily="34" charset="-122"/>
              <a:ea typeface="微软雅黑" panose="020B0503020204020204" pitchFamily="34" charset="-122"/>
            </a:endParaRPr>
          </a:p>
        </p:txBody>
      </p:sp>
      <p:sp>
        <p:nvSpPr>
          <p:cNvPr id="7" name="矩形 6"/>
          <p:cNvSpPr/>
          <p:nvPr/>
        </p:nvSpPr>
        <p:spPr>
          <a:xfrm>
            <a:off x="1087125" y="1583060"/>
            <a:ext cx="6070893" cy="461665"/>
          </a:xfrm>
          <a:prstGeom prst="rect">
            <a:avLst/>
          </a:prstGeom>
        </p:spPr>
        <p:txBody>
          <a:bodyPr wrap="none">
            <a:spAutoFit/>
          </a:bodyPr>
          <a:lstStyle/>
          <a:p>
            <a:pPr marL="342900" indent="-342900">
              <a:buFont typeface="Wingdings" panose="05000000000000000000" pitchFamily="2" charset="2"/>
              <a:buChar char="Ø"/>
            </a:pPr>
            <a:r>
              <a:rPr lang="zh-CN" altLang="zh-CN" sz="2400" dirty="0">
                <a:solidFill>
                  <a:srgbClr val="FF0000"/>
                </a:solidFill>
                <a:latin typeface="微软雅黑" panose="020B0503020204020204" pitchFamily="34" charset="-122"/>
                <a:ea typeface="微软雅黑" panose="020B0503020204020204" pitchFamily="34" charset="-122"/>
              </a:rPr>
              <a:t>平均不变成本</a:t>
            </a:r>
            <a:r>
              <a:rPr lang="zh-CN" altLang="zh-CN" sz="2400" dirty="0">
                <a:latin typeface="微软雅黑" panose="020B0503020204020204" pitchFamily="34" charset="-122"/>
                <a:ea typeface="微软雅黑" panose="020B0503020204020204" pitchFamily="34" charset="-122"/>
              </a:rPr>
              <a:t>以及</a:t>
            </a:r>
            <a:r>
              <a:rPr lang="zh-CN" altLang="zh-CN" sz="2400" dirty="0">
                <a:solidFill>
                  <a:srgbClr val="FF0000"/>
                </a:solidFill>
                <a:latin typeface="微软雅黑" panose="020B0503020204020204" pitchFamily="34" charset="-122"/>
                <a:ea typeface="微软雅黑" panose="020B0503020204020204" pitchFamily="34" charset="-122"/>
              </a:rPr>
              <a:t>平均可变成本</a:t>
            </a:r>
            <a:r>
              <a:rPr lang="zh-CN" altLang="zh-CN" sz="2400" dirty="0">
                <a:latin typeface="微软雅黑" panose="020B0503020204020204" pitchFamily="34" charset="-122"/>
                <a:ea typeface="微软雅黑" panose="020B0503020204020204" pitchFamily="34" charset="-122"/>
              </a:rPr>
              <a:t>的关系：</a:t>
            </a:r>
            <a:endParaRPr lang="zh-CN" altLang="en-US" sz="2400" dirty="0">
              <a:latin typeface="微软雅黑" panose="020B0503020204020204" pitchFamily="34" charset="-122"/>
              <a:ea typeface="微软雅黑" panose="020B0503020204020204" pitchFamily="34" charset="-122"/>
            </a:endParaRPr>
          </a:p>
        </p:txBody>
      </p:sp>
      <p:graphicFrame>
        <p:nvGraphicFramePr>
          <p:cNvPr id="13" name="对象 12"/>
          <p:cNvGraphicFramePr>
            <a:graphicFrameLocks noChangeAspect="1"/>
          </p:cNvGraphicFramePr>
          <p:nvPr/>
        </p:nvGraphicFramePr>
        <p:xfrm>
          <a:off x="4215864" y="2524684"/>
          <a:ext cx="2333625" cy="355117"/>
        </p:xfrm>
        <a:graphic>
          <a:graphicData uri="http://schemas.openxmlformats.org/presentationml/2006/ole">
            <mc:AlternateContent xmlns:mc="http://schemas.openxmlformats.org/markup-compatibility/2006">
              <mc:Choice xmlns:v="urn:schemas-microsoft-com:vml" Requires="v">
                <p:oleObj spid="_x0000_s9218" r:id="rId4" imgW="28041600" imgH="4267200" progId="">
                  <p:embed/>
                </p:oleObj>
              </mc:Choice>
              <mc:Fallback>
                <p:oleObj r:id="rId4" imgW="28041600" imgH="4267200" progId="">
                  <p:embed/>
                  <p:pic>
                    <p:nvPicPr>
                      <p:cNvPr id="13" name="对象 12"/>
                      <p:cNvPicPr>
                        <a:picLocks noChangeAspect="1"/>
                      </p:cNvPicPr>
                      <p:nvPr/>
                    </p:nvPicPr>
                    <p:blipFill>
                      <a:blip r:embed="rId5"/>
                      <a:stretch>
                        <a:fillRect/>
                      </a:stretch>
                    </p:blipFill>
                    <p:spPr>
                      <a:xfrm>
                        <a:off x="4215864" y="2524684"/>
                        <a:ext cx="2333625" cy="355117"/>
                      </a:xfrm>
                      <a:prstGeom prst="rect">
                        <a:avLst/>
                      </a:prstGeom>
                      <a:noFill/>
                      <a:ln w="9525">
                        <a:noFill/>
                      </a:ln>
                    </p:spPr>
                  </p:pic>
                </p:oleObj>
              </mc:Fallback>
            </mc:AlternateContent>
          </a:graphicData>
        </a:graphic>
      </p:graphicFrame>
      <p:sp>
        <p:nvSpPr>
          <p:cNvPr id="19" name="矩形 18"/>
          <p:cNvSpPr/>
          <p:nvPr/>
        </p:nvSpPr>
        <p:spPr>
          <a:xfrm>
            <a:off x="1150504" y="3219100"/>
            <a:ext cx="9312845" cy="2243050"/>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zh-CN" sz="2400" dirty="0">
                <a:solidFill>
                  <a:srgbClr val="FF0000"/>
                </a:solidFill>
                <a:latin typeface="微软雅黑" panose="020B0503020204020204" pitchFamily="34" charset="-122"/>
                <a:ea typeface="微软雅黑" panose="020B0503020204020204" pitchFamily="34" charset="-122"/>
              </a:rPr>
              <a:t>边际成本</a:t>
            </a:r>
            <a:r>
              <a:rPr lang="zh-CN" altLang="zh-CN" sz="2400" dirty="0">
                <a:latin typeface="微软雅黑" panose="020B0503020204020204" pitchFamily="34" charset="-122"/>
                <a:ea typeface="微软雅黑" panose="020B0503020204020204" pitchFamily="34" charset="-122"/>
              </a:rPr>
              <a:t>是指增加</a:t>
            </a:r>
            <a:r>
              <a:rPr lang="en-US" altLang="zh-CN" sz="2400" dirty="0">
                <a:latin typeface="微软雅黑" panose="020B0503020204020204" pitchFamily="34" charset="-122"/>
                <a:ea typeface="微软雅黑" panose="020B0503020204020204" pitchFamily="34" charset="-122"/>
              </a:rPr>
              <a:t>1</a:t>
            </a:r>
            <a:r>
              <a:rPr lang="zh-CN" altLang="zh-CN" sz="2400" dirty="0">
                <a:latin typeface="微软雅黑" panose="020B0503020204020204" pitchFamily="34" charset="-122"/>
                <a:ea typeface="微软雅黑" panose="020B0503020204020204" pitchFamily="34" charset="-122"/>
              </a:rPr>
              <a:t>单位产量所增加的成本。不变成本不随产量变动而变动，随着产量的增加，不变成本的改变量等于</a:t>
            </a:r>
            <a:r>
              <a:rPr lang="en-US" altLang="zh-CN" sz="2400" dirty="0">
                <a:latin typeface="微软雅黑" panose="020B0503020204020204" pitchFamily="34" charset="-122"/>
                <a:ea typeface="微软雅黑" panose="020B0503020204020204" pitchFamily="34" charset="-122"/>
              </a:rPr>
              <a:t>0</a:t>
            </a:r>
            <a:r>
              <a:rPr lang="zh-CN" altLang="zh-CN" sz="2400" dirty="0">
                <a:latin typeface="微软雅黑" panose="020B0503020204020204" pitchFamily="34" charset="-122"/>
                <a:ea typeface="微软雅黑" panose="020B0503020204020204" pitchFamily="34" charset="-122"/>
              </a:rPr>
              <a:t>，所以，总成本的改变量完全来源于可变成本。因此，边际成本用公式可以定义为</a:t>
            </a:r>
            <a:r>
              <a:rPr lang="zh-CN" altLang="en-US" sz="2400" dirty="0">
                <a:latin typeface="微软雅黑" panose="020B0503020204020204" pitchFamily="34" charset="-122"/>
                <a:ea typeface="微软雅黑" panose="020B0503020204020204" pitchFamily="34" charset="-122"/>
              </a:rPr>
              <a:t>：</a:t>
            </a:r>
          </a:p>
        </p:txBody>
      </p:sp>
      <p:graphicFrame>
        <p:nvGraphicFramePr>
          <p:cNvPr id="26" name="对象 25"/>
          <p:cNvGraphicFramePr>
            <a:graphicFrameLocks noChangeAspect="1"/>
          </p:cNvGraphicFramePr>
          <p:nvPr/>
        </p:nvGraphicFramePr>
        <p:xfrm>
          <a:off x="4333135" y="5290475"/>
          <a:ext cx="2099085" cy="732239"/>
        </p:xfrm>
        <a:graphic>
          <a:graphicData uri="http://schemas.openxmlformats.org/presentationml/2006/ole">
            <mc:AlternateContent xmlns:mc="http://schemas.openxmlformats.org/markup-compatibility/2006">
              <mc:Choice xmlns:v="urn:schemas-microsoft-com:vml" Requires="v">
                <p:oleObj spid="_x0000_s9219" r:id="rId6" imgW="26212800" imgH="9144000" progId="">
                  <p:embed/>
                </p:oleObj>
              </mc:Choice>
              <mc:Fallback>
                <p:oleObj r:id="rId6" imgW="26212800" imgH="9144000" progId="">
                  <p:embed/>
                  <p:pic>
                    <p:nvPicPr>
                      <p:cNvPr id="26" name="对象 25"/>
                      <p:cNvPicPr>
                        <a:picLocks noChangeAspect="1"/>
                      </p:cNvPicPr>
                      <p:nvPr/>
                    </p:nvPicPr>
                    <p:blipFill>
                      <a:blip r:embed="rId7"/>
                      <a:stretch>
                        <a:fillRect/>
                      </a:stretch>
                    </p:blipFill>
                    <p:spPr>
                      <a:xfrm>
                        <a:off x="4333135" y="5290475"/>
                        <a:ext cx="2099085" cy="732239"/>
                      </a:xfrm>
                      <a:prstGeom prst="rect">
                        <a:avLst/>
                      </a:prstGeom>
                      <a:noFill/>
                      <a:ln w="9525">
                        <a:noFill/>
                      </a:ln>
                    </p:spPr>
                  </p:pic>
                </p:oleObj>
              </mc:Fallback>
            </mc:AlternateContent>
          </a:graphicData>
        </a:graphic>
      </p:graphicFrame>
      <p:sp>
        <p:nvSpPr>
          <p:cNvPr id="11" name="Rectangle 50"/>
          <p:cNvSpPr>
            <a:spLocks noChangeArrowheads="1"/>
          </p:cNvSpPr>
          <p:nvPr/>
        </p:nvSpPr>
        <p:spPr bwMode="auto">
          <a:xfrm>
            <a:off x="3487782" y="4984355"/>
            <a:ext cx="4114800" cy="1010385"/>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
        <p:nvSpPr>
          <p:cNvPr id="12" name="Rectangle 50"/>
          <p:cNvSpPr>
            <a:spLocks noChangeArrowheads="1"/>
          </p:cNvSpPr>
          <p:nvPr/>
        </p:nvSpPr>
        <p:spPr bwMode="auto">
          <a:xfrm>
            <a:off x="3445157" y="2271097"/>
            <a:ext cx="4114799" cy="878467"/>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88773544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347786"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515829" y="36254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短期成本曲线</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21" name="文本框 20"/>
          <p:cNvSpPr txBox="1"/>
          <p:nvPr/>
        </p:nvSpPr>
        <p:spPr>
          <a:xfrm>
            <a:off x="9093200" y="669738"/>
            <a:ext cx="2966720"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prstClr val="black"/>
                </a:solidFill>
                <a:latin typeface="微软雅黑" panose="020B0503020204020204" pitchFamily="34" charset="-122"/>
                <a:ea typeface="微软雅黑" panose="020B0503020204020204" pitchFamily="34" charset="-122"/>
              </a:rPr>
              <a:t>第二版</a:t>
            </a:r>
            <a:endParaRPr lang="zh-CN" altLang="en-US" sz="1400" i="1" dirty="0">
              <a:solidFill>
                <a:srgbClr val="002060"/>
              </a:solidFill>
              <a:latin typeface="微软雅黑" panose="020B0503020204020204" pitchFamily="34" charset="-122"/>
              <a:ea typeface="微软雅黑" panose="020B0503020204020204" pitchFamily="34" charset="-122"/>
            </a:endParaRPr>
          </a:p>
        </p:txBody>
      </p:sp>
      <p:sp>
        <p:nvSpPr>
          <p:cNvPr id="7" name="Line 3"/>
          <p:cNvSpPr>
            <a:spLocks noChangeShapeType="1"/>
          </p:cNvSpPr>
          <p:nvPr/>
        </p:nvSpPr>
        <p:spPr bwMode="auto">
          <a:xfrm flipV="1">
            <a:off x="1176190" y="2831568"/>
            <a:ext cx="22149" cy="2885728"/>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8" name="Line 4"/>
          <p:cNvSpPr>
            <a:spLocks noChangeShapeType="1"/>
          </p:cNvSpPr>
          <p:nvPr/>
        </p:nvSpPr>
        <p:spPr bwMode="auto">
          <a:xfrm flipV="1">
            <a:off x="1176191" y="5702840"/>
            <a:ext cx="3451143" cy="14456"/>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9" name="Rectangle 5"/>
          <p:cNvSpPr>
            <a:spLocks noChangeArrowheads="1"/>
          </p:cNvSpPr>
          <p:nvPr/>
        </p:nvSpPr>
        <p:spPr bwMode="auto">
          <a:xfrm>
            <a:off x="795191" y="2917142"/>
            <a:ext cx="3048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000" b="1"/>
              <a:t>C</a:t>
            </a:r>
          </a:p>
        </p:txBody>
      </p:sp>
      <p:sp>
        <p:nvSpPr>
          <p:cNvPr id="10" name="Rectangle 6"/>
          <p:cNvSpPr>
            <a:spLocks noChangeArrowheads="1"/>
          </p:cNvSpPr>
          <p:nvPr/>
        </p:nvSpPr>
        <p:spPr bwMode="auto">
          <a:xfrm>
            <a:off x="4528986" y="5702840"/>
            <a:ext cx="3048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000" b="1"/>
              <a:t>Q</a:t>
            </a:r>
          </a:p>
        </p:txBody>
      </p:sp>
      <p:sp>
        <p:nvSpPr>
          <p:cNvPr id="11" name="Rectangle 7"/>
          <p:cNvSpPr>
            <a:spLocks noChangeArrowheads="1"/>
          </p:cNvSpPr>
          <p:nvPr/>
        </p:nvSpPr>
        <p:spPr bwMode="auto">
          <a:xfrm>
            <a:off x="795191" y="5717296"/>
            <a:ext cx="3048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000" b="1"/>
              <a:t>O</a:t>
            </a:r>
          </a:p>
        </p:txBody>
      </p:sp>
      <p:sp>
        <p:nvSpPr>
          <p:cNvPr id="12" name="Freeform 9"/>
          <p:cNvSpPr/>
          <p:nvPr/>
        </p:nvSpPr>
        <p:spPr bwMode="auto">
          <a:xfrm>
            <a:off x="1176191" y="4802896"/>
            <a:ext cx="914400" cy="914400"/>
          </a:xfrm>
          <a:custGeom>
            <a:avLst/>
            <a:gdLst>
              <a:gd name="T0" fmla="*/ 0 w 576"/>
              <a:gd name="T1" fmla="*/ 576 h 576"/>
              <a:gd name="T2" fmla="*/ 136 w 576"/>
              <a:gd name="T3" fmla="*/ 252 h 576"/>
              <a:gd name="T4" fmla="*/ 300 w 576"/>
              <a:gd name="T5" fmla="*/ 88 h 576"/>
              <a:gd name="T6" fmla="*/ 576 w 576"/>
              <a:gd name="T7" fmla="*/ 0 h 576"/>
            </a:gdLst>
            <a:ahLst/>
            <a:cxnLst>
              <a:cxn ang="0">
                <a:pos x="T0" y="T1"/>
              </a:cxn>
              <a:cxn ang="0">
                <a:pos x="T2" y="T3"/>
              </a:cxn>
              <a:cxn ang="0">
                <a:pos x="T4" y="T5"/>
              </a:cxn>
              <a:cxn ang="0">
                <a:pos x="T6" y="T7"/>
              </a:cxn>
            </a:cxnLst>
            <a:rect l="0" t="0" r="r" b="b"/>
            <a:pathLst>
              <a:path w="576" h="576">
                <a:moveTo>
                  <a:pt x="0" y="576"/>
                </a:moveTo>
                <a:cubicBezTo>
                  <a:pt x="23" y="522"/>
                  <a:pt x="86" y="333"/>
                  <a:pt x="136" y="252"/>
                </a:cubicBezTo>
                <a:cubicBezTo>
                  <a:pt x="186" y="171"/>
                  <a:pt x="227" y="130"/>
                  <a:pt x="300" y="88"/>
                </a:cubicBezTo>
                <a:cubicBezTo>
                  <a:pt x="373" y="46"/>
                  <a:pt x="519" y="18"/>
                  <a:pt x="576" y="0"/>
                </a:cubicBezTo>
              </a:path>
            </a:pathLst>
          </a:custGeom>
          <a:noFill/>
          <a:ln w="9525" cap="flat" cmpd="sng">
            <a:solidFill>
              <a:srgbClr val="3366CC"/>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3" name="Freeform 10"/>
          <p:cNvSpPr/>
          <p:nvPr/>
        </p:nvSpPr>
        <p:spPr bwMode="auto">
          <a:xfrm>
            <a:off x="2090591" y="3833092"/>
            <a:ext cx="1523991" cy="969803"/>
          </a:xfrm>
          <a:custGeom>
            <a:avLst/>
            <a:gdLst>
              <a:gd name="T0" fmla="*/ 0 w 1124"/>
              <a:gd name="T1" fmla="*/ 860 h 860"/>
              <a:gd name="T2" fmla="*/ 504 w 1124"/>
              <a:gd name="T3" fmla="*/ 708 h 860"/>
              <a:gd name="T4" fmla="*/ 872 w 1124"/>
              <a:gd name="T5" fmla="*/ 476 h 860"/>
              <a:gd name="T6" fmla="*/ 1072 w 1124"/>
              <a:gd name="T7" fmla="*/ 232 h 860"/>
              <a:gd name="T8" fmla="*/ 1124 w 1124"/>
              <a:gd name="T9" fmla="*/ 0 h 860"/>
            </a:gdLst>
            <a:ahLst/>
            <a:cxnLst>
              <a:cxn ang="0">
                <a:pos x="T0" y="T1"/>
              </a:cxn>
              <a:cxn ang="0">
                <a:pos x="T2" y="T3"/>
              </a:cxn>
              <a:cxn ang="0">
                <a:pos x="T4" y="T5"/>
              </a:cxn>
              <a:cxn ang="0">
                <a:pos x="T6" y="T7"/>
              </a:cxn>
              <a:cxn ang="0">
                <a:pos x="T8" y="T9"/>
              </a:cxn>
            </a:cxnLst>
            <a:rect l="0" t="0" r="r" b="b"/>
            <a:pathLst>
              <a:path w="1124" h="860">
                <a:moveTo>
                  <a:pt x="0" y="860"/>
                </a:moveTo>
                <a:cubicBezTo>
                  <a:pt x="84" y="835"/>
                  <a:pt x="359" y="772"/>
                  <a:pt x="504" y="708"/>
                </a:cubicBezTo>
                <a:cubicBezTo>
                  <a:pt x="649" y="644"/>
                  <a:pt x="777" y="555"/>
                  <a:pt x="872" y="476"/>
                </a:cubicBezTo>
                <a:cubicBezTo>
                  <a:pt x="967" y="397"/>
                  <a:pt x="1030" y="311"/>
                  <a:pt x="1072" y="232"/>
                </a:cubicBezTo>
                <a:cubicBezTo>
                  <a:pt x="1114" y="153"/>
                  <a:pt x="1113" y="48"/>
                  <a:pt x="1124" y="0"/>
                </a:cubicBezTo>
              </a:path>
            </a:pathLst>
          </a:custGeom>
          <a:noFill/>
          <a:ln w="9525" cap="flat" cmpd="sng">
            <a:solidFill>
              <a:srgbClr val="3366CC"/>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4" name="Freeform 25"/>
          <p:cNvSpPr/>
          <p:nvPr/>
        </p:nvSpPr>
        <p:spPr bwMode="auto">
          <a:xfrm>
            <a:off x="1176191" y="3659896"/>
            <a:ext cx="914400" cy="920750"/>
          </a:xfrm>
          <a:custGeom>
            <a:avLst/>
            <a:gdLst>
              <a:gd name="T0" fmla="*/ 0 w 576"/>
              <a:gd name="T1" fmla="*/ 580 h 580"/>
              <a:gd name="T2" fmla="*/ 136 w 576"/>
              <a:gd name="T3" fmla="*/ 252 h 580"/>
              <a:gd name="T4" fmla="*/ 300 w 576"/>
              <a:gd name="T5" fmla="*/ 88 h 580"/>
              <a:gd name="T6" fmla="*/ 576 w 576"/>
              <a:gd name="T7" fmla="*/ 0 h 580"/>
            </a:gdLst>
            <a:ahLst/>
            <a:cxnLst>
              <a:cxn ang="0">
                <a:pos x="T0" y="T1"/>
              </a:cxn>
              <a:cxn ang="0">
                <a:pos x="T2" y="T3"/>
              </a:cxn>
              <a:cxn ang="0">
                <a:pos x="T4" y="T5"/>
              </a:cxn>
              <a:cxn ang="0">
                <a:pos x="T6" y="T7"/>
              </a:cxn>
            </a:cxnLst>
            <a:rect l="0" t="0" r="r" b="b"/>
            <a:pathLst>
              <a:path w="576" h="580">
                <a:moveTo>
                  <a:pt x="0" y="580"/>
                </a:moveTo>
                <a:cubicBezTo>
                  <a:pt x="23" y="525"/>
                  <a:pt x="86" y="334"/>
                  <a:pt x="136" y="252"/>
                </a:cubicBezTo>
                <a:cubicBezTo>
                  <a:pt x="186" y="170"/>
                  <a:pt x="227" y="130"/>
                  <a:pt x="300" y="88"/>
                </a:cubicBezTo>
                <a:cubicBezTo>
                  <a:pt x="373" y="46"/>
                  <a:pt x="519" y="18"/>
                  <a:pt x="576" y="0"/>
                </a:cubicBezTo>
              </a:path>
            </a:pathLst>
          </a:custGeom>
          <a:noFill/>
          <a:ln w="9525" cap="flat" cmpd="sng">
            <a:solidFill>
              <a:srgbClr val="669900"/>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5" name="Freeform 26"/>
          <p:cNvSpPr/>
          <p:nvPr/>
        </p:nvSpPr>
        <p:spPr bwMode="auto">
          <a:xfrm>
            <a:off x="2090591" y="2720760"/>
            <a:ext cx="1220940" cy="939136"/>
          </a:xfrm>
          <a:custGeom>
            <a:avLst/>
            <a:gdLst>
              <a:gd name="T0" fmla="*/ 0 w 768"/>
              <a:gd name="T1" fmla="*/ 820 h 820"/>
              <a:gd name="T2" fmla="*/ 384 w 768"/>
              <a:gd name="T3" fmla="*/ 676 h 820"/>
              <a:gd name="T4" fmla="*/ 620 w 768"/>
              <a:gd name="T5" fmla="*/ 448 h 820"/>
              <a:gd name="T6" fmla="*/ 740 w 768"/>
              <a:gd name="T7" fmla="*/ 208 h 820"/>
              <a:gd name="T8" fmla="*/ 768 w 768"/>
              <a:gd name="T9" fmla="*/ 0 h 820"/>
            </a:gdLst>
            <a:ahLst/>
            <a:cxnLst>
              <a:cxn ang="0">
                <a:pos x="T0" y="T1"/>
              </a:cxn>
              <a:cxn ang="0">
                <a:pos x="T2" y="T3"/>
              </a:cxn>
              <a:cxn ang="0">
                <a:pos x="T4" y="T5"/>
              </a:cxn>
              <a:cxn ang="0">
                <a:pos x="T6" y="T7"/>
              </a:cxn>
              <a:cxn ang="0">
                <a:pos x="T8" y="T9"/>
              </a:cxn>
            </a:cxnLst>
            <a:rect l="0" t="0" r="r" b="b"/>
            <a:pathLst>
              <a:path w="768" h="820">
                <a:moveTo>
                  <a:pt x="0" y="820"/>
                </a:moveTo>
                <a:cubicBezTo>
                  <a:pt x="64" y="796"/>
                  <a:pt x="281" y="738"/>
                  <a:pt x="384" y="676"/>
                </a:cubicBezTo>
                <a:cubicBezTo>
                  <a:pt x="487" y="614"/>
                  <a:pt x="561" y="526"/>
                  <a:pt x="620" y="448"/>
                </a:cubicBezTo>
                <a:cubicBezTo>
                  <a:pt x="679" y="370"/>
                  <a:pt x="715" y="283"/>
                  <a:pt x="740" y="208"/>
                </a:cubicBezTo>
                <a:cubicBezTo>
                  <a:pt x="765" y="133"/>
                  <a:pt x="762" y="43"/>
                  <a:pt x="768" y="0"/>
                </a:cubicBezTo>
              </a:path>
            </a:pathLst>
          </a:custGeom>
          <a:noFill/>
          <a:ln w="9525" cap="flat" cmpd="sng">
            <a:solidFill>
              <a:srgbClr val="669900"/>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6" name="Line 27"/>
          <p:cNvSpPr>
            <a:spLocks noChangeShapeType="1"/>
          </p:cNvSpPr>
          <p:nvPr/>
        </p:nvSpPr>
        <p:spPr bwMode="auto">
          <a:xfrm flipV="1">
            <a:off x="1176191" y="4518892"/>
            <a:ext cx="3328589" cy="55404"/>
          </a:xfrm>
          <a:prstGeom prst="line">
            <a:avLst/>
          </a:prstGeom>
          <a:noFill/>
          <a:ln w="9525">
            <a:solidFill>
              <a:srgbClr val="3366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7" name="Rectangle 28"/>
          <p:cNvSpPr>
            <a:spLocks noChangeArrowheads="1"/>
          </p:cNvSpPr>
          <p:nvPr/>
        </p:nvSpPr>
        <p:spPr bwMode="auto">
          <a:xfrm>
            <a:off x="4322606" y="4174050"/>
            <a:ext cx="609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200" b="1" dirty="0">
                <a:effectLst>
                  <a:outerShdw blurRad="38100" dist="38100" dir="2700000" algn="tl">
                    <a:srgbClr val="C0C0C0"/>
                  </a:outerShdw>
                </a:effectLst>
              </a:rPr>
              <a:t>FC</a:t>
            </a:r>
          </a:p>
        </p:txBody>
      </p:sp>
      <p:sp>
        <p:nvSpPr>
          <p:cNvPr id="18" name="Rectangle 29"/>
          <p:cNvSpPr>
            <a:spLocks noChangeArrowheads="1"/>
          </p:cNvSpPr>
          <p:nvPr/>
        </p:nvSpPr>
        <p:spPr bwMode="auto">
          <a:xfrm>
            <a:off x="3623240" y="3659896"/>
            <a:ext cx="609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200" b="1" dirty="0">
                <a:effectLst>
                  <a:outerShdw blurRad="38100" dist="38100" dir="2700000" algn="tl">
                    <a:srgbClr val="C0C0C0"/>
                  </a:outerShdw>
                </a:effectLst>
              </a:rPr>
              <a:t>VC</a:t>
            </a:r>
          </a:p>
        </p:txBody>
      </p:sp>
      <p:sp>
        <p:nvSpPr>
          <p:cNvPr id="19" name="Rectangle 30"/>
          <p:cNvSpPr>
            <a:spLocks noChangeArrowheads="1"/>
          </p:cNvSpPr>
          <p:nvPr/>
        </p:nvSpPr>
        <p:spPr bwMode="auto">
          <a:xfrm>
            <a:off x="3261039" y="2764742"/>
            <a:ext cx="609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200" b="1" dirty="0">
                <a:solidFill>
                  <a:srgbClr val="669900"/>
                </a:solidFill>
                <a:effectLst>
                  <a:outerShdw blurRad="38100" dist="38100" dir="2700000" algn="tl">
                    <a:srgbClr val="C0C0C0"/>
                  </a:outerShdw>
                </a:effectLst>
              </a:rPr>
              <a:t>TC</a:t>
            </a:r>
          </a:p>
        </p:txBody>
      </p:sp>
      <p:sp>
        <p:nvSpPr>
          <p:cNvPr id="2" name="文本框 1"/>
          <p:cNvSpPr txBox="1"/>
          <p:nvPr/>
        </p:nvSpPr>
        <p:spPr>
          <a:xfrm>
            <a:off x="1198339" y="6148513"/>
            <a:ext cx="3880856"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不变成本、可变成本和总成本曲线</a:t>
            </a:r>
          </a:p>
        </p:txBody>
      </p:sp>
      <p:sp>
        <p:nvSpPr>
          <p:cNvPr id="22" name="Line 3"/>
          <p:cNvSpPr>
            <a:spLocks noChangeShapeType="1"/>
          </p:cNvSpPr>
          <p:nvPr/>
        </p:nvSpPr>
        <p:spPr bwMode="auto">
          <a:xfrm flipV="1">
            <a:off x="6510190" y="2920110"/>
            <a:ext cx="0" cy="2796794"/>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23" name="Line 4"/>
          <p:cNvSpPr>
            <a:spLocks noChangeShapeType="1"/>
          </p:cNvSpPr>
          <p:nvPr/>
        </p:nvSpPr>
        <p:spPr bwMode="auto">
          <a:xfrm>
            <a:off x="6510191" y="5716904"/>
            <a:ext cx="3621251" cy="43376"/>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24" name="Rectangle 5"/>
          <p:cNvSpPr>
            <a:spLocks noChangeArrowheads="1"/>
          </p:cNvSpPr>
          <p:nvPr/>
        </p:nvSpPr>
        <p:spPr bwMode="auto">
          <a:xfrm>
            <a:off x="6023773" y="2948041"/>
            <a:ext cx="3048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000" b="1"/>
              <a:t>C</a:t>
            </a:r>
          </a:p>
        </p:txBody>
      </p:sp>
      <p:sp>
        <p:nvSpPr>
          <p:cNvPr id="25" name="Rectangle 6"/>
          <p:cNvSpPr>
            <a:spLocks noChangeArrowheads="1"/>
          </p:cNvSpPr>
          <p:nvPr/>
        </p:nvSpPr>
        <p:spPr bwMode="auto">
          <a:xfrm>
            <a:off x="10207643" y="5678804"/>
            <a:ext cx="3048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000" b="1" dirty="0"/>
              <a:t>Q</a:t>
            </a:r>
          </a:p>
        </p:txBody>
      </p:sp>
      <p:sp>
        <p:nvSpPr>
          <p:cNvPr id="26" name="Rectangle 7"/>
          <p:cNvSpPr>
            <a:spLocks noChangeArrowheads="1"/>
          </p:cNvSpPr>
          <p:nvPr/>
        </p:nvSpPr>
        <p:spPr bwMode="auto">
          <a:xfrm>
            <a:off x="6129190" y="5716904"/>
            <a:ext cx="3048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000" b="1"/>
              <a:t>O</a:t>
            </a:r>
          </a:p>
        </p:txBody>
      </p:sp>
      <p:sp>
        <p:nvSpPr>
          <p:cNvPr id="27" name="Rectangle 13"/>
          <p:cNvSpPr>
            <a:spLocks noChangeArrowheads="1"/>
          </p:cNvSpPr>
          <p:nvPr/>
        </p:nvSpPr>
        <p:spPr bwMode="auto">
          <a:xfrm>
            <a:off x="9329590" y="5282614"/>
            <a:ext cx="609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200" b="1" dirty="0">
                <a:solidFill>
                  <a:srgbClr val="FF9900"/>
                </a:solidFill>
                <a:effectLst>
                  <a:outerShdw blurRad="38100" dist="38100" dir="2700000" algn="tl">
                    <a:srgbClr val="C0C0C0"/>
                  </a:outerShdw>
                </a:effectLst>
              </a:rPr>
              <a:t>AFC</a:t>
            </a:r>
          </a:p>
        </p:txBody>
      </p:sp>
      <p:sp>
        <p:nvSpPr>
          <p:cNvPr id="28" name="Rectangle 14"/>
          <p:cNvSpPr>
            <a:spLocks noChangeArrowheads="1"/>
          </p:cNvSpPr>
          <p:nvPr/>
        </p:nvSpPr>
        <p:spPr bwMode="auto">
          <a:xfrm>
            <a:off x="9314890" y="3833093"/>
            <a:ext cx="609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200" b="1" dirty="0">
                <a:solidFill>
                  <a:srgbClr val="002060"/>
                </a:solidFill>
                <a:effectLst>
                  <a:outerShdw blurRad="38100" dist="38100" dir="2700000" algn="tl">
                    <a:srgbClr val="C0C0C0"/>
                  </a:outerShdw>
                </a:effectLst>
              </a:rPr>
              <a:t>AVC</a:t>
            </a:r>
          </a:p>
        </p:txBody>
      </p:sp>
      <p:sp>
        <p:nvSpPr>
          <p:cNvPr id="29" name="Rectangle 15"/>
          <p:cNvSpPr>
            <a:spLocks noChangeArrowheads="1"/>
          </p:cNvSpPr>
          <p:nvPr/>
        </p:nvSpPr>
        <p:spPr bwMode="auto">
          <a:xfrm>
            <a:off x="9145440" y="2935995"/>
            <a:ext cx="609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200" b="1" dirty="0">
                <a:solidFill>
                  <a:srgbClr val="00B0F0"/>
                </a:solidFill>
                <a:effectLst>
                  <a:outerShdw blurRad="38100" dist="38100" dir="2700000" algn="tl">
                    <a:srgbClr val="C0C0C0"/>
                  </a:outerShdw>
                </a:effectLst>
              </a:rPr>
              <a:t>SAC</a:t>
            </a:r>
          </a:p>
        </p:txBody>
      </p:sp>
      <p:sp>
        <p:nvSpPr>
          <p:cNvPr id="30" name="Freeform 17"/>
          <p:cNvSpPr/>
          <p:nvPr/>
        </p:nvSpPr>
        <p:spPr bwMode="auto">
          <a:xfrm>
            <a:off x="6844208" y="3787902"/>
            <a:ext cx="2565393" cy="1787536"/>
          </a:xfrm>
          <a:custGeom>
            <a:avLst/>
            <a:gdLst>
              <a:gd name="T0" fmla="*/ 0 w 2000"/>
              <a:gd name="T1" fmla="*/ 0 h 1420"/>
              <a:gd name="T2" fmla="*/ 104 w 2000"/>
              <a:gd name="T3" fmla="*/ 312 h 1420"/>
              <a:gd name="T4" fmla="*/ 292 w 2000"/>
              <a:gd name="T5" fmla="*/ 648 h 1420"/>
              <a:gd name="T6" fmla="*/ 624 w 2000"/>
              <a:gd name="T7" fmla="*/ 976 h 1420"/>
              <a:gd name="T8" fmla="*/ 1088 w 2000"/>
              <a:gd name="T9" fmla="*/ 1216 h 1420"/>
              <a:gd name="T10" fmla="*/ 1640 w 2000"/>
              <a:gd name="T11" fmla="*/ 1368 h 1420"/>
              <a:gd name="T12" fmla="*/ 2000 w 2000"/>
              <a:gd name="T13" fmla="*/ 1420 h 1420"/>
            </a:gdLst>
            <a:ahLst/>
            <a:cxnLst>
              <a:cxn ang="0">
                <a:pos x="T0" y="T1"/>
              </a:cxn>
              <a:cxn ang="0">
                <a:pos x="T2" y="T3"/>
              </a:cxn>
              <a:cxn ang="0">
                <a:pos x="T4" y="T5"/>
              </a:cxn>
              <a:cxn ang="0">
                <a:pos x="T6" y="T7"/>
              </a:cxn>
              <a:cxn ang="0">
                <a:pos x="T8" y="T9"/>
              </a:cxn>
              <a:cxn ang="0">
                <a:pos x="T10" y="T11"/>
              </a:cxn>
              <a:cxn ang="0">
                <a:pos x="T12" y="T13"/>
              </a:cxn>
            </a:cxnLst>
            <a:rect l="0" t="0" r="r" b="b"/>
            <a:pathLst>
              <a:path w="2000" h="1420">
                <a:moveTo>
                  <a:pt x="0" y="0"/>
                </a:moveTo>
                <a:cubicBezTo>
                  <a:pt x="17" y="52"/>
                  <a:pt x="55" y="204"/>
                  <a:pt x="104" y="312"/>
                </a:cubicBezTo>
                <a:cubicBezTo>
                  <a:pt x="153" y="420"/>
                  <a:pt x="205" y="537"/>
                  <a:pt x="292" y="648"/>
                </a:cubicBezTo>
                <a:cubicBezTo>
                  <a:pt x="379" y="759"/>
                  <a:pt x="491" y="881"/>
                  <a:pt x="624" y="976"/>
                </a:cubicBezTo>
                <a:cubicBezTo>
                  <a:pt x="757" y="1071"/>
                  <a:pt x="919" y="1151"/>
                  <a:pt x="1088" y="1216"/>
                </a:cubicBezTo>
                <a:cubicBezTo>
                  <a:pt x="1257" y="1281"/>
                  <a:pt x="1488" y="1334"/>
                  <a:pt x="1640" y="1368"/>
                </a:cubicBezTo>
                <a:cubicBezTo>
                  <a:pt x="1792" y="1402"/>
                  <a:pt x="1925" y="1409"/>
                  <a:pt x="2000" y="1420"/>
                </a:cubicBezTo>
              </a:path>
            </a:pathLst>
          </a:custGeom>
          <a:noFill/>
          <a:ln w="9525" cap="flat" cmpd="sng">
            <a:solidFill>
              <a:srgbClr val="FF9900"/>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31" name="Freeform 18"/>
          <p:cNvSpPr/>
          <p:nvPr/>
        </p:nvSpPr>
        <p:spPr bwMode="auto">
          <a:xfrm rot="1071514">
            <a:off x="7071423" y="3860889"/>
            <a:ext cx="2443213" cy="883540"/>
          </a:xfrm>
          <a:custGeom>
            <a:avLst/>
            <a:gdLst>
              <a:gd name="T0" fmla="*/ 0 w 2046"/>
              <a:gd name="T1" fmla="*/ 386 h 751"/>
              <a:gd name="T2" fmla="*/ 288 w 2046"/>
              <a:gd name="T3" fmla="*/ 574 h 751"/>
              <a:gd name="T4" fmla="*/ 580 w 2046"/>
              <a:gd name="T5" fmla="*/ 698 h 751"/>
              <a:gd name="T6" fmla="*/ 864 w 2046"/>
              <a:gd name="T7" fmla="*/ 744 h 751"/>
              <a:gd name="T8" fmla="*/ 1113 w 2046"/>
              <a:gd name="T9" fmla="*/ 723 h 751"/>
              <a:gd name="T10" fmla="*/ 1488 w 2046"/>
              <a:gd name="T11" fmla="*/ 578 h 751"/>
              <a:gd name="T12" fmla="*/ 1845 w 2046"/>
              <a:gd name="T13" fmla="*/ 306 h 751"/>
              <a:gd name="T14" fmla="*/ 2046 w 2046"/>
              <a:gd name="T15" fmla="*/ 0 h 7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46" h="751">
                <a:moveTo>
                  <a:pt x="0" y="386"/>
                </a:moveTo>
                <a:cubicBezTo>
                  <a:pt x="48" y="417"/>
                  <a:pt x="191" y="522"/>
                  <a:pt x="288" y="574"/>
                </a:cubicBezTo>
                <a:cubicBezTo>
                  <a:pt x="385" y="626"/>
                  <a:pt x="484" y="670"/>
                  <a:pt x="580" y="698"/>
                </a:cubicBezTo>
                <a:cubicBezTo>
                  <a:pt x="676" y="726"/>
                  <a:pt x="775" y="740"/>
                  <a:pt x="864" y="744"/>
                </a:cubicBezTo>
                <a:cubicBezTo>
                  <a:pt x="953" y="748"/>
                  <a:pt x="1009" y="751"/>
                  <a:pt x="1113" y="723"/>
                </a:cubicBezTo>
                <a:cubicBezTo>
                  <a:pt x="1217" y="695"/>
                  <a:pt x="1366" y="648"/>
                  <a:pt x="1488" y="578"/>
                </a:cubicBezTo>
                <a:cubicBezTo>
                  <a:pt x="1610" y="508"/>
                  <a:pt x="1752" y="402"/>
                  <a:pt x="1845" y="306"/>
                </a:cubicBezTo>
                <a:cubicBezTo>
                  <a:pt x="1938" y="210"/>
                  <a:pt x="2004" y="64"/>
                  <a:pt x="2046" y="0"/>
                </a:cubicBezTo>
              </a:path>
            </a:pathLst>
          </a:custGeom>
          <a:noFill/>
          <a:ln w="9525" cap="flat" cmpd="sng">
            <a:solidFill>
              <a:srgbClr val="002060"/>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32" name="Freeform 19"/>
          <p:cNvSpPr/>
          <p:nvPr/>
        </p:nvSpPr>
        <p:spPr bwMode="auto">
          <a:xfrm rot="1393283">
            <a:off x="7159765" y="3290696"/>
            <a:ext cx="1828797" cy="852944"/>
          </a:xfrm>
          <a:custGeom>
            <a:avLst/>
            <a:gdLst>
              <a:gd name="T0" fmla="*/ 0 w 1932"/>
              <a:gd name="T1" fmla="*/ 144 h 452"/>
              <a:gd name="T2" fmla="*/ 336 w 1932"/>
              <a:gd name="T3" fmla="*/ 308 h 452"/>
              <a:gd name="T4" fmla="*/ 764 w 1932"/>
              <a:gd name="T5" fmla="*/ 420 h 452"/>
              <a:gd name="T6" fmla="*/ 1116 w 1932"/>
              <a:gd name="T7" fmla="*/ 452 h 452"/>
              <a:gd name="T8" fmla="*/ 1340 w 1932"/>
              <a:gd name="T9" fmla="*/ 420 h 452"/>
              <a:gd name="T10" fmla="*/ 1616 w 1932"/>
              <a:gd name="T11" fmla="*/ 308 h 452"/>
              <a:gd name="T12" fmla="*/ 1832 w 1932"/>
              <a:gd name="T13" fmla="*/ 124 h 452"/>
              <a:gd name="T14" fmla="*/ 1932 w 1932"/>
              <a:gd name="T15" fmla="*/ 0 h 4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452">
                <a:moveTo>
                  <a:pt x="0" y="144"/>
                </a:moveTo>
                <a:cubicBezTo>
                  <a:pt x="56" y="171"/>
                  <a:pt x="209" y="262"/>
                  <a:pt x="336" y="308"/>
                </a:cubicBezTo>
                <a:cubicBezTo>
                  <a:pt x="463" y="354"/>
                  <a:pt x="634" y="396"/>
                  <a:pt x="764" y="420"/>
                </a:cubicBezTo>
                <a:cubicBezTo>
                  <a:pt x="894" y="444"/>
                  <a:pt x="1020" y="452"/>
                  <a:pt x="1116" y="452"/>
                </a:cubicBezTo>
                <a:cubicBezTo>
                  <a:pt x="1212" y="452"/>
                  <a:pt x="1257" y="444"/>
                  <a:pt x="1340" y="420"/>
                </a:cubicBezTo>
                <a:cubicBezTo>
                  <a:pt x="1423" y="396"/>
                  <a:pt x="1534" y="357"/>
                  <a:pt x="1616" y="308"/>
                </a:cubicBezTo>
                <a:cubicBezTo>
                  <a:pt x="1698" y="259"/>
                  <a:pt x="1779" y="175"/>
                  <a:pt x="1832" y="124"/>
                </a:cubicBezTo>
                <a:cubicBezTo>
                  <a:pt x="1885" y="73"/>
                  <a:pt x="1911" y="26"/>
                  <a:pt x="1932" y="0"/>
                </a:cubicBezTo>
              </a:path>
            </a:pathLst>
          </a:custGeom>
          <a:noFill/>
          <a:ln w="9525" cap="flat" cmpd="sng">
            <a:solidFill>
              <a:srgbClr val="00B0F0"/>
            </a:solidFill>
            <a:prstDash val="solid"/>
            <a:round/>
          </a:ln>
          <a:effectLst/>
        </p:spPr>
        <p:txBody>
          <a:bodyPr lIns="90000" tIns="46800" rIns="90000" bIns="46800" anchor="ctr"/>
          <a:lstStyle/>
          <a:p>
            <a:endParaRPr lang="zh-CN" altLang="en-US"/>
          </a:p>
        </p:txBody>
      </p:sp>
      <p:sp>
        <p:nvSpPr>
          <p:cNvPr id="36" name="文本框 35"/>
          <p:cNvSpPr txBox="1"/>
          <p:nvPr/>
        </p:nvSpPr>
        <p:spPr>
          <a:xfrm>
            <a:off x="6199489" y="6164417"/>
            <a:ext cx="4763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平均不变成本、平均可变成本和平均成本曲线</a:t>
            </a:r>
          </a:p>
        </p:txBody>
      </p:sp>
      <p:cxnSp>
        <p:nvCxnSpPr>
          <p:cNvPr id="33" name="直接连接符 32"/>
          <p:cNvCxnSpPr>
            <a:stCxn id="32" idx="4"/>
            <a:endCxn id="31" idx="4"/>
          </p:cNvCxnSpPr>
          <p:nvPr/>
        </p:nvCxnSpPr>
        <p:spPr>
          <a:xfrm>
            <a:off x="8255163" y="4193183"/>
            <a:ext cx="14786" cy="531564"/>
          </a:xfrm>
          <a:prstGeom prst="line">
            <a:avLst/>
          </a:prstGeom>
          <a:ln>
            <a:prstDash val="lgDashDotDot"/>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6073775" y="1125220"/>
            <a:ext cx="5321935" cy="1476375"/>
          </a:xfrm>
          <a:prstGeom prst="rect">
            <a:avLst/>
          </a:prstGeom>
        </p:spPr>
        <p:txBody>
          <a:bodyPr wrap="square">
            <a:spAutoFit/>
          </a:bodyPr>
          <a:lstStyle/>
          <a:p>
            <a:pPr algn="just">
              <a:lnSpc>
                <a:spcPct val="150000"/>
              </a:lnSpc>
            </a:pPr>
            <a:r>
              <a:rPr lang="zh-CN" altLang="zh-CN" sz="2000" dirty="0">
                <a:latin typeface="微软雅黑" panose="020B0503020204020204" pitchFamily="34" charset="-122"/>
                <a:ea typeface="微软雅黑" panose="020B0503020204020204" pitchFamily="34" charset="-122"/>
              </a:rPr>
              <a:t>随着产量的逐渐增加，平均不变成本曲线</a:t>
            </a:r>
            <a:r>
              <a:rPr lang="en-US" altLang="zh-CN" sz="2000" dirty="0">
                <a:latin typeface="微软雅黑" panose="020B0503020204020204" pitchFamily="34" charset="-122"/>
                <a:ea typeface="微软雅黑" panose="020B0503020204020204" pitchFamily="34" charset="-122"/>
              </a:rPr>
              <a:t>AFC</a:t>
            </a:r>
            <a:r>
              <a:rPr lang="zh-CN" altLang="zh-CN" sz="2000" dirty="0">
                <a:latin typeface="微软雅黑" panose="020B0503020204020204" pitchFamily="34" charset="-122"/>
                <a:ea typeface="微软雅黑" panose="020B0503020204020204" pitchFamily="34" charset="-122"/>
              </a:rPr>
              <a:t>递减，平均可变成本曲线</a:t>
            </a:r>
            <a:r>
              <a:rPr lang="en-US" altLang="zh-CN" sz="2000" dirty="0">
                <a:latin typeface="微软雅黑" panose="020B0503020204020204" pitchFamily="34" charset="-122"/>
                <a:ea typeface="微软雅黑" panose="020B0503020204020204" pitchFamily="34" charset="-122"/>
              </a:rPr>
              <a:t>AVC</a:t>
            </a:r>
            <a:r>
              <a:rPr lang="zh-CN" altLang="zh-CN" sz="2000" dirty="0">
                <a:latin typeface="微软雅黑" panose="020B0503020204020204" pitchFamily="34" charset="-122"/>
                <a:ea typeface="微软雅黑" panose="020B0503020204020204" pitchFamily="34" charset="-122"/>
              </a:rPr>
              <a:t>以及平均成本曲线</a:t>
            </a:r>
            <a:r>
              <a:rPr lang="en-US" altLang="zh-CN" sz="2000" dirty="0">
                <a:latin typeface="微软雅黑" panose="020B0503020204020204" pitchFamily="34" charset="-122"/>
                <a:ea typeface="微软雅黑" panose="020B0503020204020204" pitchFamily="34" charset="-122"/>
              </a:rPr>
              <a:t>AC</a:t>
            </a:r>
            <a:r>
              <a:rPr lang="zh-CN" altLang="zh-CN" sz="2000" dirty="0">
                <a:latin typeface="微软雅黑" panose="020B0503020204020204" pitchFamily="34" charset="-122"/>
                <a:ea typeface="微软雅黑" panose="020B0503020204020204" pitchFamily="34" charset="-122"/>
              </a:rPr>
              <a:t>则都呈现出先递减后增加的</a:t>
            </a:r>
            <a:r>
              <a:rPr lang="en-US" altLang="zh-CN" sz="2000" dirty="0">
                <a:latin typeface="微软雅黑" panose="020B0503020204020204" pitchFamily="34" charset="-122"/>
                <a:ea typeface="微软雅黑" panose="020B0503020204020204" pitchFamily="34" charset="-122"/>
              </a:rPr>
              <a:t>U</a:t>
            </a:r>
            <a:r>
              <a:rPr lang="zh-CN" altLang="zh-CN" sz="2000" dirty="0">
                <a:latin typeface="微软雅黑" panose="020B0503020204020204" pitchFamily="34" charset="-122"/>
                <a:ea typeface="微软雅黑" panose="020B0503020204020204" pitchFamily="34" charset="-122"/>
              </a:rPr>
              <a:t>形形状。</a:t>
            </a:r>
            <a:endParaRPr lang="zh-CN" altLang="en-US" sz="2000" dirty="0">
              <a:latin typeface="微软雅黑" panose="020B0503020204020204" pitchFamily="34" charset="-122"/>
              <a:ea typeface="微软雅黑" panose="020B0503020204020204" pitchFamily="34" charset="-122"/>
            </a:endParaRPr>
          </a:p>
        </p:txBody>
      </p:sp>
      <p:sp>
        <p:nvSpPr>
          <p:cNvPr id="38" name="矩形 37"/>
          <p:cNvSpPr/>
          <p:nvPr/>
        </p:nvSpPr>
        <p:spPr>
          <a:xfrm>
            <a:off x="409575" y="1306830"/>
            <a:ext cx="5405755" cy="1014730"/>
          </a:xfrm>
          <a:prstGeom prst="rect">
            <a:avLst/>
          </a:prstGeom>
        </p:spPr>
        <p:txBody>
          <a:bodyPr wrap="square">
            <a:spAutoFit/>
          </a:bodyPr>
          <a:lstStyle/>
          <a:p>
            <a:pPr algn="just">
              <a:lnSpc>
                <a:spcPct val="150000"/>
              </a:lnSpc>
            </a:pPr>
            <a:r>
              <a:rPr lang="en-US" altLang="zh-CN" sz="2000" dirty="0">
                <a:latin typeface="微软雅黑" panose="020B0503020204020204" pitchFamily="34" charset="-122"/>
                <a:ea typeface="微软雅黑" panose="020B0503020204020204" pitchFamily="34" charset="-122"/>
              </a:rPr>
              <a:t>FC</a:t>
            </a:r>
            <a:r>
              <a:rPr lang="zh-CN" altLang="en-US" sz="2000" dirty="0">
                <a:latin typeface="微软雅黑" panose="020B0503020204020204" pitchFamily="34" charset="-122"/>
                <a:ea typeface="微软雅黑" panose="020B0503020204020204" pitchFamily="34" charset="-122"/>
              </a:rPr>
              <a:t>是一条平行于产量轴的直线；可变成本曲线</a:t>
            </a:r>
            <a:r>
              <a:rPr lang="en-US" altLang="zh-CN" sz="2000" dirty="0">
                <a:latin typeface="微软雅黑" panose="020B0503020204020204" pitchFamily="34" charset="-122"/>
                <a:ea typeface="微软雅黑" panose="020B0503020204020204" pitchFamily="34" charset="-122"/>
              </a:rPr>
              <a:t>VC</a:t>
            </a:r>
            <a:r>
              <a:rPr lang="zh-CN" altLang="en-US" sz="2000" dirty="0">
                <a:latin typeface="微软雅黑" panose="020B0503020204020204" pitchFamily="34" charset="-122"/>
                <a:ea typeface="微软雅黑" panose="020B0503020204020204" pitchFamily="34" charset="-122"/>
              </a:rPr>
              <a:t>是从原点出发的一条向右上方倾斜的曲线。</a:t>
            </a:r>
          </a:p>
        </p:txBody>
      </p:sp>
      <p:sp>
        <p:nvSpPr>
          <p:cNvPr id="37" name="Rectangle 50"/>
          <p:cNvSpPr>
            <a:spLocks noChangeArrowheads="1"/>
          </p:cNvSpPr>
          <p:nvPr/>
        </p:nvSpPr>
        <p:spPr bwMode="auto">
          <a:xfrm>
            <a:off x="358775" y="1155065"/>
            <a:ext cx="5387975" cy="1423035"/>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
        <p:nvSpPr>
          <p:cNvPr id="39" name="Rectangle 50"/>
          <p:cNvSpPr>
            <a:spLocks noChangeArrowheads="1"/>
          </p:cNvSpPr>
          <p:nvPr/>
        </p:nvSpPr>
        <p:spPr bwMode="auto">
          <a:xfrm>
            <a:off x="5965825" y="1167130"/>
            <a:ext cx="5415280" cy="1376680"/>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15325930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566476"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短期成本曲线之间的关系</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21" name="文本框 20"/>
          <p:cNvSpPr txBox="1"/>
          <p:nvPr/>
        </p:nvSpPr>
        <p:spPr>
          <a:xfrm>
            <a:off x="9093200" y="669738"/>
            <a:ext cx="2966720"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prstClr val="black"/>
                </a:solidFill>
                <a:latin typeface="微软雅黑" panose="020B0503020204020204" pitchFamily="34" charset="-122"/>
                <a:ea typeface="微软雅黑" panose="020B0503020204020204" pitchFamily="34" charset="-122"/>
              </a:rPr>
              <a:t>第二版</a:t>
            </a:r>
            <a:endParaRPr lang="zh-CN" altLang="en-US" sz="1400" i="1" dirty="0">
              <a:solidFill>
                <a:srgbClr val="002060"/>
              </a:solidFill>
              <a:latin typeface="微软雅黑" panose="020B0503020204020204" pitchFamily="34" charset="-122"/>
              <a:ea typeface="微软雅黑" panose="020B0503020204020204" pitchFamily="34" charset="-122"/>
            </a:endParaRPr>
          </a:p>
        </p:txBody>
      </p:sp>
      <p:pic>
        <p:nvPicPr>
          <p:cNvPr id="15362" name="图片 579" descr="E:\XXWWJJ\TL\西方经济学上册\转曲-西方经济学（上册）图稿-20180521-二改发排\3-15.eps"/>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03925" y="2622552"/>
            <a:ext cx="2546981" cy="3622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矩形 28"/>
          <p:cNvSpPr/>
          <p:nvPr/>
        </p:nvSpPr>
        <p:spPr>
          <a:xfrm>
            <a:off x="1805107" y="2044944"/>
            <a:ext cx="9558798" cy="369332"/>
          </a:xfrm>
          <a:prstGeom prst="rect">
            <a:avLst/>
          </a:prstGeom>
        </p:spPr>
        <p:txBody>
          <a:bodyPr wrap="square">
            <a:spAutoFit/>
          </a:bodyPr>
          <a:lstStyle/>
          <a:p>
            <a:r>
              <a:rPr lang="zh-CN" altLang="zh-CN" dirty="0">
                <a:latin typeface="微软雅黑" panose="020B0503020204020204" pitchFamily="34" charset="-122"/>
                <a:ea typeface="微软雅黑" panose="020B0503020204020204" pitchFamily="34" charset="-122"/>
              </a:rPr>
              <a:t>边际成本曲线与平均成本曲线和平均可变成本曲线相交，并且分别交于它们的</a:t>
            </a:r>
            <a:r>
              <a:rPr lang="zh-CN" altLang="zh-CN" dirty="0" smtClean="0">
                <a:latin typeface="微软雅黑" panose="020B0503020204020204" pitchFamily="34" charset="-122"/>
                <a:ea typeface="微软雅黑" panose="020B0503020204020204" pitchFamily="34" charset="-122"/>
              </a:rPr>
              <a:t>最低点</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30" name="矩形 29">
                <a:extLst/>
              </p:cNvPr>
              <p:cNvSpPr/>
              <p:nvPr/>
            </p:nvSpPr>
            <p:spPr>
              <a:xfrm>
                <a:off x="1360478" y="1071533"/>
                <a:ext cx="9708538" cy="923458"/>
              </a:xfrm>
              <a:prstGeom prst="rect">
                <a:avLst/>
              </a:prstGeom>
            </p:spPr>
            <p:txBody>
              <a:bodyPr wrap="square">
                <a:spAutoFit/>
              </a:bodyPr>
              <a:lstStyle/>
              <a:p>
                <a:pPr lvl="0" indent="457200" defTabSz="914400" eaLnBrk="0" fontAlgn="base" hangingPunct="0">
                  <a:lnSpc>
                    <a:spcPct val="150000"/>
                  </a:lnSpc>
                  <a:spcBef>
                    <a:spcPct val="0"/>
                  </a:spcBef>
                  <a:spcAft>
                    <a:spcPct val="0"/>
                  </a:spcAft>
                </a:pPr>
                <a:r>
                  <a:rPr lang="zh-CN" altLang="en-US" dirty="0">
                    <a:solidFill>
                      <a:schemeClr val="tx1"/>
                    </a:solidFill>
                    <a:latin typeface="微软雅黑" panose="020B0503020204020204" pitchFamily="34" charset="-122"/>
                    <a:ea typeface="微软雅黑" panose="020B0503020204020204" pitchFamily="34" charset="-122"/>
                  </a:rPr>
                  <a:t>在边际报酬递减规律的作用下，随着企业的产量逐渐增加，企业的边际成本递减；当产量达到</a:t>
                </a:r>
                <a14:m>
                  <m:oMath xmlns:m="http://schemas.openxmlformats.org/officeDocument/2006/math">
                    <m:sSub>
                      <m:sSubPr>
                        <m:ctrlPr>
                          <a:rPr lang="en-US" altLang="zh-CN" i="1" smtClean="0">
                            <a:solidFill>
                              <a:schemeClr val="tx1"/>
                            </a:solidFill>
                            <a:latin typeface="Cambria Math" panose="02040503050406030204" pitchFamily="18" charset="0"/>
                            <a:ea typeface="微软雅黑" panose="020B0503020204020204" pitchFamily="34" charset="-122"/>
                          </a:rPr>
                        </m:ctrlPr>
                      </m:sSubPr>
                      <m:e>
                        <m:r>
                          <a:rPr lang="en-US" altLang="zh-CN" b="0" i="1" smtClean="0">
                            <a:solidFill>
                              <a:schemeClr val="tx1"/>
                            </a:solidFill>
                            <a:latin typeface="Cambria Math" panose="02040503050406030204" pitchFamily="18" charset="0"/>
                            <a:ea typeface="微软雅黑" panose="020B0503020204020204" pitchFamily="34" charset="-122"/>
                          </a:rPr>
                          <m:t>𝑄</m:t>
                        </m:r>
                      </m:e>
                      <m:sub>
                        <m:r>
                          <a:rPr lang="en-US" altLang="zh-CN" b="0" i="1" smtClean="0">
                            <a:solidFill>
                              <a:schemeClr val="tx1"/>
                            </a:solidFill>
                            <a:latin typeface="Cambria Math" panose="02040503050406030204" pitchFamily="18" charset="0"/>
                            <a:ea typeface="微软雅黑" panose="020B0503020204020204" pitchFamily="34" charset="-122"/>
                          </a:rPr>
                          <m:t>0</m:t>
                        </m:r>
                      </m:sub>
                    </m:sSub>
                    <m:r>
                      <a:rPr lang="zh-CN" altLang="en-US" i="1">
                        <a:solidFill>
                          <a:schemeClr val="tx1"/>
                        </a:solidFill>
                        <a:latin typeface="Cambria Math" panose="02040503050406030204" pitchFamily="18" charset="0"/>
                        <a:ea typeface="微软雅黑" panose="020B0503020204020204" pitchFamily="34" charset="-122"/>
                      </a:rPr>
                      <m:t>时</m:t>
                    </m:r>
                  </m:oMath>
                </a14:m>
                <a:r>
                  <a:rPr lang="zh-CN" altLang="en-US" dirty="0">
                    <a:solidFill>
                      <a:schemeClr val="tx1"/>
                    </a:solidFill>
                    <a:latin typeface="微软雅黑" panose="020B0503020204020204" pitchFamily="34" charset="-122"/>
                    <a:ea typeface="微软雅黑" panose="020B0503020204020204" pitchFamily="34" charset="-122"/>
                  </a:rPr>
                  <a:t>，边际成本最低；之后，边际成本递增。</a:t>
                </a:r>
              </a:p>
            </p:txBody>
          </p:sp>
        </mc:Choice>
        <mc:Fallback xmlns="">
          <p:sp>
            <p:nvSpPr>
              <p:cNvPr id="30" name="矩形 29"/>
              <p:cNvSpPr>
                <a:spLocks noRot="1" noChangeAspect="1" noMove="1" noResize="1" noEditPoints="1" noAdjustHandles="1" noChangeArrowheads="1" noChangeShapeType="1" noTextEdit="1"/>
              </p:cNvSpPr>
              <p:nvPr/>
            </p:nvSpPr>
            <p:spPr>
              <a:xfrm>
                <a:off x="1346508" y="1071533"/>
                <a:ext cx="9708538" cy="923458"/>
              </a:xfrm>
              <a:prstGeom prst="rect">
                <a:avLst/>
              </a:prstGeom>
              <a:blipFill rotWithShape="1">
                <a:blip r:embed="rId4"/>
                <a:stretch>
                  <a:fillRect l="-502" b="-4636"/>
                </a:stretch>
              </a:blipFill>
            </p:spPr>
            <p:txBody>
              <a:bodyPr/>
              <a:lstStyle/>
              <a:p>
                <a:r>
                  <a:rPr lang="zh-CN" altLang="en-US">
                    <a:noFill/>
                  </a:rPr>
                  <a:t> </a:t>
                </a:r>
                <a:endParaRPr lang="zh-CN" altLang="en-US">
                  <a:noFill/>
                </a:endParaRPr>
              </a:p>
            </p:txBody>
          </p:sp>
        </mc:Fallback>
      </mc:AlternateContent>
      <p:sp>
        <p:nvSpPr>
          <p:cNvPr id="32" name="Line 8"/>
          <p:cNvSpPr>
            <a:spLocks noChangeShapeType="1"/>
          </p:cNvSpPr>
          <p:nvPr/>
        </p:nvSpPr>
        <p:spPr bwMode="auto">
          <a:xfrm flipV="1">
            <a:off x="6301930" y="3255978"/>
            <a:ext cx="0" cy="2667000"/>
          </a:xfrm>
          <a:prstGeom prst="line">
            <a:avLst/>
          </a:prstGeom>
          <a:noFill/>
          <a:ln w="28575">
            <a:solidFill>
              <a:srgbClr val="00206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33" name="Line 9"/>
          <p:cNvSpPr>
            <a:spLocks noChangeShapeType="1"/>
          </p:cNvSpPr>
          <p:nvPr/>
        </p:nvSpPr>
        <p:spPr bwMode="auto">
          <a:xfrm flipV="1">
            <a:off x="6301930" y="5922978"/>
            <a:ext cx="4191000" cy="0"/>
          </a:xfrm>
          <a:prstGeom prst="line">
            <a:avLst/>
          </a:prstGeom>
          <a:noFill/>
          <a:ln w="28575">
            <a:solidFill>
              <a:srgbClr val="00206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34" name="Rectangle 10"/>
          <p:cNvSpPr>
            <a:spLocks noChangeArrowheads="1"/>
          </p:cNvSpPr>
          <p:nvPr/>
        </p:nvSpPr>
        <p:spPr bwMode="auto">
          <a:xfrm>
            <a:off x="5844730" y="3255978"/>
            <a:ext cx="304800" cy="228600"/>
          </a:xfrm>
          <a:prstGeom prst="rect">
            <a:avLst/>
          </a:prstGeom>
          <a:noFill/>
          <a:ln w="28575">
            <a:no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a:solidFill>
                  <a:srgbClr val="002060"/>
                </a:solidFill>
              </a:rPr>
              <a:t>C</a:t>
            </a:r>
          </a:p>
        </p:txBody>
      </p:sp>
      <p:sp>
        <p:nvSpPr>
          <p:cNvPr id="35" name="Rectangle 11"/>
          <p:cNvSpPr>
            <a:spLocks noChangeArrowheads="1"/>
          </p:cNvSpPr>
          <p:nvPr/>
        </p:nvSpPr>
        <p:spPr bwMode="auto">
          <a:xfrm>
            <a:off x="10569130" y="5784963"/>
            <a:ext cx="3048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dirty="0">
                <a:solidFill>
                  <a:srgbClr val="002060"/>
                </a:solidFill>
              </a:rPr>
              <a:t>Q</a:t>
            </a:r>
          </a:p>
        </p:txBody>
      </p:sp>
      <p:sp>
        <p:nvSpPr>
          <p:cNvPr id="36" name="Rectangle 12"/>
          <p:cNvSpPr>
            <a:spLocks noChangeArrowheads="1"/>
          </p:cNvSpPr>
          <p:nvPr/>
        </p:nvSpPr>
        <p:spPr bwMode="auto">
          <a:xfrm>
            <a:off x="5844730" y="5838304"/>
            <a:ext cx="3048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dirty="0">
                <a:solidFill>
                  <a:srgbClr val="002060"/>
                </a:solidFill>
              </a:rPr>
              <a:t>O</a:t>
            </a:r>
          </a:p>
        </p:txBody>
      </p:sp>
      <p:sp>
        <p:nvSpPr>
          <p:cNvPr id="37" name="Freeform 15"/>
          <p:cNvSpPr/>
          <p:nvPr/>
        </p:nvSpPr>
        <p:spPr bwMode="auto">
          <a:xfrm>
            <a:off x="6584506" y="3572684"/>
            <a:ext cx="3168650" cy="1617663"/>
          </a:xfrm>
          <a:custGeom>
            <a:avLst/>
            <a:gdLst>
              <a:gd name="T0" fmla="*/ 0 w 1996"/>
              <a:gd name="T1" fmla="*/ 808 h 1019"/>
              <a:gd name="T2" fmla="*/ 248 w 1996"/>
              <a:gd name="T3" fmla="*/ 952 h 1019"/>
              <a:gd name="T4" fmla="*/ 536 w 1996"/>
              <a:gd name="T5" fmla="*/ 1012 h 1019"/>
              <a:gd name="T6" fmla="*/ 796 w 1996"/>
              <a:gd name="T7" fmla="*/ 992 h 1019"/>
              <a:gd name="T8" fmla="*/ 1064 w 1996"/>
              <a:gd name="T9" fmla="*/ 916 h 1019"/>
              <a:gd name="T10" fmla="*/ 1400 w 1996"/>
              <a:gd name="T11" fmla="*/ 720 h 1019"/>
              <a:gd name="T12" fmla="*/ 1688 w 1996"/>
              <a:gd name="T13" fmla="*/ 388 h 1019"/>
              <a:gd name="T14" fmla="*/ 1856 w 1996"/>
              <a:gd name="T15" fmla="*/ 200 h 1019"/>
              <a:gd name="T16" fmla="*/ 1996 w 1996"/>
              <a:gd name="T17" fmla="*/ 0 h 1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6" h="1019">
                <a:moveTo>
                  <a:pt x="0" y="808"/>
                </a:moveTo>
                <a:cubicBezTo>
                  <a:pt x="41" y="832"/>
                  <a:pt x="159" y="918"/>
                  <a:pt x="248" y="952"/>
                </a:cubicBezTo>
                <a:cubicBezTo>
                  <a:pt x="337" y="986"/>
                  <a:pt x="445" y="1005"/>
                  <a:pt x="536" y="1012"/>
                </a:cubicBezTo>
                <a:cubicBezTo>
                  <a:pt x="627" y="1019"/>
                  <a:pt x="708" y="1008"/>
                  <a:pt x="796" y="992"/>
                </a:cubicBezTo>
                <a:cubicBezTo>
                  <a:pt x="884" y="976"/>
                  <a:pt x="963" y="961"/>
                  <a:pt x="1064" y="916"/>
                </a:cubicBezTo>
                <a:cubicBezTo>
                  <a:pt x="1165" y="871"/>
                  <a:pt x="1296" y="808"/>
                  <a:pt x="1400" y="720"/>
                </a:cubicBezTo>
                <a:cubicBezTo>
                  <a:pt x="1504" y="632"/>
                  <a:pt x="1612" y="475"/>
                  <a:pt x="1688" y="388"/>
                </a:cubicBezTo>
                <a:cubicBezTo>
                  <a:pt x="1764" y="301"/>
                  <a:pt x="1805" y="265"/>
                  <a:pt x="1856" y="200"/>
                </a:cubicBezTo>
                <a:cubicBezTo>
                  <a:pt x="1907" y="135"/>
                  <a:pt x="1967" y="42"/>
                  <a:pt x="1996" y="0"/>
                </a:cubicBezTo>
              </a:path>
            </a:pathLst>
          </a:custGeom>
          <a:noFill/>
          <a:ln w="28575" cap="flat" cmpd="sng">
            <a:solidFill>
              <a:srgbClr val="002060"/>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38" name="Freeform 16"/>
          <p:cNvSpPr/>
          <p:nvPr/>
        </p:nvSpPr>
        <p:spPr bwMode="auto">
          <a:xfrm>
            <a:off x="7476680" y="3833828"/>
            <a:ext cx="2914650" cy="360363"/>
          </a:xfrm>
          <a:custGeom>
            <a:avLst/>
            <a:gdLst>
              <a:gd name="T0" fmla="*/ 0 w 1836"/>
              <a:gd name="T1" fmla="*/ 0 h 227"/>
              <a:gd name="T2" fmla="*/ 584 w 1836"/>
              <a:gd name="T3" fmla="*/ 144 h 227"/>
              <a:gd name="T4" fmla="*/ 1184 w 1836"/>
              <a:gd name="T5" fmla="*/ 224 h 227"/>
              <a:gd name="T6" fmla="*/ 1564 w 1836"/>
              <a:gd name="T7" fmla="*/ 164 h 227"/>
              <a:gd name="T8" fmla="*/ 1836 w 1836"/>
              <a:gd name="T9" fmla="*/ 16 h 227"/>
            </a:gdLst>
            <a:ahLst/>
            <a:cxnLst>
              <a:cxn ang="0">
                <a:pos x="T0" y="T1"/>
              </a:cxn>
              <a:cxn ang="0">
                <a:pos x="T2" y="T3"/>
              </a:cxn>
              <a:cxn ang="0">
                <a:pos x="T4" y="T5"/>
              </a:cxn>
              <a:cxn ang="0">
                <a:pos x="T6" y="T7"/>
              </a:cxn>
              <a:cxn ang="0">
                <a:pos x="T8" y="T9"/>
              </a:cxn>
            </a:cxnLst>
            <a:rect l="0" t="0" r="r" b="b"/>
            <a:pathLst>
              <a:path w="1836" h="227">
                <a:moveTo>
                  <a:pt x="0" y="0"/>
                </a:moveTo>
                <a:cubicBezTo>
                  <a:pt x="97" y="23"/>
                  <a:pt x="387" y="107"/>
                  <a:pt x="584" y="144"/>
                </a:cubicBezTo>
                <a:cubicBezTo>
                  <a:pt x="781" y="181"/>
                  <a:pt x="1021" y="221"/>
                  <a:pt x="1184" y="224"/>
                </a:cubicBezTo>
                <a:cubicBezTo>
                  <a:pt x="1347" y="227"/>
                  <a:pt x="1455" y="199"/>
                  <a:pt x="1564" y="164"/>
                </a:cubicBezTo>
                <a:cubicBezTo>
                  <a:pt x="1673" y="129"/>
                  <a:pt x="1779" y="47"/>
                  <a:pt x="1836" y="16"/>
                </a:cubicBezTo>
              </a:path>
            </a:pathLst>
          </a:custGeom>
          <a:noFill/>
          <a:ln w="28575" cap="flat" cmpd="sng">
            <a:solidFill>
              <a:srgbClr val="002060"/>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39" name="Freeform 17"/>
          <p:cNvSpPr/>
          <p:nvPr/>
        </p:nvSpPr>
        <p:spPr bwMode="auto">
          <a:xfrm>
            <a:off x="7324280" y="4246578"/>
            <a:ext cx="3067050" cy="465138"/>
          </a:xfrm>
          <a:custGeom>
            <a:avLst/>
            <a:gdLst>
              <a:gd name="T0" fmla="*/ 0 w 1932"/>
              <a:gd name="T1" fmla="*/ 0 h 293"/>
              <a:gd name="T2" fmla="*/ 360 w 1932"/>
              <a:gd name="T3" fmla="*/ 152 h 293"/>
              <a:gd name="T4" fmla="*/ 676 w 1932"/>
              <a:gd name="T5" fmla="*/ 248 h 293"/>
              <a:gd name="T6" fmla="*/ 992 w 1932"/>
              <a:gd name="T7" fmla="*/ 292 h 293"/>
              <a:gd name="T8" fmla="*/ 1424 w 1932"/>
              <a:gd name="T9" fmla="*/ 240 h 293"/>
              <a:gd name="T10" fmla="*/ 1720 w 1932"/>
              <a:gd name="T11" fmla="*/ 128 h 293"/>
              <a:gd name="T12" fmla="*/ 1932 w 1932"/>
              <a:gd name="T13" fmla="*/ 8 h 293"/>
            </a:gdLst>
            <a:ahLst/>
            <a:cxnLst>
              <a:cxn ang="0">
                <a:pos x="T0" y="T1"/>
              </a:cxn>
              <a:cxn ang="0">
                <a:pos x="T2" y="T3"/>
              </a:cxn>
              <a:cxn ang="0">
                <a:pos x="T4" y="T5"/>
              </a:cxn>
              <a:cxn ang="0">
                <a:pos x="T6" y="T7"/>
              </a:cxn>
              <a:cxn ang="0">
                <a:pos x="T8" y="T9"/>
              </a:cxn>
              <a:cxn ang="0">
                <a:pos x="T10" y="T11"/>
              </a:cxn>
              <a:cxn ang="0">
                <a:pos x="T12" y="T13"/>
              </a:cxn>
            </a:cxnLst>
            <a:rect l="0" t="0" r="r" b="b"/>
            <a:pathLst>
              <a:path w="1932" h="293">
                <a:moveTo>
                  <a:pt x="0" y="0"/>
                </a:moveTo>
                <a:cubicBezTo>
                  <a:pt x="60" y="25"/>
                  <a:pt x="247" y="111"/>
                  <a:pt x="360" y="152"/>
                </a:cubicBezTo>
                <a:cubicBezTo>
                  <a:pt x="473" y="193"/>
                  <a:pt x="571" y="225"/>
                  <a:pt x="676" y="248"/>
                </a:cubicBezTo>
                <a:cubicBezTo>
                  <a:pt x="781" y="271"/>
                  <a:pt x="867" y="293"/>
                  <a:pt x="992" y="292"/>
                </a:cubicBezTo>
                <a:cubicBezTo>
                  <a:pt x="1117" y="291"/>
                  <a:pt x="1303" y="267"/>
                  <a:pt x="1424" y="240"/>
                </a:cubicBezTo>
                <a:cubicBezTo>
                  <a:pt x="1545" y="213"/>
                  <a:pt x="1635" y="167"/>
                  <a:pt x="1720" y="128"/>
                </a:cubicBezTo>
                <a:cubicBezTo>
                  <a:pt x="1805" y="89"/>
                  <a:pt x="1888" y="33"/>
                  <a:pt x="1932" y="8"/>
                </a:cubicBezTo>
              </a:path>
            </a:pathLst>
          </a:custGeom>
          <a:noFill/>
          <a:ln w="28575" cap="flat" cmpd="sng">
            <a:solidFill>
              <a:srgbClr val="002060"/>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46" name="Rectangle 39"/>
          <p:cNvSpPr>
            <a:spLocks noChangeArrowheads="1"/>
          </p:cNvSpPr>
          <p:nvPr/>
        </p:nvSpPr>
        <p:spPr bwMode="auto">
          <a:xfrm>
            <a:off x="9654730" y="3073096"/>
            <a:ext cx="9144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002060"/>
                </a:solidFill>
                <a:effectLst>
                  <a:outerShdw blurRad="38100" dist="38100" dir="2700000" algn="tl">
                    <a:srgbClr val="C0C0C0"/>
                  </a:outerShdw>
                </a:effectLst>
              </a:rPr>
              <a:t>MC</a:t>
            </a:r>
          </a:p>
        </p:txBody>
      </p:sp>
      <p:sp>
        <p:nvSpPr>
          <p:cNvPr id="47" name="Rectangle 40"/>
          <p:cNvSpPr>
            <a:spLocks noChangeArrowheads="1"/>
          </p:cNvSpPr>
          <p:nvPr/>
        </p:nvSpPr>
        <p:spPr bwMode="auto">
          <a:xfrm>
            <a:off x="10340530" y="3454096"/>
            <a:ext cx="9144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002060"/>
                </a:solidFill>
                <a:effectLst>
                  <a:outerShdw blurRad="38100" dist="38100" dir="2700000" algn="tl">
                    <a:srgbClr val="C0C0C0"/>
                  </a:outerShdw>
                </a:effectLst>
              </a:rPr>
              <a:t>AC</a:t>
            </a:r>
          </a:p>
        </p:txBody>
      </p:sp>
      <p:sp>
        <p:nvSpPr>
          <p:cNvPr id="48" name="Rectangle 41"/>
          <p:cNvSpPr>
            <a:spLocks noChangeArrowheads="1"/>
          </p:cNvSpPr>
          <p:nvPr/>
        </p:nvSpPr>
        <p:spPr bwMode="auto">
          <a:xfrm>
            <a:off x="10264330" y="3987496"/>
            <a:ext cx="9144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002060"/>
                </a:solidFill>
                <a:effectLst>
                  <a:outerShdw blurRad="38100" dist="38100" dir="2700000" algn="tl">
                    <a:srgbClr val="C0C0C0"/>
                  </a:outerShdw>
                </a:effectLst>
              </a:rPr>
              <a:t>AVC</a:t>
            </a:r>
          </a:p>
        </p:txBody>
      </p:sp>
      <p:sp>
        <p:nvSpPr>
          <p:cNvPr id="49" name="文本框 48"/>
          <p:cNvSpPr txBox="1"/>
          <p:nvPr/>
        </p:nvSpPr>
        <p:spPr>
          <a:xfrm>
            <a:off x="5920477" y="6210830"/>
            <a:ext cx="5897880" cy="368300"/>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边际成本曲线与平均成本和平均可变成本曲线之间的关系</a:t>
            </a:r>
          </a:p>
        </p:txBody>
      </p:sp>
      <p:sp>
        <p:nvSpPr>
          <p:cNvPr id="31" name="矩形 30"/>
          <p:cNvSpPr/>
          <p:nvPr/>
        </p:nvSpPr>
        <p:spPr>
          <a:xfrm>
            <a:off x="1036473" y="6200066"/>
            <a:ext cx="4754880" cy="368300"/>
          </a:xfrm>
          <a:prstGeom prst="rect">
            <a:avLst/>
          </a:prstGeom>
        </p:spPr>
        <p:txBody>
          <a:bodyPr wrap="none">
            <a:spAutoFit/>
          </a:bodyPr>
          <a:lstStyle/>
          <a:p>
            <a:r>
              <a:rPr lang="zh-CN" altLang="zh-CN" dirty="0">
                <a:latin typeface="微软雅黑" panose="020B0503020204020204" pitchFamily="34" charset="-122"/>
                <a:ea typeface="微软雅黑" panose="020B0503020204020204" pitchFamily="34" charset="-122"/>
              </a:rPr>
              <a:t>边际成本与总成本和可变成本曲线之间的关系</a:t>
            </a:r>
            <a:endParaRPr lang="zh-CN" altLang="en-US" dirty="0">
              <a:latin typeface="微软雅黑" panose="020B0503020204020204" pitchFamily="34" charset="-122"/>
              <a:ea typeface="微软雅黑" panose="020B0503020204020204" pitchFamily="34" charset="-122"/>
            </a:endParaRPr>
          </a:p>
        </p:txBody>
      </p:sp>
      <p:sp>
        <p:nvSpPr>
          <p:cNvPr id="23" name="Rectangle 50"/>
          <p:cNvSpPr>
            <a:spLocks noChangeArrowheads="1"/>
          </p:cNvSpPr>
          <p:nvPr/>
        </p:nvSpPr>
        <p:spPr bwMode="auto">
          <a:xfrm>
            <a:off x="1272573" y="1113017"/>
            <a:ext cx="9738727" cy="1353956"/>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19731311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descr="10%"/>
          <p:cNvSpPr>
            <a:spLocks noChangeArrowheads="1"/>
          </p:cNvSpPr>
          <p:nvPr/>
        </p:nvSpPr>
        <p:spPr bwMode="auto">
          <a:xfrm>
            <a:off x="1280160" y="3292735"/>
            <a:ext cx="9470571" cy="3153808"/>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566476"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短期成本曲线之间的关系</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21" name="文本框 20"/>
          <p:cNvSpPr txBox="1"/>
          <p:nvPr/>
        </p:nvSpPr>
        <p:spPr>
          <a:xfrm>
            <a:off x="9093200" y="669738"/>
            <a:ext cx="2966720"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prstClr val="black"/>
                </a:solidFill>
                <a:latin typeface="微软雅黑" panose="020B0503020204020204" pitchFamily="34" charset="-122"/>
                <a:ea typeface="微软雅黑" panose="020B0503020204020204" pitchFamily="34" charset="-122"/>
              </a:rPr>
              <a:t>第二版</a:t>
            </a:r>
            <a:endParaRPr lang="zh-CN" altLang="en-US" sz="1400" i="1" dirty="0">
              <a:solidFill>
                <a:srgbClr val="002060"/>
              </a:solidFill>
              <a:latin typeface="微软雅黑" panose="020B0503020204020204" pitchFamily="34" charset="-122"/>
              <a:ea typeface="微软雅黑" panose="020B0503020204020204" pitchFamily="34" charset="-122"/>
            </a:endParaRPr>
          </a:p>
        </p:txBody>
      </p:sp>
      <p:sp>
        <p:nvSpPr>
          <p:cNvPr id="3" name="矩形 2"/>
          <p:cNvSpPr/>
          <p:nvPr/>
        </p:nvSpPr>
        <p:spPr>
          <a:xfrm>
            <a:off x="624254" y="1169379"/>
            <a:ext cx="10770577" cy="1754326"/>
          </a:xfrm>
          <a:prstGeom prst="rect">
            <a:avLst/>
          </a:prstGeom>
        </p:spPr>
        <p:txBody>
          <a:bodyPr wrap="square">
            <a:spAutoFit/>
          </a:bodyPr>
          <a:lstStyle/>
          <a:p>
            <a:pPr indent="457200" algn="just">
              <a:lnSpc>
                <a:spcPct val="150000"/>
              </a:lnSpc>
            </a:pPr>
            <a:r>
              <a:rPr lang="zh-CN" altLang="zh-CN" sz="2400" dirty="0">
                <a:latin typeface="微软雅黑" panose="020B0503020204020204" pitchFamily="34" charset="-122"/>
                <a:ea typeface="微软雅黑" panose="020B0503020204020204" pitchFamily="34" charset="-122"/>
              </a:rPr>
              <a:t>边际成本与边际产量呈反方向变动的关系，平均可变成本与平均产量之间呈反方向变动关系，并且在平均产量最大值点上，即边际产量与平均产量相交时，平均可变成本也一定处于最低点，此时，边际成本与平均可变成本曲线相交</a:t>
            </a:r>
            <a:r>
              <a:rPr lang="zh-CN" altLang="en-US" sz="2400" dirty="0">
                <a:latin typeface="微软雅黑" panose="020B0503020204020204" pitchFamily="34" charset="-122"/>
                <a:ea typeface="微软雅黑" panose="020B0503020204020204" pitchFamily="34" charset="-122"/>
              </a:rPr>
              <a:t>。</a:t>
            </a:r>
          </a:p>
        </p:txBody>
      </p:sp>
      <p:pic>
        <p:nvPicPr>
          <p:cNvPr id="16386" name="图片 581" descr="E:\XXWWJJ\TL\西方经济学上册\转曲-西方经济学（上册）图稿-20180521-二改发排\3-17.eps"/>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64876" y="3356302"/>
            <a:ext cx="7182005" cy="249035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27" name="矩形 26"/>
          <p:cNvSpPr/>
          <p:nvPr/>
        </p:nvSpPr>
        <p:spPr>
          <a:xfrm>
            <a:off x="4653064" y="6107989"/>
            <a:ext cx="3057247" cy="338554"/>
          </a:xfrm>
          <a:prstGeom prst="rect">
            <a:avLst/>
          </a:prstGeom>
        </p:spPr>
        <p:txBody>
          <a:bodyPr wrap="none">
            <a:spAutoFit/>
          </a:bodyPr>
          <a:lstStyle/>
          <a:p>
            <a:r>
              <a:rPr lang="zh-CN" altLang="zh-CN" sz="1600" dirty="0">
                <a:latin typeface="微软雅黑" panose="020B0503020204020204" pitchFamily="34" charset="-122"/>
                <a:ea typeface="微软雅黑" panose="020B0503020204020204" pitchFamily="34" charset="-122"/>
              </a:rPr>
              <a:t>成本曲线与产量曲线之间的关系</a:t>
            </a:r>
            <a:endParaRPr lang="zh-CN" altLang="en-US" sz="1600" dirty="0">
              <a:latin typeface="微软雅黑" panose="020B0503020204020204" pitchFamily="34" charset="-122"/>
              <a:ea typeface="微软雅黑" panose="020B0503020204020204" pitchFamily="34" charset="-122"/>
            </a:endParaRPr>
          </a:p>
        </p:txBody>
      </p:sp>
      <p:sp>
        <p:nvSpPr>
          <p:cNvPr id="10" name="Rectangle 50"/>
          <p:cNvSpPr>
            <a:spLocks noChangeArrowheads="1"/>
          </p:cNvSpPr>
          <p:nvPr/>
        </p:nvSpPr>
        <p:spPr bwMode="auto">
          <a:xfrm>
            <a:off x="571501" y="1195754"/>
            <a:ext cx="10884876" cy="1946660"/>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30213705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27521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29" name="Picture 46" descr="130"/>
          <p:cNvPicPr>
            <a:picLocks noChangeAspect="1" noChangeArrowheads="1"/>
          </p:cNvPicPr>
          <p:nvPr/>
        </p:nvPicPr>
        <p:blipFill>
          <a:blip r:embed="rId2">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5618475" y="3529017"/>
            <a:ext cx="5025689" cy="113841"/>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8" descr="浅色上对角线"/>
          <p:cNvSpPr>
            <a:spLocks noChangeArrowheads="1"/>
          </p:cNvSpPr>
          <p:nvPr/>
        </p:nvSpPr>
        <p:spPr bwMode="auto">
          <a:xfrm>
            <a:off x="5844082" y="3793081"/>
            <a:ext cx="4525310" cy="381000"/>
          </a:xfrm>
          <a:prstGeom prst="rect">
            <a:avLst/>
          </a:prstGeom>
          <a:pattFill prst="ltUpDiag">
            <a:fgClr>
              <a:srgbClr val="CCFFCC"/>
            </a:fgClr>
            <a:bgClr>
              <a:schemeClr val="bg1"/>
            </a:bgClr>
          </a:pattFill>
          <a:ln>
            <a:noFill/>
          </a:ln>
          <a:effectLst>
            <a:prstShdw prst="shdw17" dist="17961" dir="2700000">
              <a:srgbClr val="336699"/>
            </a:prstShdw>
          </a:effectLst>
          <a:extLst>
            <a:ext uri="{91240B29-F687-4F45-9708-019B960494DF}">
              <a14:hiddenLine xmlns:a14="http://schemas.microsoft.com/office/drawing/2010/main" w="3175">
                <a:solidFill>
                  <a:srgbClr val="F4007A"/>
                </a:solidFill>
                <a:miter lim="800000"/>
                <a:headEnd/>
                <a:tailEnd/>
              </a14:hiddenLine>
            </a:ext>
          </a:extLst>
        </p:spPr>
        <p:txBody>
          <a:bodyPr lIns="198000" tIns="46800" rIns="198000" bIns="46800" anchor="ctr"/>
          <a:lstStyle/>
          <a:p>
            <a:pPr algn="dist"/>
            <a:r>
              <a:rPr lang="zh-CN" altLang="en-US" sz="1800" b="1" dirty="0">
                <a:effectLst>
                  <a:outerShdw blurRad="38100" dist="38100" dir="2700000" algn="tl">
                    <a:srgbClr val="C0C0C0"/>
                  </a:outerShdw>
                </a:effectLst>
              </a:rPr>
              <a:t>总产量、平均产量和边际产量</a:t>
            </a:r>
          </a:p>
        </p:txBody>
      </p:sp>
      <p:sp>
        <p:nvSpPr>
          <p:cNvPr id="30" name="Rectangle 9" descr="浅色上对角线"/>
          <p:cNvSpPr>
            <a:spLocks noChangeArrowheads="1"/>
          </p:cNvSpPr>
          <p:nvPr/>
        </p:nvSpPr>
        <p:spPr bwMode="auto">
          <a:xfrm>
            <a:off x="5859313" y="4264283"/>
            <a:ext cx="4510079" cy="381000"/>
          </a:xfrm>
          <a:prstGeom prst="rect">
            <a:avLst/>
          </a:prstGeom>
          <a:pattFill prst="ltUpDiag">
            <a:fgClr>
              <a:srgbClr val="CCFFCC"/>
            </a:fgClr>
            <a:bgClr>
              <a:schemeClr val="bg1"/>
            </a:bgClr>
          </a:pattFill>
          <a:ln>
            <a:noFill/>
          </a:ln>
          <a:effectLst>
            <a:prstShdw prst="shdw17" dist="17961" dir="2700000">
              <a:srgbClr val="336699"/>
            </a:prstShdw>
          </a:effectLst>
          <a:extLst>
            <a:ext uri="{91240B29-F687-4F45-9708-019B960494DF}">
              <a14:hiddenLine xmlns:a14="http://schemas.microsoft.com/office/drawing/2010/main" w="3175">
                <a:solidFill>
                  <a:srgbClr val="F4007A"/>
                </a:solidFill>
                <a:miter lim="800000"/>
                <a:headEnd/>
                <a:tailEnd/>
              </a14:hiddenLine>
            </a:ext>
          </a:extLst>
        </p:spPr>
        <p:txBody>
          <a:bodyPr lIns="198000" tIns="46800" rIns="198000" bIns="46800" anchor="ctr"/>
          <a:lstStyle/>
          <a:p>
            <a:pPr algn="dist"/>
            <a:r>
              <a:rPr lang="zh-CN" altLang="en-US" sz="1800" b="1" dirty="0">
                <a:effectLst>
                  <a:outerShdw blurRad="38100" dist="38100" dir="2700000" algn="tl">
                    <a:srgbClr val="C0C0C0"/>
                  </a:outerShdw>
                </a:effectLst>
              </a:rPr>
              <a:t>边际报酬递减规律</a:t>
            </a:r>
          </a:p>
        </p:txBody>
      </p:sp>
      <p:sp>
        <p:nvSpPr>
          <p:cNvPr id="31" name="Rectangle 10" descr="浅色上对角线"/>
          <p:cNvSpPr>
            <a:spLocks noChangeArrowheads="1"/>
          </p:cNvSpPr>
          <p:nvPr/>
        </p:nvSpPr>
        <p:spPr bwMode="auto">
          <a:xfrm>
            <a:off x="5844081" y="4735485"/>
            <a:ext cx="4525312" cy="381000"/>
          </a:xfrm>
          <a:prstGeom prst="rect">
            <a:avLst/>
          </a:prstGeom>
          <a:pattFill prst="ltUpDiag">
            <a:fgClr>
              <a:srgbClr val="CCFFCC"/>
            </a:fgClr>
            <a:bgClr>
              <a:schemeClr val="bg1"/>
            </a:bgClr>
          </a:pattFill>
          <a:ln>
            <a:noFill/>
          </a:ln>
          <a:effectLst>
            <a:prstShdw prst="shdw17" dist="17961" dir="2700000">
              <a:srgbClr val="336699"/>
            </a:prstShdw>
          </a:effectLst>
          <a:extLst>
            <a:ext uri="{91240B29-F687-4F45-9708-019B960494DF}">
              <a14:hiddenLine xmlns:a14="http://schemas.microsoft.com/office/drawing/2010/main" w="3175">
                <a:solidFill>
                  <a:srgbClr val="F4007A"/>
                </a:solidFill>
                <a:miter lim="800000"/>
                <a:headEnd/>
                <a:tailEnd/>
              </a14:hiddenLine>
            </a:ext>
          </a:extLst>
        </p:spPr>
        <p:txBody>
          <a:bodyPr lIns="198000" tIns="46800" rIns="198000" bIns="46800" anchor="ctr"/>
          <a:lstStyle/>
          <a:p>
            <a:pPr algn="dist"/>
            <a:r>
              <a:rPr lang="zh-CN" altLang="en-US" sz="1800" b="1" dirty="0">
                <a:effectLst>
                  <a:outerShdw blurRad="38100" dist="38100" dir="2700000" algn="tl">
                    <a:srgbClr val="C0C0C0"/>
                  </a:outerShdw>
                </a:effectLst>
              </a:rPr>
              <a:t>总产量、平均产量和边际产量之间的关系</a:t>
            </a:r>
          </a:p>
        </p:txBody>
      </p:sp>
      <p:pic>
        <p:nvPicPr>
          <p:cNvPr id="32" name="Picture 43" descr="058"/>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77488" y="3821759"/>
            <a:ext cx="609600" cy="304800"/>
          </a:xfrm>
          <a:prstGeom prst="rect">
            <a:avLst/>
          </a:prstGeom>
          <a:noFill/>
          <a:effectLst>
            <a:outerShdw dist="40161" dir="1106097" algn="ctr" rotWithShape="0">
              <a:srgbClr val="808080"/>
            </a:outerShdw>
          </a:effectLst>
          <a:extLst>
            <a:ext uri="{909E8E84-426E-40DD-AFC4-6F175D3DCCD1}">
              <a14:hiddenFill xmlns:a14="http://schemas.microsoft.com/office/drawing/2010/main">
                <a:solidFill>
                  <a:srgbClr val="FFFFFF"/>
                </a:solidFill>
              </a14:hiddenFill>
            </a:ext>
          </a:extLst>
        </p:spPr>
      </p:pic>
      <p:pic>
        <p:nvPicPr>
          <p:cNvPr id="33" name="Picture 44" descr="058"/>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77488" y="4278959"/>
            <a:ext cx="609600" cy="304800"/>
          </a:xfrm>
          <a:prstGeom prst="rect">
            <a:avLst/>
          </a:prstGeom>
          <a:noFill/>
          <a:effectLst>
            <a:outerShdw dist="52363" dir="842175" algn="ctr" rotWithShape="0">
              <a:srgbClr val="808080"/>
            </a:outerShdw>
          </a:effectLst>
          <a:extLst>
            <a:ext uri="{909E8E84-426E-40DD-AFC4-6F175D3DCCD1}">
              <a14:hiddenFill xmlns:a14="http://schemas.microsoft.com/office/drawing/2010/main">
                <a:solidFill>
                  <a:srgbClr val="FFFFFF"/>
                </a:solidFill>
              </a14:hiddenFill>
            </a:ext>
          </a:extLst>
        </p:spPr>
      </p:pic>
      <p:pic>
        <p:nvPicPr>
          <p:cNvPr id="34" name="Picture 45" descr="058"/>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77488" y="4736159"/>
            <a:ext cx="609600" cy="304800"/>
          </a:xfrm>
          <a:prstGeom prst="rect">
            <a:avLst/>
          </a:prstGeom>
          <a:noFill/>
          <a:effectLst>
            <a:outerShdw dist="52363" dir="842175" algn="ctr" rotWithShape="0">
              <a:srgbClr val="808080"/>
            </a:outerShdw>
          </a:effectLst>
          <a:extLst>
            <a:ext uri="{909E8E84-426E-40DD-AFC4-6F175D3DCCD1}">
              <a14:hiddenFill xmlns:a14="http://schemas.microsoft.com/office/drawing/2010/main">
                <a:solidFill>
                  <a:srgbClr val="FFFFFF"/>
                </a:solidFill>
              </a14:hiddenFill>
            </a:ext>
          </a:extLst>
        </p:spPr>
      </p:pic>
      <p:sp>
        <p:nvSpPr>
          <p:cNvPr id="35" name="AutoShape 47">
            <a:hlinkClick r:id="" action="ppaction://noaction" highlightClick="1"/>
            <a:hlinkHover r:id="" action="ppaction://noaction"/>
          </p:cNvPr>
          <p:cNvSpPr>
            <a:spLocks noChangeArrowheads="1"/>
          </p:cNvSpPr>
          <p:nvPr/>
        </p:nvSpPr>
        <p:spPr bwMode="auto">
          <a:xfrm>
            <a:off x="10453688" y="3897959"/>
            <a:ext cx="381000" cy="228600"/>
          </a:xfrm>
          <a:prstGeom prst="actionButtonBlank">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p>
        </p:txBody>
      </p:sp>
      <p:sp>
        <p:nvSpPr>
          <p:cNvPr id="36" name="AutoShape 48">
            <a:hlinkClick r:id="" action="ppaction://noaction" highlightClick="1"/>
            <a:hlinkHover r:id="" action="ppaction://noaction"/>
          </p:cNvPr>
          <p:cNvSpPr>
            <a:spLocks noChangeArrowheads="1"/>
          </p:cNvSpPr>
          <p:nvPr/>
        </p:nvSpPr>
        <p:spPr bwMode="auto">
          <a:xfrm>
            <a:off x="10453688" y="4278959"/>
            <a:ext cx="381000" cy="228600"/>
          </a:xfrm>
          <a:prstGeom prst="actionButtonBlank">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p>
        </p:txBody>
      </p:sp>
      <p:sp>
        <p:nvSpPr>
          <p:cNvPr id="37" name="AutoShape 49">
            <a:hlinkClick r:id="" action="ppaction://noaction" highlightClick="1"/>
            <a:hlinkHover r:id="" action="ppaction://noaction"/>
          </p:cNvPr>
          <p:cNvSpPr>
            <a:spLocks noChangeArrowheads="1"/>
          </p:cNvSpPr>
          <p:nvPr/>
        </p:nvSpPr>
        <p:spPr bwMode="auto">
          <a:xfrm>
            <a:off x="10453688" y="4736159"/>
            <a:ext cx="381000" cy="228600"/>
          </a:xfrm>
          <a:prstGeom prst="actionButtonBlank">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p>
        </p:txBody>
      </p:sp>
      <p:sp>
        <p:nvSpPr>
          <p:cNvPr id="22" name="文本框 21"/>
          <p:cNvSpPr txBox="1"/>
          <p:nvPr/>
        </p:nvSpPr>
        <p:spPr>
          <a:xfrm>
            <a:off x="9093200" y="669738"/>
            <a:ext cx="2966720"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prstClr val="black"/>
                </a:solidFill>
                <a:latin typeface="微软雅黑" panose="020B0503020204020204" pitchFamily="34" charset="-122"/>
                <a:ea typeface="微软雅黑" panose="020B0503020204020204" pitchFamily="34" charset="-122"/>
              </a:rPr>
              <a:t>第二版</a:t>
            </a:r>
            <a:endParaRPr lang="zh-CN" altLang="en-US" sz="1400" i="1" dirty="0">
              <a:solidFill>
                <a:srgbClr val="002060"/>
              </a:solidFill>
              <a:latin typeface="微软雅黑" panose="020B0503020204020204" pitchFamily="34" charset="-122"/>
              <a:ea typeface="微软雅黑" panose="020B0503020204020204" pitchFamily="34" charset="-122"/>
            </a:endParaRPr>
          </a:p>
        </p:txBody>
      </p:sp>
      <p:sp>
        <p:nvSpPr>
          <p:cNvPr id="23" name="矩形: 圆角 22"/>
          <p:cNvSpPr/>
          <p:nvPr/>
        </p:nvSpPr>
        <p:spPr>
          <a:xfrm>
            <a:off x="2146457" y="4765582"/>
            <a:ext cx="3444087" cy="661702"/>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短期成本函数</a:t>
            </a:r>
          </a:p>
        </p:txBody>
      </p:sp>
      <p:sp>
        <p:nvSpPr>
          <p:cNvPr id="24" name="矩形: 圆角 23"/>
          <p:cNvSpPr/>
          <p:nvPr/>
        </p:nvSpPr>
        <p:spPr>
          <a:xfrm>
            <a:off x="2146456" y="4008293"/>
            <a:ext cx="3444087" cy="661702"/>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长期生产函数</a:t>
            </a:r>
          </a:p>
        </p:txBody>
      </p:sp>
      <p:sp>
        <p:nvSpPr>
          <p:cNvPr id="25" name="矩形: 圆角 24"/>
          <p:cNvSpPr/>
          <p:nvPr/>
        </p:nvSpPr>
        <p:spPr>
          <a:xfrm>
            <a:off x="2146453" y="3219222"/>
            <a:ext cx="3444087" cy="661702"/>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短期生产函数</a:t>
            </a:r>
          </a:p>
        </p:txBody>
      </p:sp>
      <p:sp>
        <p:nvSpPr>
          <p:cNvPr id="26" name="矩形: 圆角 25"/>
          <p:cNvSpPr/>
          <p:nvPr/>
        </p:nvSpPr>
        <p:spPr>
          <a:xfrm>
            <a:off x="2146454" y="2461933"/>
            <a:ext cx="3444087" cy="661702"/>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生产函数</a:t>
            </a:r>
          </a:p>
        </p:txBody>
      </p:sp>
      <p:sp>
        <p:nvSpPr>
          <p:cNvPr id="27" name="矩形: 圆角 26"/>
          <p:cNvSpPr/>
          <p:nvPr/>
        </p:nvSpPr>
        <p:spPr>
          <a:xfrm>
            <a:off x="2146453" y="1696699"/>
            <a:ext cx="3444087" cy="661702"/>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企      业</a:t>
            </a:r>
          </a:p>
        </p:txBody>
      </p:sp>
      <p:sp>
        <p:nvSpPr>
          <p:cNvPr id="38" name="矩形: 圆角 37"/>
          <p:cNvSpPr/>
          <p:nvPr/>
        </p:nvSpPr>
        <p:spPr>
          <a:xfrm>
            <a:off x="2146453" y="5522871"/>
            <a:ext cx="3444087" cy="661702"/>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长期成本函数</a:t>
            </a:r>
          </a:p>
        </p:txBody>
      </p:sp>
      <p:sp>
        <p:nvSpPr>
          <p:cNvPr id="39" name="Rectangle 10" descr="浅色上对角线"/>
          <p:cNvSpPr>
            <a:spLocks noChangeArrowheads="1"/>
          </p:cNvSpPr>
          <p:nvPr/>
        </p:nvSpPr>
        <p:spPr bwMode="auto">
          <a:xfrm>
            <a:off x="5844082" y="5192685"/>
            <a:ext cx="4525310" cy="381000"/>
          </a:xfrm>
          <a:prstGeom prst="rect">
            <a:avLst/>
          </a:prstGeom>
          <a:pattFill prst="ltUpDiag">
            <a:fgClr>
              <a:srgbClr val="CCFFCC"/>
            </a:fgClr>
            <a:bgClr>
              <a:schemeClr val="bg1"/>
            </a:bgClr>
          </a:pattFill>
          <a:ln>
            <a:noFill/>
          </a:ln>
          <a:effectLst>
            <a:prstShdw prst="shdw17" dist="17961" dir="2700000">
              <a:srgbClr val="336699"/>
            </a:prstShdw>
          </a:effectLst>
          <a:extLst>
            <a:ext uri="{91240B29-F687-4F45-9708-019B960494DF}">
              <a14:hiddenLine xmlns:a14="http://schemas.microsoft.com/office/drawing/2010/main" w="3175">
                <a:solidFill>
                  <a:srgbClr val="F4007A"/>
                </a:solidFill>
                <a:miter lim="800000"/>
                <a:headEnd/>
                <a:tailEnd/>
              </a14:hiddenLine>
            </a:ext>
          </a:extLst>
        </p:spPr>
        <p:txBody>
          <a:bodyPr lIns="198000" tIns="46800" rIns="198000" bIns="46800" anchor="ctr"/>
          <a:lstStyle/>
          <a:p>
            <a:pPr algn="dist"/>
            <a:r>
              <a:rPr lang="zh-CN" altLang="en-US" sz="1800" b="1" dirty="0">
                <a:effectLst>
                  <a:outerShdw blurRad="38100" dist="38100" dir="2700000" algn="tl">
                    <a:srgbClr val="C0C0C0"/>
                  </a:outerShdw>
                </a:effectLst>
              </a:rPr>
              <a:t>生产的三个阶段</a:t>
            </a:r>
          </a:p>
        </p:txBody>
      </p:sp>
      <p:pic>
        <p:nvPicPr>
          <p:cNvPr id="40" name="Picture 45" descr="058"/>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77488" y="5193359"/>
            <a:ext cx="609600" cy="304800"/>
          </a:xfrm>
          <a:prstGeom prst="rect">
            <a:avLst/>
          </a:prstGeom>
          <a:noFill/>
          <a:effectLst>
            <a:outerShdw dist="52363" dir="842175" algn="ctr" rotWithShape="0">
              <a:srgbClr val="808080"/>
            </a:outerShdw>
          </a:effectLst>
          <a:extLst>
            <a:ext uri="{909E8E84-426E-40DD-AFC4-6F175D3DCCD1}">
              <a14:hiddenFill xmlns:a14="http://schemas.microsoft.com/office/drawing/2010/main">
                <a:solidFill>
                  <a:srgbClr val="FFFFFF"/>
                </a:solidFill>
              </a14:hiddenFill>
            </a:ext>
          </a:extLst>
        </p:spPr>
      </p:pic>
      <p:sp>
        <p:nvSpPr>
          <p:cNvPr id="41" name="AutoShape 49">
            <a:hlinkClick r:id="" action="ppaction://noaction" highlightClick="1"/>
            <a:hlinkHover r:id="" action="ppaction://noaction"/>
          </p:cNvPr>
          <p:cNvSpPr>
            <a:spLocks noChangeArrowheads="1"/>
          </p:cNvSpPr>
          <p:nvPr/>
        </p:nvSpPr>
        <p:spPr bwMode="auto">
          <a:xfrm>
            <a:off x="10453688" y="5193359"/>
            <a:ext cx="381000" cy="228600"/>
          </a:xfrm>
          <a:prstGeom prst="actionButtonBlank">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p>
        </p:txBody>
      </p:sp>
      <p:sp>
        <p:nvSpPr>
          <p:cNvPr id="42" name="文本框 41"/>
          <p:cNvSpPr txBox="1"/>
          <p:nvPr/>
        </p:nvSpPr>
        <p:spPr>
          <a:xfrm>
            <a:off x="2062480" y="423516"/>
            <a:ext cx="4531360" cy="584775"/>
          </a:xfrm>
          <a:prstGeom prst="rect">
            <a:avLst/>
          </a:prstGeom>
          <a:noFill/>
          <a:scene3d>
            <a:camera prst="orthographicFront"/>
            <a:lightRig rig="threePt" dir="t"/>
          </a:scene3d>
          <a:sp3d>
            <a:bevelT/>
          </a:sp3d>
        </p:spPr>
        <p:txBody>
          <a:bodyPr wrap="square" rtlCol="0">
            <a:spAutoFit/>
          </a:bodyPr>
          <a:lstStyle/>
          <a:p>
            <a:r>
              <a:rPr lang="zh-CN" altLang="en-US" sz="3200" dirty="0">
                <a:solidFill>
                  <a:srgbClr val="002060"/>
                </a:solidFill>
                <a:latin typeface="华文行楷" panose="02010800040101010101" pitchFamily="2" charset="-122"/>
                <a:ea typeface="华文行楷" panose="02010800040101010101" pitchFamily="2" charset="-122"/>
              </a:rPr>
              <a:t>主要内容</a:t>
            </a:r>
          </a:p>
        </p:txBody>
      </p:sp>
    </p:spTree>
    <p:extLst>
      <p:ext uri="{BB962C8B-B14F-4D97-AF65-F5344CB8AC3E}">
        <p14:creationId xmlns:p14="http://schemas.microsoft.com/office/powerpoint/2010/main" val="2327258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51792" y="83781"/>
            <a:ext cx="10202008" cy="1325563"/>
          </a:xfrm>
        </p:spPr>
        <p:txBody>
          <a:bodyPr/>
          <a:lstStyle/>
          <a:p>
            <a:r>
              <a:rPr lang="zh-CN" altLang="en-US" dirty="0" smtClean="0">
                <a:solidFill>
                  <a:srgbClr val="002060"/>
                </a:solidFill>
                <a:latin typeface="华文行楷" panose="02010800040101010101" pitchFamily="2" charset="-122"/>
                <a:ea typeface="华文行楷" panose="02010800040101010101" pitchFamily="2" charset="-122"/>
              </a:rPr>
              <a:t>第六节   长期成本函数</a:t>
            </a:r>
            <a:endParaRPr lang="zh-CN" altLang="en-US" dirty="0"/>
          </a:p>
        </p:txBody>
      </p:sp>
      <p:graphicFrame>
        <p:nvGraphicFramePr>
          <p:cNvPr id="4" name="内容占位符 3"/>
          <p:cNvGraphicFramePr>
            <a:graphicFrameLocks noGrp="1"/>
          </p:cNvGraphicFramePr>
          <p:nvPr>
            <p:ph idx="1"/>
          </p:nvPr>
        </p:nvGraphicFramePr>
        <p:xfrm>
          <a:off x="852170" y="1825625"/>
          <a:ext cx="9966325" cy="38715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文本框 20"/>
          <p:cNvSpPr txBox="1"/>
          <p:nvPr/>
        </p:nvSpPr>
        <p:spPr>
          <a:xfrm>
            <a:off x="9093200" y="669738"/>
            <a:ext cx="2966720"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prstClr val="black"/>
                </a:solidFill>
                <a:latin typeface="微软雅黑" panose="020B0503020204020204" pitchFamily="34" charset="-122"/>
                <a:ea typeface="微软雅黑" panose="020B0503020204020204" pitchFamily="34" charset="-122"/>
              </a:rPr>
              <a:t>第二版</a:t>
            </a:r>
            <a:endParaRPr lang="zh-CN" altLang="en-US" sz="1400" i="1" dirty="0">
              <a:solidFill>
                <a:srgbClr val="002060"/>
              </a:solidFill>
              <a:latin typeface="微软雅黑" panose="020B0503020204020204" pitchFamily="34" charset="-122"/>
              <a:ea typeface="微软雅黑" panose="020B0503020204020204" pitchFamily="34" charset="-122"/>
            </a:endParaRPr>
          </a:p>
        </p:txBody>
      </p:sp>
      <p:sp>
        <p:nvSpPr>
          <p:cNvPr id="3" name="前凸弯带形 2"/>
          <p:cNvSpPr/>
          <p:nvPr/>
        </p:nvSpPr>
        <p:spPr>
          <a:xfrm>
            <a:off x="1664335" y="2524760"/>
            <a:ext cx="790575" cy="394970"/>
          </a:xfrm>
          <a:prstGeom prst="ellipseRibb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9" name="前凸弯带形 8"/>
          <p:cNvSpPr/>
          <p:nvPr/>
        </p:nvSpPr>
        <p:spPr>
          <a:xfrm>
            <a:off x="4204970" y="2553970"/>
            <a:ext cx="790575" cy="394970"/>
          </a:xfrm>
          <a:prstGeom prst="ellipseRibb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0" name="前凸弯带形 9"/>
          <p:cNvSpPr/>
          <p:nvPr/>
        </p:nvSpPr>
        <p:spPr>
          <a:xfrm>
            <a:off x="6688455" y="2540000"/>
            <a:ext cx="790575" cy="394970"/>
          </a:xfrm>
          <a:prstGeom prst="ellipseRibb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1" name="前凸弯带形 10"/>
          <p:cNvSpPr/>
          <p:nvPr/>
        </p:nvSpPr>
        <p:spPr>
          <a:xfrm>
            <a:off x="9213215" y="2454275"/>
            <a:ext cx="790575" cy="409575"/>
          </a:xfrm>
          <a:prstGeom prst="ellipseRibbon">
            <a:avLst>
              <a:gd name="adj1" fmla="val 39224"/>
              <a:gd name="adj2" fmla="val 50000"/>
              <a:gd name="adj3" fmla="val 12500"/>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0850630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2" descr="10%"/>
          <p:cNvSpPr>
            <a:spLocks noChangeArrowheads="1"/>
          </p:cNvSpPr>
          <p:nvPr/>
        </p:nvSpPr>
        <p:spPr bwMode="auto">
          <a:xfrm>
            <a:off x="2000891" y="2488687"/>
            <a:ext cx="4157425" cy="3919439"/>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676400"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长期总成本曲线</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21" name="文本框 20"/>
          <p:cNvSpPr txBox="1"/>
          <p:nvPr/>
        </p:nvSpPr>
        <p:spPr>
          <a:xfrm>
            <a:off x="9093200" y="669738"/>
            <a:ext cx="2966720"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prstClr val="black"/>
                </a:solidFill>
                <a:latin typeface="微软雅黑" panose="020B0503020204020204" pitchFamily="34" charset="-122"/>
                <a:ea typeface="微软雅黑" panose="020B0503020204020204" pitchFamily="34" charset="-122"/>
              </a:rPr>
              <a:t>第二版</a:t>
            </a:r>
            <a:endParaRPr lang="zh-CN" altLang="en-US" sz="1400" i="1" dirty="0">
              <a:solidFill>
                <a:srgbClr val="00206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141712" y="1256757"/>
            <a:ext cx="1723549"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长期总成本</a:t>
            </a:r>
          </a:p>
        </p:txBody>
      </p:sp>
      <p:sp>
        <p:nvSpPr>
          <p:cNvPr id="3" name="文本框 2"/>
          <p:cNvSpPr txBox="1"/>
          <p:nvPr/>
        </p:nvSpPr>
        <p:spPr>
          <a:xfrm>
            <a:off x="1585110" y="1831462"/>
            <a:ext cx="10341293"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企业在长期中生产一定产量水平时通过改变生产规模所能达到的最低</a:t>
            </a:r>
            <a:r>
              <a:rPr lang="zh-CN" altLang="en-US" sz="2400" dirty="0" smtClean="0">
                <a:latin typeface="微软雅黑" panose="020B0503020204020204" pitchFamily="34" charset="-122"/>
                <a:ea typeface="微软雅黑" panose="020B0503020204020204" pitchFamily="34" charset="-122"/>
              </a:rPr>
              <a:t>成本。</a:t>
            </a:r>
            <a:endParaRPr lang="zh-CN" altLang="en-US" sz="2400" dirty="0">
              <a:latin typeface="微软雅黑" panose="020B0503020204020204" pitchFamily="34" charset="-122"/>
              <a:ea typeface="微软雅黑" panose="020B0503020204020204" pitchFamily="34" charset="-122"/>
            </a:endParaRPr>
          </a:p>
        </p:txBody>
      </p:sp>
      <p:sp>
        <p:nvSpPr>
          <p:cNvPr id="10" name="Freeform 24" descr="25%"/>
          <p:cNvSpPr/>
          <p:nvPr/>
        </p:nvSpPr>
        <p:spPr bwMode="auto">
          <a:xfrm>
            <a:off x="9130116" y="3294622"/>
            <a:ext cx="254000" cy="2406650"/>
          </a:xfrm>
          <a:custGeom>
            <a:avLst/>
            <a:gdLst>
              <a:gd name="T0" fmla="*/ 8 w 160"/>
              <a:gd name="T1" fmla="*/ 1516 h 1516"/>
              <a:gd name="T2" fmla="*/ 160 w 160"/>
              <a:gd name="T3" fmla="*/ 1512 h 1516"/>
              <a:gd name="T4" fmla="*/ 156 w 160"/>
              <a:gd name="T5" fmla="*/ 0 h 1516"/>
              <a:gd name="T6" fmla="*/ 64 w 160"/>
              <a:gd name="T7" fmla="*/ 120 h 1516"/>
              <a:gd name="T8" fmla="*/ 0 w 160"/>
              <a:gd name="T9" fmla="*/ 172 h 1516"/>
              <a:gd name="T10" fmla="*/ 8 w 160"/>
              <a:gd name="T11" fmla="*/ 1516 h 1516"/>
            </a:gdLst>
            <a:ahLst/>
            <a:cxnLst>
              <a:cxn ang="0">
                <a:pos x="T0" y="T1"/>
              </a:cxn>
              <a:cxn ang="0">
                <a:pos x="T2" y="T3"/>
              </a:cxn>
              <a:cxn ang="0">
                <a:pos x="T4" y="T5"/>
              </a:cxn>
              <a:cxn ang="0">
                <a:pos x="T6" y="T7"/>
              </a:cxn>
              <a:cxn ang="0">
                <a:pos x="T8" y="T9"/>
              </a:cxn>
              <a:cxn ang="0">
                <a:pos x="T10" y="T11"/>
              </a:cxn>
            </a:cxnLst>
            <a:rect l="0" t="0" r="r" b="b"/>
            <a:pathLst>
              <a:path w="160" h="1516">
                <a:moveTo>
                  <a:pt x="8" y="1516"/>
                </a:moveTo>
                <a:lnTo>
                  <a:pt x="160" y="1512"/>
                </a:lnTo>
                <a:lnTo>
                  <a:pt x="156" y="0"/>
                </a:lnTo>
                <a:lnTo>
                  <a:pt x="64" y="120"/>
                </a:lnTo>
                <a:lnTo>
                  <a:pt x="0" y="172"/>
                </a:lnTo>
                <a:lnTo>
                  <a:pt x="8" y="1516"/>
                </a:lnTo>
                <a:close/>
              </a:path>
            </a:pathLst>
          </a:custGeom>
          <a:pattFill prst="narVert">
            <a:fgClr>
              <a:srgbClr val="00B0F0"/>
            </a:fgClr>
            <a:bgClr>
              <a:schemeClr val="bg1"/>
            </a:bgClr>
          </a:pattFill>
          <a:ln>
            <a:noFill/>
          </a:ln>
          <a:effectLst/>
        </p:spPr>
        <p:txBody>
          <a:bodyPr lIns="90000" tIns="46800" rIns="90000" bIns="46800" anchor="ctr"/>
          <a:lstStyle/>
          <a:p>
            <a:endParaRPr lang="zh-CN" altLang="en-US"/>
          </a:p>
        </p:txBody>
      </p:sp>
      <p:sp>
        <p:nvSpPr>
          <p:cNvPr id="11" name="Freeform 23" descr="25%"/>
          <p:cNvSpPr/>
          <p:nvPr/>
        </p:nvSpPr>
        <p:spPr bwMode="auto">
          <a:xfrm>
            <a:off x="8520516" y="3618472"/>
            <a:ext cx="615950" cy="2076450"/>
          </a:xfrm>
          <a:custGeom>
            <a:avLst/>
            <a:gdLst>
              <a:gd name="T0" fmla="*/ 0 w 388"/>
              <a:gd name="T1" fmla="*/ 348 h 1308"/>
              <a:gd name="T2" fmla="*/ 0 w 388"/>
              <a:gd name="T3" fmla="*/ 1308 h 1308"/>
              <a:gd name="T4" fmla="*/ 384 w 388"/>
              <a:gd name="T5" fmla="*/ 1300 h 1308"/>
              <a:gd name="T6" fmla="*/ 388 w 388"/>
              <a:gd name="T7" fmla="*/ 184 h 1308"/>
              <a:gd name="T8" fmla="*/ 388 w 388"/>
              <a:gd name="T9" fmla="*/ 0 h 1308"/>
              <a:gd name="T10" fmla="*/ 312 w 388"/>
              <a:gd name="T11" fmla="*/ 172 h 1308"/>
              <a:gd name="T12" fmla="*/ 196 w 388"/>
              <a:gd name="T13" fmla="*/ 276 h 1308"/>
              <a:gd name="T14" fmla="*/ 0 w 388"/>
              <a:gd name="T15" fmla="*/ 348 h 13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8" h="1308">
                <a:moveTo>
                  <a:pt x="0" y="348"/>
                </a:moveTo>
                <a:lnTo>
                  <a:pt x="0" y="1308"/>
                </a:lnTo>
                <a:lnTo>
                  <a:pt x="384" y="1300"/>
                </a:lnTo>
                <a:lnTo>
                  <a:pt x="388" y="184"/>
                </a:lnTo>
                <a:lnTo>
                  <a:pt x="388" y="0"/>
                </a:lnTo>
                <a:lnTo>
                  <a:pt x="312" y="172"/>
                </a:lnTo>
                <a:lnTo>
                  <a:pt x="196" y="276"/>
                </a:lnTo>
                <a:lnTo>
                  <a:pt x="0" y="348"/>
                </a:lnTo>
                <a:close/>
              </a:path>
            </a:pathLst>
          </a:custGeom>
          <a:pattFill prst="dkVert">
            <a:fgClr>
              <a:schemeClr val="accent6">
                <a:lumMod val="75000"/>
              </a:schemeClr>
            </a:fgClr>
            <a:bgClr>
              <a:schemeClr val="bg1"/>
            </a:bgClr>
          </a:pattFill>
          <a:ln>
            <a:noFill/>
          </a:ln>
          <a:effectLst/>
        </p:spPr>
        <p:txBody>
          <a:bodyPr lIns="90000" tIns="46800" rIns="90000" bIns="46800" anchor="ctr"/>
          <a:lstStyle/>
          <a:p>
            <a:endParaRPr lang="zh-CN" altLang="en-US"/>
          </a:p>
        </p:txBody>
      </p:sp>
      <p:sp>
        <p:nvSpPr>
          <p:cNvPr id="12" name="Freeform 22" descr="25%"/>
          <p:cNvSpPr/>
          <p:nvPr/>
        </p:nvSpPr>
        <p:spPr bwMode="auto">
          <a:xfrm>
            <a:off x="6844116" y="4170922"/>
            <a:ext cx="1676400" cy="1524000"/>
          </a:xfrm>
          <a:custGeom>
            <a:avLst/>
            <a:gdLst>
              <a:gd name="T0" fmla="*/ 0 w 1056"/>
              <a:gd name="T1" fmla="*/ 720 h 960"/>
              <a:gd name="T2" fmla="*/ 0 w 1056"/>
              <a:gd name="T3" fmla="*/ 960 h 960"/>
              <a:gd name="T4" fmla="*/ 1056 w 1056"/>
              <a:gd name="T5" fmla="*/ 960 h 960"/>
              <a:gd name="T6" fmla="*/ 1056 w 1056"/>
              <a:gd name="T7" fmla="*/ 0 h 960"/>
              <a:gd name="T8" fmla="*/ 976 w 1056"/>
              <a:gd name="T9" fmla="*/ 136 h 960"/>
              <a:gd name="T10" fmla="*/ 896 w 1056"/>
              <a:gd name="T11" fmla="*/ 232 h 960"/>
              <a:gd name="T12" fmla="*/ 784 w 1056"/>
              <a:gd name="T13" fmla="*/ 316 h 960"/>
              <a:gd name="T14" fmla="*/ 632 w 1056"/>
              <a:gd name="T15" fmla="*/ 364 h 960"/>
              <a:gd name="T16" fmla="*/ 460 w 1056"/>
              <a:gd name="T17" fmla="*/ 412 h 960"/>
              <a:gd name="T18" fmla="*/ 316 w 1056"/>
              <a:gd name="T19" fmla="*/ 444 h 960"/>
              <a:gd name="T20" fmla="*/ 204 w 1056"/>
              <a:gd name="T21" fmla="*/ 504 h 960"/>
              <a:gd name="T22" fmla="*/ 96 w 1056"/>
              <a:gd name="T23" fmla="*/ 616 h 960"/>
              <a:gd name="T24" fmla="*/ 0 w 1056"/>
              <a:gd name="T25" fmla="*/ 72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6" h="960">
                <a:moveTo>
                  <a:pt x="0" y="720"/>
                </a:moveTo>
                <a:lnTo>
                  <a:pt x="0" y="960"/>
                </a:lnTo>
                <a:lnTo>
                  <a:pt x="1056" y="960"/>
                </a:lnTo>
                <a:lnTo>
                  <a:pt x="1056" y="0"/>
                </a:lnTo>
                <a:lnTo>
                  <a:pt x="976" y="136"/>
                </a:lnTo>
                <a:lnTo>
                  <a:pt x="896" y="232"/>
                </a:lnTo>
                <a:lnTo>
                  <a:pt x="784" y="316"/>
                </a:lnTo>
                <a:lnTo>
                  <a:pt x="632" y="364"/>
                </a:lnTo>
                <a:lnTo>
                  <a:pt x="460" y="412"/>
                </a:lnTo>
                <a:lnTo>
                  <a:pt x="316" y="444"/>
                </a:lnTo>
                <a:lnTo>
                  <a:pt x="204" y="504"/>
                </a:lnTo>
                <a:lnTo>
                  <a:pt x="96" y="616"/>
                </a:lnTo>
                <a:lnTo>
                  <a:pt x="0" y="720"/>
                </a:lnTo>
                <a:close/>
              </a:path>
            </a:pathLst>
          </a:custGeom>
          <a:pattFill prst="dkVert">
            <a:fgClr>
              <a:srgbClr val="7FFF7F"/>
            </a:fgClr>
            <a:bgClr>
              <a:schemeClr val="bg1"/>
            </a:bgClr>
          </a:pattFill>
          <a:ln>
            <a:noFill/>
          </a:ln>
          <a:effectLst/>
        </p:spPr>
        <p:txBody>
          <a:bodyPr lIns="90000" tIns="46800" rIns="90000" bIns="46800" anchor="ctr"/>
          <a:lstStyle/>
          <a:p>
            <a:endParaRPr lang="zh-CN" altLang="en-US"/>
          </a:p>
        </p:txBody>
      </p:sp>
      <p:sp>
        <p:nvSpPr>
          <p:cNvPr id="13" name="Line 12"/>
          <p:cNvSpPr>
            <a:spLocks noChangeShapeType="1"/>
          </p:cNvSpPr>
          <p:nvPr/>
        </p:nvSpPr>
        <p:spPr bwMode="auto">
          <a:xfrm flipV="1">
            <a:off x="6844116" y="5694922"/>
            <a:ext cx="3124200" cy="0"/>
          </a:xfrm>
          <a:prstGeom prst="line">
            <a:avLst/>
          </a:prstGeom>
          <a:noFill/>
          <a:ln w="9525">
            <a:solidFill>
              <a:srgbClr val="00206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4" name="Rectangle 13"/>
          <p:cNvSpPr>
            <a:spLocks noChangeArrowheads="1"/>
          </p:cNvSpPr>
          <p:nvPr/>
        </p:nvSpPr>
        <p:spPr bwMode="auto">
          <a:xfrm>
            <a:off x="6386916" y="2799322"/>
            <a:ext cx="457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a:t>C</a:t>
            </a:r>
          </a:p>
        </p:txBody>
      </p:sp>
      <p:sp>
        <p:nvSpPr>
          <p:cNvPr id="15" name="Rectangle 15"/>
          <p:cNvSpPr>
            <a:spLocks noChangeArrowheads="1"/>
          </p:cNvSpPr>
          <p:nvPr/>
        </p:nvSpPr>
        <p:spPr bwMode="auto">
          <a:xfrm>
            <a:off x="6386916" y="5618722"/>
            <a:ext cx="457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a:t>O</a:t>
            </a:r>
          </a:p>
        </p:txBody>
      </p:sp>
      <p:sp>
        <p:nvSpPr>
          <p:cNvPr id="16" name="Freeform 16"/>
          <p:cNvSpPr/>
          <p:nvPr/>
        </p:nvSpPr>
        <p:spPr bwMode="auto">
          <a:xfrm>
            <a:off x="6856816" y="3821672"/>
            <a:ext cx="1847850" cy="1492250"/>
          </a:xfrm>
          <a:custGeom>
            <a:avLst/>
            <a:gdLst>
              <a:gd name="T0" fmla="*/ 0 w 1164"/>
              <a:gd name="T1" fmla="*/ 940 h 940"/>
              <a:gd name="T2" fmla="*/ 204 w 1164"/>
              <a:gd name="T3" fmla="*/ 720 h 940"/>
              <a:gd name="T4" fmla="*/ 370 w 1164"/>
              <a:gd name="T5" fmla="*/ 645 h 940"/>
              <a:gd name="T6" fmla="*/ 692 w 1164"/>
              <a:gd name="T7" fmla="*/ 564 h 940"/>
              <a:gd name="T8" fmla="*/ 872 w 1164"/>
              <a:gd name="T9" fmla="*/ 464 h 940"/>
              <a:gd name="T10" fmla="*/ 1044 w 1164"/>
              <a:gd name="T11" fmla="*/ 252 h 940"/>
              <a:gd name="T12" fmla="*/ 1164 w 1164"/>
              <a:gd name="T13" fmla="*/ 0 h 940"/>
            </a:gdLst>
            <a:ahLst/>
            <a:cxnLst>
              <a:cxn ang="0">
                <a:pos x="T0" y="T1"/>
              </a:cxn>
              <a:cxn ang="0">
                <a:pos x="T2" y="T3"/>
              </a:cxn>
              <a:cxn ang="0">
                <a:pos x="T4" y="T5"/>
              </a:cxn>
              <a:cxn ang="0">
                <a:pos x="T6" y="T7"/>
              </a:cxn>
              <a:cxn ang="0">
                <a:pos x="T8" y="T9"/>
              </a:cxn>
              <a:cxn ang="0">
                <a:pos x="T10" y="T11"/>
              </a:cxn>
              <a:cxn ang="0">
                <a:pos x="T12" y="T13"/>
              </a:cxn>
            </a:cxnLst>
            <a:rect l="0" t="0" r="r" b="b"/>
            <a:pathLst>
              <a:path w="1164" h="940">
                <a:moveTo>
                  <a:pt x="0" y="940"/>
                </a:moveTo>
                <a:cubicBezTo>
                  <a:pt x="34" y="903"/>
                  <a:pt x="142" y="769"/>
                  <a:pt x="204" y="720"/>
                </a:cubicBezTo>
                <a:cubicBezTo>
                  <a:pt x="266" y="671"/>
                  <a:pt x="289" y="671"/>
                  <a:pt x="370" y="645"/>
                </a:cubicBezTo>
                <a:cubicBezTo>
                  <a:pt x="451" y="619"/>
                  <a:pt x="608" y="594"/>
                  <a:pt x="692" y="564"/>
                </a:cubicBezTo>
                <a:cubicBezTo>
                  <a:pt x="776" y="534"/>
                  <a:pt x="813" y="516"/>
                  <a:pt x="872" y="464"/>
                </a:cubicBezTo>
                <a:cubicBezTo>
                  <a:pt x="931" y="412"/>
                  <a:pt x="995" y="329"/>
                  <a:pt x="1044" y="252"/>
                </a:cubicBezTo>
                <a:cubicBezTo>
                  <a:pt x="1093" y="175"/>
                  <a:pt x="1139" y="52"/>
                  <a:pt x="1164" y="0"/>
                </a:cubicBezTo>
              </a:path>
            </a:pathLst>
          </a:custGeom>
          <a:noFill/>
          <a:ln w="19050" cap="flat" cmpd="sng">
            <a:solidFill>
              <a:srgbClr val="336600"/>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7" name="Freeform 17"/>
          <p:cNvSpPr/>
          <p:nvPr/>
        </p:nvSpPr>
        <p:spPr bwMode="auto">
          <a:xfrm>
            <a:off x="6850466" y="3243822"/>
            <a:ext cx="2362200" cy="1587500"/>
          </a:xfrm>
          <a:custGeom>
            <a:avLst/>
            <a:gdLst>
              <a:gd name="T0" fmla="*/ 0 w 1488"/>
              <a:gd name="T1" fmla="*/ 1000 h 1000"/>
              <a:gd name="T2" fmla="*/ 172 w 1488"/>
              <a:gd name="T3" fmla="*/ 780 h 1000"/>
              <a:gd name="T4" fmla="*/ 432 w 1488"/>
              <a:gd name="T5" fmla="*/ 660 h 1000"/>
              <a:gd name="T6" fmla="*/ 724 w 1488"/>
              <a:gd name="T7" fmla="*/ 632 h 1000"/>
              <a:gd name="T8" fmla="*/ 1116 w 1488"/>
              <a:gd name="T9" fmla="*/ 568 h 1000"/>
              <a:gd name="T10" fmla="*/ 1380 w 1488"/>
              <a:gd name="T11" fmla="*/ 376 h 1000"/>
              <a:gd name="T12" fmla="*/ 1488 w 1488"/>
              <a:gd name="T13" fmla="*/ 0 h 1000"/>
            </a:gdLst>
            <a:ahLst/>
            <a:cxnLst>
              <a:cxn ang="0">
                <a:pos x="T0" y="T1"/>
              </a:cxn>
              <a:cxn ang="0">
                <a:pos x="T2" y="T3"/>
              </a:cxn>
              <a:cxn ang="0">
                <a:pos x="T4" y="T5"/>
              </a:cxn>
              <a:cxn ang="0">
                <a:pos x="T6" y="T7"/>
              </a:cxn>
              <a:cxn ang="0">
                <a:pos x="T8" y="T9"/>
              </a:cxn>
              <a:cxn ang="0">
                <a:pos x="T10" y="T11"/>
              </a:cxn>
              <a:cxn ang="0">
                <a:pos x="T12" y="T13"/>
              </a:cxn>
            </a:cxnLst>
            <a:rect l="0" t="0" r="r" b="b"/>
            <a:pathLst>
              <a:path w="1488" h="1000">
                <a:moveTo>
                  <a:pt x="0" y="1000"/>
                </a:moveTo>
                <a:cubicBezTo>
                  <a:pt x="28" y="962"/>
                  <a:pt x="100" y="837"/>
                  <a:pt x="172" y="780"/>
                </a:cubicBezTo>
                <a:cubicBezTo>
                  <a:pt x="244" y="723"/>
                  <a:pt x="340" y="685"/>
                  <a:pt x="432" y="660"/>
                </a:cubicBezTo>
                <a:cubicBezTo>
                  <a:pt x="524" y="635"/>
                  <a:pt x="610" y="647"/>
                  <a:pt x="724" y="632"/>
                </a:cubicBezTo>
                <a:cubicBezTo>
                  <a:pt x="838" y="617"/>
                  <a:pt x="1007" y="611"/>
                  <a:pt x="1116" y="568"/>
                </a:cubicBezTo>
                <a:cubicBezTo>
                  <a:pt x="1225" y="525"/>
                  <a:pt x="1318" y="471"/>
                  <a:pt x="1380" y="376"/>
                </a:cubicBezTo>
                <a:cubicBezTo>
                  <a:pt x="1442" y="281"/>
                  <a:pt x="1466" y="78"/>
                  <a:pt x="1488" y="0"/>
                </a:cubicBezTo>
              </a:path>
            </a:pathLst>
          </a:custGeom>
          <a:noFill/>
          <a:ln w="19050" cap="flat" cmpd="sng">
            <a:solidFill>
              <a:srgbClr val="FF3300"/>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8" name="Freeform 18"/>
          <p:cNvSpPr/>
          <p:nvPr/>
        </p:nvSpPr>
        <p:spPr bwMode="auto">
          <a:xfrm>
            <a:off x="6844116" y="3059672"/>
            <a:ext cx="2578100" cy="1200150"/>
          </a:xfrm>
          <a:custGeom>
            <a:avLst/>
            <a:gdLst>
              <a:gd name="T0" fmla="*/ 0 w 1624"/>
              <a:gd name="T1" fmla="*/ 756 h 756"/>
              <a:gd name="T2" fmla="*/ 176 w 1624"/>
              <a:gd name="T3" fmla="*/ 580 h 756"/>
              <a:gd name="T4" fmla="*/ 476 w 1624"/>
              <a:gd name="T5" fmla="*/ 492 h 756"/>
              <a:gd name="T6" fmla="*/ 928 w 1624"/>
              <a:gd name="T7" fmla="*/ 452 h 756"/>
              <a:gd name="T8" fmla="*/ 1308 w 1624"/>
              <a:gd name="T9" fmla="*/ 384 h 756"/>
              <a:gd name="T10" fmla="*/ 1468 w 1624"/>
              <a:gd name="T11" fmla="*/ 296 h 756"/>
              <a:gd name="T12" fmla="*/ 1560 w 1624"/>
              <a:gd name="T13" fmla="*/ 200 h 756"/>
              <a:gd name="T14" fmla="*/ 1624 w 1624"/>
              <a:gd name="T15" fmla="*/ 0 h 7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4" h="756">
                <a:moveTo>
                  <a:pt x="0" y="756"/>
                </a:moveTo>
                <a:cubicBezTo>
                  <a:pt x="29" y="727"/>
                  <a:pt x="97" y="624"/>
                  <a:pt x="176" y="580"/>
                </a:cubicBezTo>
                <a:cubicBezTo>
                  <a:pt x="255" y="536"/>
                  <a:pt x="351" y="513"/>
                  <a:pt x="476" y="492"/>
                </a:cubicBezTo>
                <a:cubicBezTo>
                  <a:pt x="601" y="471"/>
                  <a:pt x="789" y="470"/>
                  <a:pt x="928" y="452"/>
                </a:cubicBezTo>
                <a:cubicBezTo>
                  <a:pt x="1067" y="434"/>
                  <a:pt x="1218" y="410"/>
                  <a:pt x="1308" y="384"/>
                </a:cubicBezTo>
                <a:cubicBezTo>
                  <a:pt x="1398" y="358"/>
                  <a:pt x="1426" y="327"/>
                  <a:pt x="1468" y="296"/>
                </a:cubicBezTo>
                <a:cubicBezTo>
                  <a:pt x="1510" y="265"/>
                  <a:pt x="1534" y="249"/>
                  <a:pt x="1560" y="200"/>
                </a:cubicBezTo>
                <a:cubicBezTo>
                  <a:pt x="1586" y="151"/>
                  <a:pt x="1611" y="42"/>
                  <a:pt x="1624" y="0"/>
                </a:cubicBezTo>
              </a:path>
            </a:pathLst>
          </a:custGeom>
          <a:noFill/>
          <a:ln w="19050" cap="flat" cmpd="sng">
            <a:solidFill>
              <a:schemeClr val="tx1"/>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9" name="Line 19"/>
          <p:cNvSpPr>
            <a:spLocks noChangeShapeType="1"/>
          </p:cNvSpPr>
          <p:nvPr/>
        </p:nvSpPr>
        <p:spPr bwMode="auto">
          <a:xfrm flipV="1">
            <a:off x="6844116" y="2799322"/>
            <a:ext cx="0" cy="2895600"/>
          </a:xfrm>
          <a:prstGeom prst="line">
            <a:avLst/>
          </a:prstGeom>
          <a:noFill/>
          <a:ln w="9525">
            <a:solidFill>
              <a:srgbClr val="00206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grpSp>
        <p:nvGrpSpPr>
          <p:cNvPr id="22" name="Group 30"/>
          <p:cNvGrpSpPr/>
          <p:nvPr/>
        </p:nvGrpSpPr>
        <p:grpSpPr bwMode="auto">
          <a:xfrm>
            <a:off x="8291916" y="4170922"/>
            <a:ext cx="457200" cy="1905000"/>
            <a:chOff x="2208" y="2832"/>
            <a:chExt cx="288" cy="1200"/>
          </a:xfrm>
        </p:grpSpPr>
        <p:sp>
          <p:nvSpPr>
            <p:cNvPr id="23" name="Line 20"/>
            <p:cNvSpPr>
              <a:spLocks noChangeShapeType="1"/>
            </p:cNvSpPr>
            <p:nvPr/>
          </p:nvSpPr>
          <p:spPr bwMode="auto">
            <a:xfrm>
              <a:off x="2352" y="2832"/>
              <a:ext cx="0" cy="960"/>
            </a:xfrm>
            <a:prstGeom prst="line">
              <a:avLst/>
            </a:prstGeom>
            <a:noFill/>
            <a:ln w="9525" cap="rnd">
              <a:solidFill>
                <a:srgbClr val="3366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24" name="Rectangle 25"/>
            <p:cNvSpPr>
              <a:spLocks noChangeArrowheads="1"/>
            </p:cNvSpPr>
            <p:nvPr/>
          </p:nvSpPr>
          <p:spPr bwMode="auto">
            <a:xfrm>
              <a:off x="2208" y="3840"/>
              <a:ext cx="288"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a:t>Q</a:t>
              </a:r>
              <a:r>
                <a:rPr lang="en-US" altLang="zh-CN" sz="1800" b="1" baseline="-25000"/>
                <a:t>1</a:t>
              </a:r>
              <a:endParaRPr lang="en-US" altLang="zh-CN" sz="1800" b="1"/>
            </a:p>
          </p:txBody>
        </p:sp>
      </p:grpSp>
      <p:grpSp>
        <p:nvGrpSpPr>
          <p:cNvPr id="25" name="Group 31"/>
          <p:cNvGrpSpPr/>
          <p:nvPr/>
        </p:nvGrpSpPr>
        <p:grpSpPr bwMode="auto">
          <a:xfrm>
            <a:off x="8901516" y="3561322"/>
            <a:ext cx="457200" cy="2514600"/>
            <a:chOff x="2496" y="2448"/>
            <a:chExt cx="288" cy="1584"/>
          </a:xfrm>
        </p:grpSpPr>
        <p:sp>
          <p:nvSpPr>
            <p:cNvPr id="26" name="Line 21"/>
            <p:cNvSpPr>
              <a:spLocks noChangeShapeType="1"/>
            </p:cNvSpPr>
            <p:nvPr/>
          </p:nvSpPr>
          <p:spPr bwMode="auto">
            <a:xfrm>
              <a:off x="2640" y="2448"/>
              <a:ext cx="0" cy="1344"/>
            </a:xfrm>
            <a:prstGeom prst="line">
              <a:avLst/>
            </a:prstGeom>
            <a:noFill/>
            <a:ln w="9525" cap="rnd">
              <a:solidFill>
                <a:srgbClr val="3366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27" name="Rectangle 26"/>
            <p:cNvSpPr>
              <a:spLocks noChangeArrowheads="1"/>
            </p:cNvSpPr>
            <p:nvPr/>
          </p:nvSpPr>
          <p:spPr bwMode="auto">
            <a:xfrm>
              <a:off x="2496" y="3840"/>
              <a:ext cx="288"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a:t>Q</a:t>
              </a:r>
              <a:r>
                <a:rPr lang="en-US" altLang="zh-CN" sz="1800" b="1" baseline="-25000"/>
                <a:t>2</a:t>
              </a:r>
              <a:endParaRPr lang="en-US" altLang="zh-CN" sz="1800" b="1"/>
            </a:p>
          </p:txBody>
        </p:sp>
      </p:grpSp>
      <p:sp>
        <p:nvSpPr>
          <p:cNvPr id="28" name="Rectangle 27"/>
          <p:cNvSpPr>
            <a:spLocks noChangeArrowheads="1"/>
          </p:cNvSpPr>
          <p:nvPr/>
        </p:nvSpPr>
        <p:spPr bwMode="auto">
          <a:xfrm>
            <a:off x="7910916" y="3408922"/>
            <a:ext cx="457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a:t>STC</a:t>
            </a:r>
            <a:r>
              <a:rPr lang="en-US" altLang="zh-CN" sz="1800" b="1" baseline="-25000"/>
              <a:t>3</a:t>
            </a:r>
            <a:endParaRPr lang="en-US" altLang="zh-CN" sz="1800" b="1"/>
          </a:p>
        </p:txBody>
      </p:sp>
      <p:sp>
        <p:nvSpPr>
          <p:cNvPr id="29" name="Rectangle 28"/>
          <p:cNvSpPr>
            <a:spLocks noChangeArrowheads="1"/>
          </p:cNvSpPr>
          <p:nvPr/>
        </p:nvSpPr>
        <p:spPr bwMode="auto">
          <a:xfrm>
            <a:off x="7758516" y="3866122"/>
            <a:ext cx="457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a:solidFill>
                  <a:srgbClr val="CC6600"/>
                </a:solidFill>
              </a:rPr>
              <a:t>STC</a:t>
            </a:r>
            <a:r>
              <a:rPr lang="en-US" altLang="zh-CN" sz="1800" b="1" baseline="-25000">
                <a:solidFill>
                  <a:srgbClr val="CC6600"/>
                </a:solidFill>
              </a:rPr>
              <a:t>2</a:t>
            </a:r>
            <a:endParaRPr lang="en-US" altLang="zh-CN" sz="1800" b="1">
              <a:solidFill>
                <a:srgbClr val="CC6600"/>
              </a:solidFill>
            </a:endParaRPr>
          </a:p>
        </p:txBody>
      </p:sp>
      <p:sp>
        <p:nvSpPr>
          <p:cNvPr id="30" name="Rectangle 29"/>
          <p:cNvSpPr>
            <a:spLocks noChangeArrowheads="1"/>
          </p:cNvSpPr>
          <p:nvPr/>
        </p:nvSpPr>
        <p:spPr bwMode="auto">
          <a:xfrm>
            <a:off x="7301316" y="4475722"/>
            <a:ext cx="457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a:solidFill>
                  <a:srgbClr val="336600"/>
                </a:solidFill>
              </a:rPr>
              <a:t>STC</a:t>
            </a:r>
            <a:r>
              <a:rPr lang="en-US" altLang="zh-CN" sz="1800" b="1" baseline="-25000">
                <a:solidFill>
                  <a:srgbClr val="336600"/>
                </a:solidFill>
              </a:rPr>
              <a:t>1</a:t>
            </a:r>
            <a:endParaRPr lang="en-US" altLang="zh-CN" sz="1800" b="1">
              <a:solidFill>
                <a:srgbClr val="336600"/>
              </a:solidFill>
            </a:endParaRPr>
          </a:p>
        </p:txBody>
      </p:sp>
      <p:sp>
        <p:nvSpPr>
          <p:cNvPr id="31" name="Freeform 32"/>
          <p:cNvSpPr/>
          <p:nvPr/>
        </p:nvSpPr>
        <p:spPr bwMode="auto">
          <a:xfrm>
            <a:off x="6844116" y="2850122"/>
            <a:ext cx="2711450" cy="2844800"/>
          </a:xfrm>
          <a:custGeom>
            <a:avLst/>
            <a:gdLst>
              <a:gd name="T0" fmla="*/ 0 w 1708"/>
              <a:gd name="T1" fmla="*/ 1792 h 1792"/>
              <a:gd name="T2" fmla="*/ 216 w 1708"/>
              <a:gd name="T3" fmla="*/ 1424 h 1792"/>
              <a:gd name="T4" fmla="*/ 900 w 1708"/>
              <a:gd name="T5" fmla="*/ 1072 h 1792"/>
              <a:gd name="T6" fmla="*/ 1348 w 1708"/>
              <a:gd name="T7" fmla="*/ 680 h 1792"/>
              <a:gd name="T8" fmla="*/ 1584 w 1708"/>
              <a:gd name="T9" fmla="*/ 308 h 1792"/>
              <a:gd name="T10" fmla="*/ 1708 w 1708"/>
              <a:gd name="T11" fmla="*/ 0 h 1792"/>
            </a:gdLst>
            <a:ahLst/>
            <a:cxnLst>
              <a:cxn ang="0">
                <a:pos x="T0" y="T1"/>
              </a:cxn>
              <a:cxn ang="0">
                <a:pos x="T2" y="T3"/>
              </a:cxn>
              <a:cxn ang="0">
                <a:pos x="T4" y="T5"/>
              </a:cxn>
              <a:cxn ang="0">
                <a:pos x="T6" y="T7"/>
              </a:cxn>
              <a:cxn ang="0">
                <a:pos x="T8" y="T9"/>
              </a:cxn>
              <a:cxn ang="0">
                <a:pos x="T10" y="T11"/>
              </a:cxn>
            </a:cxnLst>
            <a:rect l="0" t="0" r="r" b="b"/>
            <a:pathLst>
              <a:path w="1708" h="1792">
                <a:moveTo>
                  <a:pt x="0" y="1792"/>
                </a:moveTo>
                <a:cubicBezTo>
                  <a:pt x="36" y="1731"/>
                  <a:pt x="66" y="1544"/>
                  <a:pt x="216" y="1424"/>
                </a:cubicBezTo>
                <a:cubicBezTo>
                  <a:pt x="366" y="1304"/>
                  <a:pt x="711" y="1196"/>
                  <a:pt x="900" y="1072"/>
                </a:cubicBezTo>
                <a:cubicBezTo>
                  <a:pt x="1089" y="948"/>
                  <a:pt x="1234" y="807"/>
                  <a:pt x="1348" y="680"/>
                </a:cubicBezTo>
                <a:cubicBezTo>
                  <a:pt x="1462" y="553"/>
                  <a:pt x="1524" y="421"/>
                  <a:pt x="1584" y="308"/>
                </a:cubicBezTo>
                <a:cubicBezTo>
                  <a:pt x="1644" y="195"/>
                  <a:pt x="1682" y="64"/>
                  <a:pt x="1708" y="0"/>
                </a:cubicBezTo>
              </a:path>
            </a:pathLst>
          </a:custGeom>
          <a:noFill/>
          <a:ln w="38100" cap="flat" cmpd="sng">
            <a:solidFill>
              <a:srgbClr val="0066CC"/>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32" name="Rectangle 33"/>
          <p:cNvSpPr>
            <a:spLocks noChangeArrowheads="1"/>
          </p:cNvSpPr>
          <p:nvPr/>
        </p:nvSpPr>
        <p:spPr bwMode="auto">
          <a:xfrm>
            <a:off x="9511116" y="2799322"/>
            <a:ext cx="685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200" b="1">
                <a:effectLst>
                  <a:outerShdw blurRad="38100" dist="38100" dir="2700000" algn="tl">
                    <a:srgbClr val="C0C0C0"/>
                  </a:outerShdw>
                </a:effectLst>
              </a:rPr>
              <a:t>LTC</a:t>
            </a:r>
          </a:p>
        </p:txBody>
      </p:sp>
      <p:sp>
        <p:nvSpPr>
          <p:cNvPr id="8" name="文本框 7"/>
          <p:cNvSpPr txBox="1"/>
          <p:nvPr/>
        </p:nvSpPr>
        <p:spPr>
          <a:xfrm>
            <a:off x="6615516" y="6069572"/>
            <a:ext cx="3501959"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短期总成本向长期总成本曲线的调整</a:t>
            </a:r>
          </a:p>
        </p:txBody>
      </p:sp>
      <p:sp>
        <p:nvSpPr>
          <p:cNvPr id="7" name="矩形 6"/>
          <p:cNvSpPr/>
          <p:nvPr/>
        </p:nvSpPr>
        <p:spPr>
          <a:xfrm>
            <a:off x="2159297" y="2702175"/>
            <a:ext cx="3681667" cy="3367397"/>
          </a:xfrm>
          <a:prstGeom prst="rect">
            <a:avLst/>
          </a:prstGeom>
          <a:ln w="28575">
            <a:noFill/>
          </a:ln>
        </p:spPr>
        <p:txBody>
          <a:bodyPr wrap="square">
            <a:spAutoFit/>
          </a:bodyPr>
          <a:lstStyle/>
          <a:p>
            <a:pPr indent="457200">
              <a:lnSpc>
                <a:spcPct val="150000"/>
              </a:lnSpc>
            </a:pPr>
            <a:r>
              <a:rPr lang="zh-CN" altLang="zh-CN" dirty="0">
                <a:latin typeface="微软雅黑" panose="020B0503020204020204" pitchFamily="34" charset="-122"/>
                <a:ea typeface="微软雅黑" panose="020B0503020204020204" pitchFamily="34" charset="-122"/>
              </a:rPr>
              <a:t>随着产量的变动，企业在不断地调整短期内固定不变的生产要素投入数量</a:t>
            </a:r>
            <a:r>
              <a:rPr lang="en-US" altLang="zh-CN" dirty="0">
                <a:latin typeface="微软雅黑" panose="020B0503020204020204" pitchFamily="34" charset="-122"/>
                <a:ea typeface="微软雅黑" panose="020B0503020204020204" pitchFamily="34" charset="-122"/>
              </a:rPr>
              <a:t>K</a:t>
            </a:r>
            <a:r>
              <a:rPr lang="zh-CN" altLang="zh-CN" dirty="0">
                <a:latin typeface="微软雅黑" panose="020B0503020204020204" pitchFamily="34" charset="-122"/>
                <a:ea typeface="微软雅黑" panose="020B0503020204020204" pitchFamily="34" charset="-122"/>
              </a:rPr>
              <a:t>，以便使得生产任意产量时所对应的成本都是可供选择的短期生产成本中生产该产量所能达到的最低成本点。由这些成本点描绘出来的曲线就构成了企业的长期总成本曲线</a:t>
            </a:r>
            <a:r>
              <a:rPr lang="zh-CN" altLang="en-US"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571892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up)">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up)">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down)">
                                      <p:cBhvr>
                                        <p:cTn id="32" dur="500"/>
                                        <p:tgtEl>
                                          <p:spTgt spid="31"/>
                                        </p:tgtEl>
                                      </p:cBhvr>
                                    </p:animEffect>
                                  </p:childTnLst>
                                </p:cTn>
                              </p:par>
                            </p:childTnLst>
                          </p:cTn>
                        </p:par>
                        <p:par>
                          <p:cTn id="33" fill="hold">
                            <p:stCondLst>
                              <p:cond delay="500"/>
                            </p:stCondLst>
                            <p:childTnLst>
                              <p:par>
                                <p:cTn id="34" presetID="9" presetClass="entr" presetSubtype="0" fill="hold" grpId="0" nodeType="after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dissolve">
                                      <p:cBhvr>
                                        <p:cTn id="3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2" descr="10%"/>
          <p:cNvSpPr>
            <a:spLocks noChangeArrowheads="1"/>
          </p:cNvSpPr>
          <p:nvPr/>
        </p:nvSpPr>
        <p:spPr bwMode="auto">
          <a:xfrm>
            <a:off x="1149615" y="2041661"/>
            <a:ext cx="10102320" cy="4476701"/>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572895"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长期平均成本曲线</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21" name="文本框 20"/>
          <p:cNvSpPr txBox="1"/>
          <p:nvPr/>
        </p:nvSpPr>
        <p:spPr>
          <a:xfrm>
            <a:off x="9093200" y="669738"/>
            <a:ext cx="2966720"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prstClr val="black"/>
                </a:solidFill>
                <a:latin typeface="微软雅黑" panose="020B0503020204020204" pitchFamily="34" charset="-122"/>
                <a:ea typeface="微软雅黑" panose="020B0503020204020204" pitchFamily="34" charset="-122"/>
              </a:rPr>
              <a:t>第二版</a:t>
            </a:r>
            <a:endParaRPr lang="zh-CN" altLang="en-US" sz="1400" i="1" dirty="0">
              <a:solidFill>
                <a:srgbClr val="002060"/>
              </a:solidFill>
              <a:latin typeface="微软雅黑" panose="020B0503020204020204" pitchFamily="34" charset="-122"/>
              <a:ea typeface="微软雅黑" panose="020B0503020204020204" pitchFamily="34" charset="-122"/>
            </a:endParaRPr>
          </a:p>
        </p:txBody>
      </p:sp>
      <p:sp>
        <p:nvSpPr>
          <p:cNvPr id="3" name="矩形 2"/>
          <p:cNvSpPr/>
          <p:nvPr/>
        </p:nvSpPr>
        <p:spPr>
          <a:xfrm>
            <a:off x="1013949" y="932033"/>
            <a:ext cx="9997351" cy="961289"/>
          </a:xfrm>
          <a:prstGeom prst="rect">
            <a:avLst/>
          </a:prstGeom>
        </p:spPr>
        <p:txBody>
          <a:bodyPr wrap="square">
            <a:spAutoFit/>
          </a:bodyPr>
          <a:lstStyle/>
          <a:p>
            <a:pPr indent="457200" algn="just">
              <a:lnSpc>
                <a:spcPct val="150000"/>
              </a:lnSpc>
              <a:spcAft>
                <a:spcPts val="0"/>
              </a:spcAft>
            </a:pPr>
            <a:r>
              <a:rPr lang="zh-CN" altLang="zh-CN" sz="2000" dirty="0">
                <a:latin typeface="微软雅黑" panose="020B0503020204020204" pitchFamily="34" charset="-122"/>
                <a:ea typeface="微软雅黑" panose="020B0503020204020204" pitchFamily="34" charset="-122"/>
              </a:rPr>
              <a:t>对应于每一个产量，长期平均成本是生产这一产量的所有短期平均成本中最低的成本。随着产量的变动，这些最低的成本点连成的曲线就是企业的长期平均成本曲线。</a:t>
            </a:r>
          </a:p>
        </p:txBody>
      </p:sp>
      <p:pic>
        <p:nvPicPr>
          <p:cNvPr id="17410" name="图片 584" descr="E:\XXWWJJ\TL\西方经济学上册\转曲-西方经济学（上册）图稿-20180521-二改发排\3-20.eps"/>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76855" y="2073903"/>
            <a:ext cx="2609547" cy="4031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Line 16"/>
          <p:cNvSpPr>
            <a:spLocks noChangeShapeType="1"/>
          </p:cNvSpPr>
          <p:nvPr/>
        </p:nvSpPr>
        <p:spPr bwMode="auto">
          <a:xfrm flipH="1" flipV="1">
            <a:off x="5343525" y="2421210"/>
            <a:ext cx="19050" cy="3398838"/>
          </a:xfrm>
          <a:prstGeom prst="line">
            <a:avLst/>
          </a:prstGeom>
          <a:noFill/>
          <a:ln w="9525">
            <a:solidFill>
              <a:srgbClr val="00206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 name="Rectangle 17"/>
          <p:cNvSpPr>
            <a:spLocks noChangeArrowheads="1"/>
          </p:cNvSpPr>
          <p:nvPr/>
        </p:nvSpPr>
        <p:spPr bwMode="auto">
          <a:xfrm>
            <a:off x="4949825" y="2329135"/>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000" b="1" dirty="0">
                <a:solidFill>
                  <a:srgbClr val="002060"/>
                </a:solidFill>
              </a:rPr>
              <a:t>C</a:t>
            </a:r>
          </a:p>
        </p:txBody>
      </p:sp>
      <p:sp>
        <p:nvSpPr>
          <p:cNvPr id="66" name="Line 18"/>
          <p:cNvSpPr>
            <a:spLocks noChangeShapeType="1"/>
          </p:cNvSpPr>
          <p:nvPr/>
        </p:nvSpPr>
        <p:spPr bwMode="auto">
          <a:xfrm>
            <a:off x="5362575" y="5848624"/>
            <a:ext cx="5763246" cy="0"/>
          </a:xfrm>
          <a:prstGeom prst="line">
            <a:avLst/>
          </a:prstGeom>
          <a:noFill/>
          <a:ln w="9525">
            <a:solidFill>
              <a:srgbClr val="00206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7" name="Rectangle 19"/>
          <p:cNvSpPr>
            <a:spLocks noChangeArrowheads="1"/>
          </p:cNvSpPr>
          <p:nvPr/>
        </p:nvSpPr>
        <p:spPr bwMode="auto">
          <a:xfrm>
            <a:off x="10789972" y="57325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000" b="1" dirty="0">
                <a:solidFill>
                  <a:srgbClr val="002060"/>
                </a:solidFill>
              </a:rPr>
              <a:t>Q</a:t>
            </a:r>
          </a:p>
        </p:txBody>
      </p:sp>
      <p:sp>
        <p:nvSpPr>
          <p:cNvPr id="68" name="Rectangle 20"/>
          <p:cNvSpPr>
            <a:spLocks noChangeArrowheads="1"/>
          </p:cNvSpPr>
          <p:nvPr/>
        </p:nvSpPr>
        <p:spPr bwMode="auto">
          <a:xfrm>
            <a:off x="4981575" y="5697810"/>
            <a:ext cx="320675"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000" b="1" dirty="0">
                <a:solidFill>
                  <a:srgbClr val="002060"/>
                </a:solidFill>
              </a:rPr>
              <a:t>O</a:t>
            </a:r>
          </a:p>
        </p:txBody>
      </p:sp>
      <p:sp>
        <p:nvSpPr>
          <p:cNvPr id="69" name="Freeform 21"/>
          <p:cNvSpPr/>
          <p:nvPr/>
        </p:nvSpPr>
        <p:spPr bwMode="auto">
          <a:xfrm>
            <a:off x="6105525" y="3583260"/>
            <a:ext cx="1260475" cy="412750"/>
          </a:xfrm>
          <a:custGeom>
            <a:avLst/>
            <a:gdLst>
              <a:gd name="T0" fmla="*/ 0 w 794"/>
              <a:gd name="T1" fmla="*/ 0 h 260"/>
              <a:gd name="T2" fmla="*/ 174 w 794"/>
              <a:gd name="T3" fmla="*/ 204 h 260"/>
              <a:gd name="T4" fmla="*/ 438 w 794"/>
              <a:gd name="T5" fmla="*/ 258 h 260"/>
              <a:gd name="T6" fmla="*/ 654 w 794"/>
              <a:gd name="T7" fmla="*/ 192 h 260"/>
              <a:gd name="T8" fmla="*/ 794 w 794"/>
              <a:gd name="T9" fmla="*/ 41 h 260"/>
            </a:gdLst>
            <a:ahLst/>
            <a:cxnLst>
              <a:cxn ang="0">
                <a:pos x="T0" y="T1"/>
              </a:cxn>
              <a:cxn ang="0">
                <a:pos x="T2" y="T3"/>
              </a:cxn>
              <a:cxn ang="0">
                <a:pos x="T4" y="T5"/>
              </a:cxn>
              <a:cxn ang="0">
                <a:pos x="T6" y="T7"/>
              </a:cxn>
              <a:cxn ang="0">
                <a:pos x="T8" y="T9"/>
              </a:cxn>
            </a:cxnLst>
            <a:rect l="0" t="0" r="r" b="b"/>
            <a:pathLst>
              <a:path w="794" h="260">
                <a:moveTo>
                  <a:pt x="0" y="0"/>
                </a:moveTo>
                <a:cubicBezTo>
                  <a:pt x="28" y="34"/>
                  <a:pt x="101" y="161"/>
                  <a:pt x="174" y="204"/>
                </a:cubicBezTo>
                <a:cubicBezTo>
                  <a:pt x="247" y="247"/>
                  <a:pt x="358" y="260"/>
                  <a:pt x="438" y="258"/>
                </a:cubicBezTo>
                <a:cubicBezTo>
                  <a:pt x="518" y="256"/>
                  <a:pt x="595" y="228"/>
                  <a:pt x="654" y="192"/>
                </a:cubicBezTo>
                <a:cubicBezTo>
                  <a:pt x="713" y="156"/>
                  <a:pt x="765" y="72"/>
                  <a:pt x="794" y="41"/>
                </a:cubicBezTo>
              </a:path>
            </a:pathLst>
          </a:custGeom>
          <a:noFill/>
          <a:ln w="9525" cap="flat" cmpd="sng">
            <a:solidFill>
              <a:srgbClr val="FF6600"/>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 name="Freeform 22"/>
          <p:cNvSpPr/>
          <p:nvPr/>
        </p:nvSpPr>
        <p:spPr bwMode="auto">
          <a:xfrm>
            <a:off x="7877175" y="4173810"/>
            <a:ext cx="1435100" cy="361950"/>
          </a:xfrm>
          <a:custGeom>
            <a:avLst/>
            <a:gdLst>
              <a:gd name="T0" fmla="*/ 0 w 904"/>
              <a:gd name="T1" fmla="*/ 0 h 228"/>
              <a:gd name="T2" fmla="*/ 204 w 904"/>
              <a:gd name="T3" fmla="*/ 168 h 228"/>
              <a:gd name="T4" fmla="*/ 474 w 904"/>
              <a:gd name="T5" fmla="*/ 228 h 228"/>
              <a:gd name="T6" fmla="*/ 732 w 904"/>
              <a:gd name="T7" fmla="*/ 168 h 228"/>
              <a:gd name="T8" fmla="*/ 904 w 904"/>
              <a:gd name="T9" fmla="*/ 5 h 228"/>
            </a:gdLst>
            <a:ahLst/>
            <a:cxnLst>
              <a:cxn ang="0">
                <a:pos x="T0" y="T1"/>
              </a:cxn>
              <a:cxn ang="0">
                <a:pos x="T2" y="T3"/>
              </a:cxn>
              <a:cxn ang="0">
                <a:pos x="T4" y="T5"/>
              </a:cxn>
              <a:cxn ang="0">
                <a:pos x="T6" y="T7"/>
              </a:cxn>
              <a:cxn ang="0">
                <a:pos x="T8" y="T9"/>
              </a:cxn>
            </a:cxnLst>
            <a:rect l="0" t="0" r="r" b="b"/>
            <a:pathLst>
              <a:path w="904" h="228">
                <a:moveTo>
                  <a:pt x="0" y="0"/>
                </a:moveTo>
                <a:cubicBezTo>
                  <a:pt x="34" y="28"/>
                  <a:pt x="125" y="130"/>
                  <a:pt x="204" y="168"/>
                </a:cubicBezTo>
                <a:cubicBezTo>
                  <a:pt x="283" y="206"/>
                  <a:pt x="386" y="228"/>
                  <a:pt x="474" y="228"/>
                </a:cubicBezTo>
                <a:cubicBezTo>
                  <a:pt x="562" y="228"/>
                  <a:pt x="660" y="205"/>
                  <a:pt x="732" y="168"/>
                </a:cubicBezTo>
                <a:cubicBezTo>
                  <a:pt x="804" y="131"/>
                  <a:pt x="868" y="39"/>
                  <a:pt x="904" y="5"/>
                </a:cubicBezTo>
              </a:path>
            </a:pathLst>
          </a:custGeom>
          <a:noFill/>
          <a:ln w="9525" cap="flat" cmpd="sng">
            <a:solidFill>
              <a:srgbClr val="D60093"/>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 name="Freeform 23"/>
          <p:cNvSpPr/>
          <p:nvPr/>
        </p:nvSpPr>
        <p:spPr bwMode="auto">
          <a:xfrm>
            <a:off x="9248775" y="3716610"/>
            <a:ext cx="1368425" cy="449263"/>
          </a:xfrm>
          <a:custGeom>
            <a:avLst/>
            <a:gdLst>
              <a:gd name="T0" fmla="*/ 0 w 862"/>
              <a:gd name="T1" fmla="*/ 36 h 283"/>
              <a:gd name="T2" fmla="*/ 180 w 862"/>
              <a:gd name="T3" fmla="*/ 204 h 283"/>
              <a:gd name="T4" fmla="*/ 484 w 862"/>
              <a:gd name="T5" fmla="*/ 282 h 283"/>
              <a:gd name="T6" fmla="*/ 729 w 862"/>
              <a:gd name="T7" fmla="*/ 198 h 283"/>
              <a:gd name="T8" fmla="*/ 862 w 862"/>
              <a:gd name="T9" fmla="*/ 0 h 283"/>
            </a:gdLst>
            <a:ahLst/>
            <a:cxnLst>
              <a:cxn ang="0">
                <a:pos x="T0" y="T1"/>
              </a:cxn>
              <a:cxn ang="0">
                <a:pos x="T2" y="T3"/>
              </a:cxn>
              <a:cxn ang="0">
                <a:pos x="T4" y="T5"/>
              </a:cxn>
              <a:cxn ang="0">
                <a:pos x="T6" y="T7"/>
              </a:cxn>
              <a:cxn ang="0">
                <a:pos x="T8" y="T9"/>
              </a:cxn>
            </a:cxnLst>
            <a:rect l="0" t="0" r="r" b="b"/>
            <a:pathLst>
              <a:path w="862" h="283">
                <a:moveTo>
                  <a:pt x="0" y="36"/>
                </a:moveTo>
                <a:cubicBezTo>
                  <a:pt x="30" y="64"/>
                  <a:pt x="99" y="163"/>
                  <a:pt x="180" y="204"/>
                </a:cubicBezTo>
                <a:cubicBezTo>
                  <a:pt x="261" y="245"/>
                  <a:pt x="393" y="283"/>
                  <a:pt x="484" y="282"/>
                </a:cubicBezTo>
                <a:cubicBezTo>
                  <a:pt x="575" y="281"/>
                  <a:pt x="666" y="245"/>
                  <a:pt x="729" y="198"/>
                </a:cubicBezTo>
                <a:cubicBezTo>
                  <a:pt x="792" y="151"/>
                  <a:pt x="834" y="41"/>
                  <a:pt x="862" y="0"/>
                </a:cubicBezTo>
              </a:path>
            </a:pathLst>
          </a:custGeom>
          <a:noFill/>
          <a:ln w="9525" cap="flat" cmpd="sng">
            <a:solidFill>
              <a:srgbClr val="00CC00"/>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2" name="Freeform 24"/>
          <p:cNvSpPr/>
          <p:nvPr/>
        </p:nvSpPr>
        <p:spPr bwMode="auto">
          <a:xfrm>
            <a:off x="5756275" y="3351485"/>
            <a:ext cx="5262563" cy="1209675"/>
          </a:xfrm>
          <a:custGeom>
            <a:avLst/>
            <a:gdLst>
              <a:gd name="T0" fmla="*/ 0 w 2368"/>
              <a:gd name="T1" fmla="*/ 0 h 635"/>
              <a:gd name="T2" fmla="*/ 336 w 2368"/>
              <a:gd name="T3" fmla="*/ 340 h 635"/>
              <a:gd name="T4" fmla="*/ 822 w 2368"/>
              <a:gd name="T5" fmla="*/ 561 h 635"/>
              <a:gd name="T6" fmla="*/ 1323 w 2368"/>
              <a:gd name="T7" fmla="*/ 626 h 635"/>
              <a:gd name="T8" fmla="*/ 1884 w 2368"/>
              <a:gd name="T9" fmla="*/ 505 h 635"/>
              <a:gd name="T10" fmla="*/ 2368 w 2368"/>
              <a:gd name="T11" fmla="*/ 134 h 635"/>
            </a:gdLst>
            <a:ahLst/>
            <a:cxnLst>
              <a:cxn ang="0">
                <a:pos x="T0" y="T1"/>
              </a:cxn>
              <a:cxn ang="0">
                <a:pos x="T2" y="T3"/>
              </a:cxn>
              <a:cxn ang="0">
                <a:pos x="T4" y="T5"/>
              </a:cxn>
              <a:cxn ang="0">
                <a:pos x="T6" y="T7"/>
              </a:cxn>
              <a:cxn ang="0">
                <a:pos x="T8" y="T9"/>
              </a:cxn>
              <a:cxn ang="0">
                <a:pos x="T10" y="T11"/>
              </a:cxn>
            </a:cxnLst>
            <a:rect l="0" t="0" r="r" b="b"/>
            <a:pathLst>
              <a:path w="2368" h="635">
                <a:moveTo>
                  <a:pt x="0" y="0"/>
                </a:moveTo>
                <a:cubicBezTo>
                  <a:pt x="56" y="56"/>
                  <a:pt x="199" y="247"/>
                  <a:pt x="336" y="340"/>
                </a:cubicBezTo>
                <a:cubicBezTo>
                  <a:pt x="473" y="433"/>
                  <a:pt x="658" y="513"/>
                  <a:pt x="822" y="561"/>
                </a:cubicBezTo>
                <a:cubicBezTo>
                  <a:pt x="986" y="609"/>
                  <a:pt x="1146" y="635"/>
                  <a:pt x="1323" y="626"/>
                </a:cubicBezTo>
                <a:cubicBezTo>
                  <a:pt x="1500" y="617"/>
                  <a:pt x="1710" y="587"/>
                  <a:pt x="1884" y="505"/>
                </a:cubicBezTo>
                <a:cubicBezTo>
                  <a:pt x="2058" y="423"/>
                  <a:pt x="2267" y="211"/>
                  <a:pt x="2368" y="134"/>
                </a:cubicBezTo>
              </a:path>
            </a:pathLst>
          </a:custGeom>
          <a:noFill/>
          <a:ln w="19050" cap="flat" cmpd="sng">
            <a:solidFill>
              <a:srgbClr val="002060"/>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3" name="Rectangle 25"/>
          <p:cNvSpPr>
            <a:spLocks noChangeArrowheads="1"/>
          </p:cNvSpPr>
          <p:nvPr/>
        </p:nvSpPr>
        <p:spPr bwMode="auto">
          <a:xfrm>
            <a:off x="5972175" y="3411810"/>
            <a:ext cx="7461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600" b="1">
                <a:solidFill>
                  <a:srgbClr val="FF6600"/>
                </a:solidFill>
                <a:effectLst>
                  <a:outerShdw blurRad="38100" dist="38100" dir="2700000" algn="tl">
                    <a:srgbClr val="C0C0C0"/>
                  </a:outerShdw>
                </a:effectLst>
              </a:rPr>
              <a:t>SAC</a:t>
            </a:r>
            <a:r>
              <a:rPr lang="en-US" altLang="zh-CN" sz="1600" b="1" baseline="-25000">
                <a:solidFill>
                  <a:srgbClr val="FF6600"/>
                </a:solidFill>
                <a:effectLst>
                  <a:outerShdw blurRad="38100" dist="38100" dir="2700000" algn="tl">
                    <a:srgbClr val="C0C0C0"/>
                  </a:outerShdw>
                </a:effectLst>
              </a:rPr>
              <a:t>1</a:t>
            </a:r>
            <a:endParaRPr lang="en-US" altLang="zh-CN" sz="1600" b="1">
              <a:solidFill>
                <a:srgbClr val="FF6600"/>
              </a:solidFill>
              <a:effectLst>
                <a:outerShdw blurRad="38100" dist="38100" dir="2700000" algn="tl">
                  <a:srgbClr val="C0C0C0"/>
                </a:outerShdw>
              </a:effectLst>
            </a:endParaRPr>
          </a:p>
        </p:txBody>
      </p:sp>
      <p:sp>
        <p:nvSpPr>
          <p:cNvPr id="74" name="Rectangle 26"/>
          <p:cNvSpPr>
            <a:spLocks noChangeArrowheads="1"/>
          </p:cNvSpPr>
          <p:nvPr/>
        </p:nvSpPr>
        <p:spPr bwMode="auto">
          <a:xfrm>
            <a:off x="10467975" y="3183210"/>
            <a:ext cx="746125"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000" b="1" dirty="0">
                <a:solidFill>
                  <a:srgbClr val="002060"/>
                </a:solidFill>
                <a:effectLst>
                  <a:outerShdw blurRad="38100" dist="38100" dir="2700000" algn="tl">
                    <a:srgbClr val="C0C0C0"/>
                  </a:outerShdw>
                </a:effectLst>
              </a:rPr>
              <a:t>LAC</a:t>
            </a:r>
          </a:p>
        </p:txBody>
      </p:sp>
      <p:grpSp>
        <p:nvGrpSpPr>
          <p:cNvPr id="75" name="Group 76"/>
          <p:cNvGrpSpPr/>
          <p:nvPr/>
        </p:nvGrpSpPr>
        <p:grpSpPr bwMode="auto">
          <a:xfrm>
            <a:off x="6200775" y="3915048"/>
            <a:ext cx="304800" cy="2165350"/>
            <a:chOff x="1584" y="1824"/>
            <a:chExt cx="192" cy="1393"/>
          </a:xfrm>
        </p:grpSpPr>
        <p:sp>
          <p:nvSpPr>
            <p:cNvPr id="76" name="Line 32"/>
            <p:cNvSpPr>
              <a:spLocks noChangeShapeType="1"/>
            </p:cNvSpPr>
            <p:nvPr/>
          </p:nvSpPr>
          <p:spPr bwMode="auto">
            <a:xfrm>
              <a:off x="1680" y="1824"/>
              <a:ext cx="0" cy="1229"/>
            </a:xfrm>
            <a:prstGeom prst="line">
              <a:avLst/>
            </a:prstGeom>
            <a:noFill/>
            <a:ln w="9525">
              <a:solidFill>
                <a:srgbClr val="FF5050"/>
              </a:solidFill>
              <a:prstDash val="sysDot"/>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 name="Rectangle 34"/>
            <p:cNvSpPr>
              <a:spLocks noChangeArrowheads="1"/>
            </p:cNvSpPr>
            <p:nvPr/>
          </p:nvSpPr>
          <p:spPr bwMode="auto">
            <a:xfrm>
              <a:off x="1584" y="3053"/>
              <a:ext cx="192" cy="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600" b="1">
                  <a:solidFill>
                    <a:srgbClr val="FF6600"/>
                  </a:solidFill>
                  <a:effectLst>
                    <a:outerShdw blurRad="38100" dist="38100" dir="2700000" algn="tl">
                      <a:srgbClr val="C0C0C0"/>
                    </a:outerShdw>
                  </a:effectLst>
                </a:rPr>
                <a:t>Q</a:t>
              </a:r>
              <a:r>
                <a:rPr lang="en-US" altLang="zh-CN" sz="1600" b="1" baseline="-25000">
                  <a:solidFill>
                    <a:srgbClr val="FF6600"/>
                  </a:solidFill>
                  <a:effectLst>
                    <a:outerShdw blurRad="38100" dist="38100" dir="2700000" algn="tl">
                      <a:srgbClr val="C0C0C0"/>
                    </a:outerShdw>
                  </a:effectLst>
                </a:rPr>
                <a:t>1</a:t>
              </a:r>
              <a:endParaRPr lang="en-US" altLang="zh-CN" sz="1600" b="1">
                <a:solidFill>
                  <a:srgbClr val="FF6600"/>
                </a:solidFill>
                <a:effectLst>
                  <a:outerShdw blurRad="38100" dist="38100" dir="2700000" algn="tl">
                    <a:srgbClr val="C0C0C0"/>
                  </a:outerShdw>
                </a:effectLst>
              </a:endParaRPr>
            </a:p>
          </p:txBody>
        </p:sp>
      </p:grpSp>
      <p:grpSp>
        <p:nvGrpSpPr>
          <p:cNvPr id="78" name="Group 78"/>
          <p:cNvGrpSpPr/>
          <p:nvPr/>
        </p:nvGrpSpPr>
        <p:grpSpPr bwMode="auto">
          <a:xfrm>
            <a:off x="8486775" y="4570685"/>
            <a:ext cx="304800" cy="1508125"/>
            <a:chOff x="3024" y="2266"/>
            <a:chExt cx="192" cy="950"/>
          </a:xfrm>
        </p:grpSpPr>
        <p:sp>
          <p:nvSpPr>
            <p:cNvPr id="79" name="Line 38"/>
            <p:cNvSpPr>
              <a:spLocks noChangeShapeType="1"/>
            </p:cNvSpPr>
            <p:nvPr/>
          </p:nvSpPr>
          <p:spPr bwMode="auto">
            <a:xfrm>
              <a:off x="3120" y="2266"/>
              <a:ext cx="0" cy="806"/>
            </a:xfrm>
            <a:prstGeom prst="line">
              <a:avLst/>
            </a:prstGeom>
            <a:noFill/>
            <a:ln w="9525">
              <a:solidFill>
                <a:srgbClr val="D60093"/>
              </a:solidFill>
              <a:prstDash val="sysDot"/>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0" name="Rectangle 39"/>
            <p:cNvSpPr>
              <a:spLocks noChangeArrowheads="1"/>
            </p:cNvSpPr>
            <p:nvPr/>
          </p:nvSpPr>
          <p:spPr bwMode="auto">
            <a:xfrm>
              <a:off x="3024" y="3062"/>
              <a:ext cx="192"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600" b="1">
                  <a:solidFill>
                    <a:srgbClr val="D60093"/>
                  </a:solidFill>
                  <a:effectLst>
                    <a:outerShdw blurRad="38100" dist="38100" dir="2700000" algn="tl">
                      <a:srgbClr val="C0C0C0"/>
                    </a:outerShdw>
                  </a:effectLst>
                </a:rPr>
                <a:t>Q</a:t>
              </a:r>
              <a:r>
                <a:rPr lang="en-US" altLang="zh-CN" sz="1600" b="1" baseline="-25000">
                  <a:solidFill>
                    <a:srgbClr val="D60093"/>
                  </a:solidFill>
                  <a:effectLst>
                    <a:outerShdw blurRad="38100" dist="38100" dir="2700000" algn="tl">
                      <a:srgbClr val="C0C0C0"/>
                    </a:outerShdw>
                  </a:effectLst>
                </a:rPr>
                <a:t>2</a:t>
              </a:r>
              <a:endParaRPr lang="en-US" altLang="zh-CN" sz="1600" b="1">
                <a:solidFill>
                  <a:srgbClr val="D60093"/>
                </a:solidFill>
                <a:effectLst>
                  <a:outerShdw blurRad="38100" dist="38100" dir="2700000" algn="tl">
                    <a:srgbClr val="C0C0C0"/>
                  </a:outerShdw>
                </a:effectLst>
              </a:endParaRPr>
            </a:p>
          </p:txBody>
        </p:sp>
      </p:grpSp>
      <p:grpSp>
        <p:nvGrpSpPr>
          <p:cNvPr id="81" name="Group 79"/>
          <p:cNvGrpSpPr/>
          <p:nvPr/>
        </p:nvGrpSpPr>
        <p:grpSpPr bwMode="auto">
          <a:xfrm>
            <a:off x="10163175" y="4097610"/>
            <a:ext cx="304800" cy="1981200"/>
            <a:chOff x="4080" y="1968"/>
            <a:chExt cx="192" cy="1248"/>
          </a:xfrm>
        </p:grpSpPr>
        <p:sp>
          <p:nvSpPr>
            <p:cNvPr id="82" name="Line 43"/>
            <p:cNvSpPr>
              <a:spLocks noChangeShapeType="1"/>
            </p:cNvSpPr>
            <p:nvPr/>
          </p:nvSpPr>
          <p:spPr bwMode="auto">
            <a:xfrm>
              <a:off x="4176" y="1968"/>
              <a:ext cx="0" cy="1094"/>
            </a:xfrm>
            <a:prstGeom prst="line">
              <a:avLst/>
            </a:prstGeom>
            <a:noFill/>
            <a:ln w="9525">
              <a:solidFill>
                <a:srgbClr val="00CC00"/>
              </a:solidFill>
              <a:prstDash val="sysDot"/>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3" name="Rectangle 44"/>
            <p:cNvSpPr>
              <a:spLocks noChangeArrowheads="1"/>
            </p:cNvSpPr>
            <p:nvPr/>
          </p:nvSpPr>
          <p:spPr bwMode="auto">
            <a:xfrm>
              <a:off x="4080" y="3062"/>
              <a:ext cx="192"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600" b="1">
                  <a:solidFill>
                    <a:srgbClr val="00CC00"/>
                  </a:solidFill>
                  <a:effectLst>
                    <a:outerShdw blurRad="38100" dist="38100" dir="2700000" algn="tl">
                      <a:srgbClr val="C0C0C0"/>
                    </a:outerShdw>
                  </a:effectLst>
                </a:rPr>
                <a:t>Q</a:t>
              </a:r>
              <a:r>
                <a:rPr lang="en-US" altLang="zh-CN" sz="1600" b="1" baseline="-25000">
                  <a:solidFill>
                    <a:srgbClr val="00CC00"/>
                  </a:solidFill>
                  <a:effectLst>
                    <a:outerShdw blurRad="38100" dist="38100" dir="2700000" algn="tl">
                      <a:srgbClr val="C0C0C0"/>
                    </a:outerShdw>
                  </a:effectLst>
                </a:rPr>
                <a:t>3</a:t>
              </a:r>
              <a:endParaRPr lang="en-US" altLang="zh-CN" sz="1600" b="1">
                <a:solidFill>
                  <a:srgbClr val="00CC00"/>
                </a:solidFill>
                <a:effectLst>
                  <a:outerShdw blurRad="38100" dist="38100" dir="2700000" algn="tl">
                    <a:srgbClr val="C0C0C0"/>
                  </a:outerShdw>
                </a:effectLst>
              </a:endParaRPr>
            </a:p>
          </p:txBody>
        </p:sp>
      </p:grpSp>
      <p:sp>
        <p:nvSpPr>
          <p:cNvPr id="84" name="Freeform 48"/>
          <p:cNvSpPr/>
          <p:nvPr/>
        </p:nvSpPr>
        <p:spPr bwMode="auto">
          <a:xfrm>
            <a:off x="6496050" y="3888060"/>
            <a:ext cx="1200150" cy="319088"/>
          </a:xfrm>
          <a:custGeom>
            <a:avLst/>
            <a:gdLst>
              <a:gd name="T0" fmla="*/ 0 w 756"/>
              <a:gd name="T1" fmla="*/ 0 h 201"/>
              <a:gd name="T2" fmla="*/ 156 w 756"/>
              <a:gd name="T3" fmla="*/ 144 h 201"/>
              <a:gd name="T4" fmla="*/ 390 w 756"/>
              <a:gd name="T5" fmla="*/ 198 h 201"/>
              <a:gd name="T6" fmla="*/ 618 w 756"/>
              <a:gd name="T7" fmla="*/ 162 h 201"/>
              <a:gd name="T8" fmla="*/ 756 w 756"/>
              <a:gd name="T9" fmla="*/ 48 h 201"/>
            </a:gdLst>
            <a:ahLst/>
            <a:cxnLst>
              <a:cxn ang="0">
                <a:pos x="T0" y="T1"/>
              </a:cxn>
              <a:cxn ang="0">
                <a:pos x="T2" y="T3"/>
              </a:cxn>
              <a:cxn ang="0">
                <a:pos x="T4" y="T5"/>
              </a:cxn>
              <a:cxn ang="0">
                <a:pos x="T6" y="T7"/>
              </a:cxn>
              <a:cxn ang="0">
                <a:pos x="T8" y="T9"/>
              </a:cxn>
            </a:cxnLst>
            <a:rect l="0" t="0" r="r" b="b"/>
            <a:pathLst>
              <a:path w="756" h="201">
                <a:moveTo>
                  <a:pt x="0" y="0"/>
                </a:moveTo>
                <a:cubicBezTo>
                  <a:pt x="25" y="23"/>
                  <a:pt x="91" y="111"/>
                  <a:pt x="156" y="144"/>
                </a:cubicBezTo>
                <a:cubicBezTo>
                  <a:pt x="221" y="177"/>
                  <a:pt x="313" y="195"/>
                  <a:pt x="390" y="198"/>
                </a:cubicBezTo>
                <a:cubicBezTo>
                  <a:pt x="467" y="201"/>
                  <a:pt x="557" y="187"/>
                  <a:pt x="618" y="162"/>
                </a:cubicBezTo>
                <a:cubicBezTo>
                  <a:pt x="679" y="137"/>
                  <a:pt x="727" y="72"/>
                  <a:pt x="756" y="48"/>
                </a:cubicBezTo>
              </a:path>
            </a:pathLst>
          </a:custGeom>
          <a:noFill/>
          <a:ln w="9525" cap="flat" cmpd="sng">
            <a:solidFill>
              <a:srgbClr val="0066CC"/>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5" name="Rectangle 49"/>
          <p:cNvSpPr>
            <a:spLocks noChangeArrowheads="1"/>
          </p:cNvSpPr>
          <p:nvPr/>
        </p:nvSpPr>
        <p:spPr bwMode="auto">
          <a:xfrm>
            <a:off x="7419975" y="3716610"/>
            <a:ext cx="7461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600" b="1">
                <a:solidFill>
                  <a:srgbClr val="0066CC"/>
                </a:solidFill>
                <a:effectLst>
                  <a:outerShdw blurRad="38100" dist="38100" dir="2700000" algn="tl">
                    <a:srgbClr val="C0C0C0"/>
                  </a:outerShdw>
                </a:effectLst>
              </a:rPr>
              <a:t>SAC</a:t>
            </a:r>
            <a:r>
              <a:rPr lang="en-US" altLang="zh-CN" sz="1600" b="1" baseline="-25000">
                <a:solidFill>
                  <a:srgbClr val="0066CC"/>
                </a:solidFill>
                <a:effectLst>
                  <a:outerShdw blurRad="38100" dist="38100" dir="2700000" algn="tl">
                    <a:srgbClr val="C0C0C0"/>
                  </a:outerShdw>
                </a:effectLst>
              </a:rPr>
              <a:t>2</a:t>
            </a:r>
            <a:endParaRPr lang="en-US" altLang="zh-CN" sz="1600" b="1">
              <a:solidFill>
                <a:srgbClr val="0066CC"/>
              </a:solidFill>
              <a:effectLst>
                <a:outerShdw blurRad="38100" dist="38100" dir="2700000" algn="tl">
                  <a:srgbClr val="C0C0C0"/>
                </a:outerShdw>
              </a:effectLst>
            </a:endParaRPr>
          </a:p>
        </p:txBody>
      </p:sp>
      <p:sp>
        <p:nvSpPr>
          <p:cNvPr id="86" name="Rectangle 51"/>
          <p:cNvSpPr>
            <a:spLocks noChangeArrowheads="1"/>
          </p:cNvSpPr>
          <p:nvPr/>
        </p:nvSpPr>
        <p:spPr bwMode="auto">
          <a:xfrm>
            <a:off x="8562975" y="4021410"/>
            <a:ext cx="7461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600" b="1">
                <a:solidFill>
                  <a:srgbClr val="D60093"/>
                </a:solidFill>
                <a:effectLst>
                  <a:outerShdw blurRad="38100" dist="38100" dir="2700000" algn="tl">
                    <a:srgbClr val="C0C0C0"/>
                  </a:outerShdw>
                </a:effectLst>
              </a:rPr>
              <a:t>SAC</a:t>
            </a:r>
            <a:r>
              <a:rPr lang="en-US" altLang="zh-CN" sz="1600" b="1" baseline="-25000">
                <a:solidFill>
                  <a:srgbClr val="D60093"/>
                </a:solidFill>
                <a:effectLst>
                  <a:outerShdw blurRad="38100" dist="38100" dir="2700000" algn="tl">
                    <a:srgbClr val="C0C0C0"/>
                  </a:outerShdw>
                </a:effectLst>
              </a:rPr>
              <a:t>3</a:t>
            </a:r>
            <a:endParaRPr lang="en-US" altLang="zh-CN" sz="1600" b="1">
              <a:solidFill>
                <a:srgbClr val="D60093"/>
              </a:solidFill>
              <a:effectLst>
                <a:outerShdw blurRad="38100" dist="38100" dir="2700000" algn="tl">
                  <a:srgbClr val="C0C0C0"/>
                </a:outerShdw>
              </a:effectLst>
            </a:endParaRPr>
          </a:p>
        </p:txBody>
      </p:sp>
      <p:sp>
        <p:nvSpPr>
          <p:cNvPr id="87" name="Rectangle 52"/>
          <p:cNvSpPr>
            <a:spLocks noChangeArrowheads="1"/>
          </p:cNvSpPr>
          <p:nvPr/>
        </p:nvSpPr>
        <p:spPr bwMode="auto">
          <a:xfrm>
            <a:off x="9858375" y="3640410"/>
            <a:ext cx="7461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600" b="1">
                <a:solidFill>
                  <a:srgbClr val="00CC00"/>
                </a:solidFill>
                <a:effectLst>
                  <a:outerShdw blurRad="38100" dist="38100" dir="2700000" algn="tl">
                    <a:srgbClr val="C0C0C0"/>
                  </a:outerShdw>
                </a:effectLst>
              </a:rPr>
              <a:t>SAC</a:t>
            </a:r>
            <a:r>
              <a:rPr lang="en-US" altLang="zh-CN" sz="1600" b="1" baseline="-25000">
                <a:solidFill>
                  <a:srgbClr val="00CC00"/>
                </a:solidFill>
                <a:effectLst>
                  <a:outerShdw blurRad="38100" dist="38100" dir="2700000" algn="tl">
                    <a:srgbClr val="C0C0C0"/>
                  </a:outerShdw>
                </a:effectLst>
              </a:rPr>
              <a:t>4</a:t>
            </a:r>
            <a:endParaRPr lang="en-US" altLang="zh-CN" sz="1600" b="1">
              <a:solidFill>
                <a:srgbClr val="00CC00"/>
              </a:solidFill>
              <a:effectLst>
                <a:outerShdw blurRad="38100" dist="38100" dir="2700000" algn="tl">
                  <a:srgbClr val="C0C0C0"/>
                </a:outerShdw>
              </a:effectLst>
            </a:endParaRPr>
          </a:p>
        </p:txBody>
      </p:sp>
      <p:grpSp>
        <p:nvGrpSpPr>
          <p:cNvPr id="88" name="Group 77"/>
          <p:cNvGrpSpPr/>
          <p:nvPr/>
        </p:nvGrpSpPr>
        <p:grpSpPr bwMode="auto">
          <a:xfrm>
            <a:off x="6457950" y="4097610"/>
            <a:ext cx="504825" cy="1981200"/>
            <a:chOff x="1872" y="1920"/>
            <a:chExt cx="192" cy="1296"/>
          </a:xfrm>
        </p:grpSpPr>
        <p:sp>
          <p:nvSpPr>
            <p:cNvPr id="89" name="Line 53"/>
            <p:cNvSpPr>
              <a:spLocks noChangeShapeType="1"/>
            </p:cNvSpPr>
            <p:nvPr/>
          </p:nvSpPr>
          <p:spPr bwMode="auto">
            <a:xfrm>
              <a:off x="1968" y="1920"/>
              <a:ext cx="0" cy="1152"/>
            </a:xfrm>
            <a:prstGeom prst="line">
              <a:avLst/>
            </a:prstGeom>
            <a:noFill/>
            <a:ln w="9525">
              <a:solidFill>
                <a:srgbClr val="0066CC"/>
              </a:solidFill>
              <a:prstDash val="sysDot"/>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0" name="Rectangle 54"/>
            <p:cNvSpPr>
              <a:spLocks noChangeArrowheads="1"/>
            </p:cNvSpPr>
            <p:nvPr/>
          </p:nvSpPr>
          <p:spPr bwMode="auto">
            <a:xfrm>
              <a:off x="1872" y="3062"/>
              <a:ext cx="192"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600" b="1">
                  <a:solidFill>
                    <a:srgbClr val="0066CC"/>
                  </a:solidFill>
                  <a:effectLst>
                    <a:outerShdw blurRad="38100" dist="38100" dir="2700000" algn="tl">
                      <a:srgbClr val="C0C0C0"/>
                    </a:outerShdw>
                  </a:effectLst>
                </a:rPr>
                <a:t>Q</a:t>
              </a:r>
              <a:r>
                <a:rPr lang="en-US" altLang="zh-CN" sz="1600" b="1" baseline="-25000">
                  <a:solidFill>
                    <a:srgbClr val="0066CC"/>
                  </a:solidFill>
                  <a:effectLst>
                    <a:outerShdw blurRad="38100" dist="38100" dir="2700000" algn="tl">
                      <a:srgbClr val="C0C0C0"/>
                    </a:outerShdw>
                  </a:effectLst>
                </a:rPr>
                <a:t>2</a:t>
              </a:r>
              <a:endParaRPr lang="en-US" altLang="zh-CN" sz="1600" b="1">
                <a:solidFill>
                  <a:srgbClr val="0066CC"/>
                </a:solidFill>
                <a:effectLst>
                  <a:outerShdw blurRad="38100" dist="38100" dir="2700000" algn="tl">
                    <a:srgbClr val="C0C0C0"/>
                  </a:outerShdw>
                </a:effectLst>
              </a:endParaRPr>
            </a:p>
          </p:txBody>
        </p:sp>
      </p:grpSp>
      <p:sp>
        <p:nvSpPr>
          <p:cNvPr id="91" name="Rectangle 71"/>
          <p:cNvSpPr>
            <a:spLocks noChangeArrowheads="1"/>
          </p:cNvSpPr>
          <p:nvPr/>
        </p:nvSpPr>
        <p:spPr bwMode="auto">
          <a:xfrm>
            <a:off x="6048375" y="3869010"/>
            <a:ext cx="2286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a:solidFill>
                  <a:srgbClr val="FF6600"/>
                </a:solidFill>
                <a:effectLst>
                  <a:outerShdw blurRad="38100" dist="38100" dir="2700000" algn="tl">
                    <a:srgbClr val="C0C0C0"/>
                  </a:outerShdw>
                </a:effectLst>
              </a:rPr>
              <a:t>A</a:t>
            </a:r>
          </a:p>
        </p:txBody>
      </p:sp>
      <p:sp>
        <p:nvSpPr>
          <p:cNvPr id="92" name="Rectangle 72"/>
          <p:cNvSpPr>
            <a:spLocks noChangeArrowheads="1"/>
          </p:cNvSpPr>
          <p:nvPr/>
        </p:nvSpPr>
        <p:spPr bwMode="auto">
          <a:xfrm>
            <a:off x="6645275" y="4346849"/>
            <a:ext cx="2286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dirty="0">
                <a:solidFill>
                  <a:srgbClr val="2678C9"/>
                </a:solidFill>
                <a:effectLst>
                  <a:outerShdw blurRad="38100" dist="38100" dir="2700000" algn="tl">
                    <a:srgbClr val="C0C0C0"/>
                  </a:outerShdw>
                </a:effectLst>
              </a:rPr>
              <a:t>B</a:t>
            </a:r>
          </a:p>
        </p:txBody>
      </p:sp>
      <p:sp>
        <p:nvSpPr>
          <p:cNvPr id="93" name="Rectangle 73"/>
          <p:cNvSpPr>
            <a:spLocks noChangeArrowheads="1"/>
          </p:cNvSpPr>
          <p:nvPr/>
        </p:nvSpPr>
        <p:spPr bwMode="auto">
          <a:xfrm>
            <a:off x="8656747" y="4654166"/>
            <a:ext cx="2286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dirty="0">
                <a:solidFill>
                  <a:srgbClr val="D60093"/>
                </a:solidFill>
                <a:effectLst>
                  <a:outerShdw blurRad="38100" dist="38100" dir="2700000" algn="tl">
                    <a:srgbClr val="C0C0C0"/>
                  </a:outerShdw>
                </a:effectLst>
              </a:rPr>
              <a:t>C</a:t>
            </a:r>
          </a:p>
        </p:txBody>
      </p:sp>
      <p:sp>
        <p:nvSpPr>
          <p:cNvPr id="94" name="Rectangle 80"/>
          <p:cNvSpPr>
            <a:spLocks noChangeArrowheads="1"/>
          </p:cNvSpPr>
          <p:nvPr/>
        </p:nvSpPr>
        <p:spPr bwMode="auto">
          <a:xfrm>
            <a:off x="10422559" y="4089673"/>
            <a:ext cx="2286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dirty="0">
                <a:solidFill>
                  <a:srgbClr val="15CD15"/>
                </a:solidFill>
                <a:effectLst>
                  <a:outerShdw blurRad="38100" dist="38100" dir="2700000" algn="tl">
                    <a:srgbClr val="C0C0C0"/>
                  </a:outerShdw>
                </a:effectLst>
              </a:rPr>
              <a:t>D</a:t>
            </a:r>
          </a:p>
        </p:txBody>
      </p:sp>
      <p:sp>
        <p:nvSpPr>
          <p:cNvPr id="95" name="文本框 94"/>
          <p:cNvSpPr txBox="1"/>
          <p:nvPr/>
        </p:nvSpPr>
        <p:spPr>
          <a:xfrm>
            <a:off x="7432734" y="6126338"/>
            <a:ext cx="2214880" cy="39878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长期平均成本曲线</a:t>
            </a:r>
          </a:p>
        </p:txBody>
      </p:sp>
      <p:sp>
        <p:nvSpPr>
          <p:cNvPr id="7" name="矩形 6"/>
          <p:cNvSpPr/>
          <p:nvPr/>
        </p:nvSpPr>
        <p:spPr>
          <a:xfrm>
            <a:off x="1382503" y="6128210"/>
            <a:ext cx="3738880" cy="398780"/>
          </a:xfrm>
          <a:prstGeom prst="rect">
            <a:avLst/>
          </a:prstGeom>
        </p:spPr>
        <p:txBody>
          <a:bodyPr wrap="none">
            <a:spAutoFit/>
          </a:bodyPr>
          <a:lstStyle/>
          <a:p>
            <a:r>
              <a:rPr lang="zh-CN" altLang="zh-CN" sz="2000" dirty="0">
                <a:latin typeface="微软雅黑" panose="020B0503020204020204" pitchFamily="34" charset="-122"/>
                <a:ea typeface="微软雅黑" panose="020B0503020204020204" pitchFamily="34" charset="-122"/>
              </a:rPr>
              <a:t>长期平均成本与长期总成本曲线</a:t>
            </a:r>
          </a:p>
        </p:txBody>
      </p:sp>
    </p:spTree>
    <p:extLst>
      <p:ext uri="{BB962C8B-B14F-4D97-AF65-F5344CB8AC3E}">
        <p14:creationId xmlns:p14="http://schemas.microsoft.com/office/powerpoint/2010/main" val="2507874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left)">
                                      <p:cBhvr>
                                        <p:cTn id="7" dur="500"/>
                                        <p:tgtEl>
                                          <p:spTgt spid="7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dissolve">
                                      <p:cBhvr>
                                        <p:cTn id="11" dur="500"/>
                                        <p:tgtEl>
                                          <p:spTgt spid="7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wipe(up)">
                                      <p:cBhvr>
                                        <p:cTn id="16" dur="500"/>
                                        <p:tgtEl>
                                          <p:spTgt spid="75"/>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88"/>
                                        </p:tgtEl>
                                        <p:attrNameLst>
                                          <p:attrName>style.visibility</p:attrName>
                                        </p:attrNameLst>
                                      </p:cBhvr>
                                      <p:to>
                                        <p:strVal val="visible"/>
                                      </p:to>
                                    </p:set>
                                    <p:animEffect transition="in" filter="wipe(up)">
                                      <p:cBhvr>
                                        <p:cTn id="20" dur="500"/>
                                        <p:tgtEl>
                                          <p:spTgt spid="88"/>
                                        </p:tgtEl>
                                      </p:cBhvr>
                                    </p:animEffect>
                                  </p:childTnLst>
                                </p:cTn>
                              </p:par>
                            </p:childTnLst>
                          </p:cTn>
                        </p:par>
                        <p:par>
                          <p:cTn id="21" fill="hold">
                            <p:stCondLst>
                              <p:cond delay="1000"/>
                            </p:stCondLst>
                            <p:childTnLst>
                              <p:par>
                                <p:cTn id="22" presetID="22" presetClass="entr" presetSubtype="1" fill="hold" nodeType="afterEffect">
                                  <p:stCondLst>
                                    <p:cond delay="0"/>
                                  </p:stCondLst>
                                  <p:childTnLst>
                                    <p:set>
                                      <p:cBhvr>
                                        <p:cTn id="23" dur="1" fill="hold">
                                          <p:stCondLst>
                                            <p:cond delay="0"/>
                                          </p:stCondLst>
                                        </p:cTn>
                                        <p:tgtEl>
                                          <p:spTgt spid="78"/>
                                        </p:tgtEl>
                                        <p:attrNameLst>
                                          <p:attrName>style.visibility</p:attrName>
                                        </p:attrNameLst>
                                      </p:cBhvr>
                                      <p:to>
                                        <p:strVal val="visible"/>
                                      </p:to>
                                    </p:set>
                                    <p:animEffect transition="in" filter="wipe(up)">
                                      <p:cBhvr>
                                        <p:cTn id="24" dur="500"/>
                                        <p:tgtEl>
                                          <p:spTgt spid="78"/>
                                        </p:tgtEl>
                                      </p:cBhvr>
                                    </p:animEffect>
                                  </p:childTnLst>
                                </p:cTn>
                              </p:par>
                            </p:childTnLst>
                          </p:cTn>
                        </p:par>
                        <p:par>
                          <p:cTn id="25" fill="hold">
                            <p:stCondLst>
                              <p:cond delay="1500"/>
                            </p:stCondLst>
                            <p:childTnLst>
                              <p:par>
                                <p:cTn id="26" presetID="22" presetClass="entr" presetSubtype="1" fill="hold" nodeType="afterEffect">
                                  <p:stCondLst>
                                    <p:cond delay="0"/>
                                  </p:stCondLst>
                                  <p:childTnLst>
                                    <p:set>
                                      <p:cBhvr>
                                        <p:cTn id="27" dur="1" fill="hold">
                                          <p:stCondLst>
                                            <p:cond delay="0"/>
                                          </p:stCondLst>
                                        </p:cTn>
                                        <p:tgtEl>
                                          <p:spTgt spid="81"/>
                                        </p:tgtEl>
                                        <p:attrNameLst>
                                          <p:attrName>style.visibility</p:attrName>
                                        </p:attrNameLst>
                                      </p:cBhvr>
                                      <p:to>
                                        <p:strVal val="visible"/>
                                      </p:to>
                                    </p:set>
                                    <p:animEffect transition="in" filter="wipe(up)">
                                      <p:cBhvr>
                                        <p:cTn id="28" dur="500"/>
                                        <p:tgtEl>
                                          <p:spTgt spid="8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91"/>
                                        </p:tgtEl>
                                        <p:attrNameLst>
                                          <p:attrName>style.visibility</p:attrName>
                                        </p:attrNameLst>
                                      </p:cBhvr>
                                      <p:to>
                                        <p:strVal val="visible"/>
                                      </p:to>
                                    </p:set>
                                    <p:animEffect transition="in" filter="dissolve">
                                      <p:cBhvr>
                                        <p:cTn id="33" dur="500"/>
                                        <p:tgtEl>
                                          <p:spTgt spid="91"/>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92"/>
                                        </p:tgtEl>
                                        <p:attrNameLst>
                                          <p:attrName>style.visibility</p:attrName>
                                        </p:attrNameLst>
                                      </p:cBhvr>
                                      <p:to>
                                        <p:strVal val="visible"/>
                                      </p:to>
                                    </p:set>
                                    <p:animEffect transition="in" filter="dissolve">
                                      <p:cBhvr>
                                        <p:cTn id="38" dur="500"/>
                                        <p:tgtEl>
                                          <p:spTgt spid="92"/>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93"/>
                                        </p:tgtEl>
                                        <p:attrNameLst>
                                          <p:attrName>style.visibility</p:attrName>
                                        </p:attrNameLst>
                                      </p:cBhvr>
                                      <p:to>
                                        <p:strVal val="visible"/>
                                      </p:to>
                                    </p:set>
                                    <p:animEffect transition="in" filter="dissolve">
                                      <p:cBhvr>
                                        <p:cTn id="43" dur="500"/>
                                        <p:tgtEl>
                                          <p:spTgt spid="93"/>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94"/>
                                        </p:tgtEl>
                                        <p:attrNameLst>
                                          <p:attrName>style.visibility</p:attrName>
                                        </p:attrNameLst>
                                      </p:cBhvr>
                                      <p:to>
                                        <p:strVal val="visible"/>
                                      </p:to>
                                    </p:set>
                                    <p:animEffect transition="in" filter="dissolve">
                                      <p:cBhvr>
                                        <p:cTn id="48"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utoUpdateAnimBg="0"/>
      <p:bldP spid="91" grpId="0" autoUpdateAnimBg="0"/>
      <p:bldP spid="92" grpId="0" autoUpdateAnimBg="0"/>
      <p:bldP spid="93" grpId="0" autoUpdateAnimBg="0"/>
      <p:bldP spid="94"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descr="10%"/>
          <p:cNvSpPr>
            <a:spLocks noChangeArrowheads="1"/>
          </p:cNvSpPr>
          <p:nvPr/>
        </p:nvSpPr>
        <p:spPr bwMode="auto">
          <a:xfrm>
            <a:off x="1254831" y="2350898"/>
            <a:ext cx="9443649" cy="3867022"/>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544320"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规模经济和长期平均成本曲线的形状</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21" name="文本框 20"/>
          <p:cNvSpPr txBox="1"/>
          <p:nvPr/>
        </p:nvSpPr>
        <p:spPr>
          <a:xfrm>
            <a:off x="9093200" y="669738"/>
            <a:ext cx="2966720"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prstClr val="black"/>
                </a:solidFill>
                <a:latin typeface="微软雅黑" panose="020B0503020204020204" pitchFamily="34" charset="-122"/>
                <a:ea typeface="微软雅黑" panose="020B0503020204020204" pitchFamily="34" charset="-122"/>
              </a:rPr>
              <a:t>第二版</a:t>
            </a:r>
            <a:endParaRPr lang="zh-CN" altLang="en-US" sz="1400" i="1" dirty="0">
              <a:solidFill>
                <a:srgbClr val="002060"/>
              </a:solidFill>
              <a:latin typeface="微软雅黑" panose="020B0503020204020204" pitchFamily="34" charset="-122"/>
              <a:ea typeface="微软雅黑" panose="020B0503020204020204" pitchFamily="34" charset="-122"/>
            </a:endParaRPr>
          </a:p>
        </p:txBody>
      </p:sp>
      <p:sp>
        <p:nvSpPr>
          <p:cNvPr id="3" name="矩形 2"/>
          <p:cNvSpPr/>
          <p:nvPr/>
        </p:nvSpPr>
        <p:spPr>
          <a:xfrm>
            <a:off x="1254831" y="1054994"/>
            <a:ext cx="9326083" cy="1135054"/>
          </a:xfrm>
          <a:prstGeom prst="rect">
            <a:avLst/>
          </a:prstGeom>
        </p:spPr>
        <p:txBody>
          <a:bodyPr wrap="square">
            <a:spAutoFit/>
          </a:bodyPr>
          <a:lstStyle/>
          <a:p>
            <a:pPr indent="457200">
              <a:lnSpc>
                <a:spcPct val="150000"/>
              </a:lnSpc>
            </a:pPr>
            <a:r>
              <a:rPr lang="zh-CN" altLang="zh-CN" sz="2400" dirty="0">
                <a:latin typeface="微软雅黑" panose="020B0503020204020204" pitchFamily="34" charset="-122"/>
                <a:ea typeface="微软雅黑" panose="020B0503020204020204" pitchFamily="34" charset="-122"/>
              </a:rPr>
              <a:t>在企业扩大生产的过程中，如果产量扩大一倍，而生产成本的增加小于一倍，则称企业的生产存在规模经济。</a:t>
            </a:r>
            <a:endParaRPr lang="zh-CN" altLang="en-US" sz="2400" dirty="0">
              <a:latin typeface="微软雅黑" panose="020B0503020204020204" pitchFamily="34" charset="-122"/>
              <a:ea typeface="微软雅黑" panose="020B0503020204020204" pitchFamily="34" charset="-122"/>
            </a:endParaRPr>
          </a:p>
        </p:txBody>
      </p:sp>
      <p:graphicFrame>
        <p:nvGraphicFramePr>
          <p:cNvPr id="8" name="对象 7"/>
          <p:cNvGraphicFramePr>
            <a:graphicFrameLocks noChangeAspect="1"/>
          </p:cNvGraphicFramePr>
          <p:nvPr/>
        </p:nvGraphicFramePr>
        <p:xfrm>
          <a:off x="4453523" y="2495588"/>
          <a:ext cx="1600396" cy="400099"/>
        </p:xfrm>
        <a:graphic>
          <a:graphicData uri="http://schemas.openxmlformats.org/presentationml/2006/ole">
            <mc:AlternateContent xmlns:mc="http://schemas.openxmlformats.org/markup-compatibility/2006">
              <mc:Choice xmlns:v="urn:schemas-microsoft-com:vml" Requires="v">
                <p:oleObj spid="_x0000_s10242" r:id="rId4" imgW="19507200" imgH="4876800" progId="">
                  <p:embed/>
                </p:oleObj>
              </mc:Choice>
              <mc:Fallback>
                <p:oleObj r:id="rId4" imgW="19507200" imgH="4876800" progId="">
                  <p:embed/>
                  <p:pic>
                    <p:nvPicPr>
                      <p:cNvPr id="8" name="对象 7"/>
                      <p:cNvPicPr>
                        <a:picLocks noChangeAspect="1"/>
                      </p:cNvPicPr>
                      <p:nvPr/>
                    </p:nvPicPr>
                    <p:blipFill>
                      <a:blip r:embed="rId5"/>
                      <a:stretch>
                        <a:fillRect/>
                      </a:stretch>
                    </p:blipFill>
                    <p:spPr>
                      <a:xfrm>
                        <a:off x="4453523" y="2495588"/>
                        <a:ext cx="1600396" cy="400099"/>
                      </a:xfrm>
                      <a:prstGeom prst="rect">
                        <a:avLst/>
                      </a:prstGeom>
                      <a:noFill/>
                      <a:ln w="9525">
                        <a:noFill/>
                      </a:ln>
                    </p:spPr>
                  </p:pic>
                </p:oleObj>
              </mc:Fallback>
            </mc:AlternateContent>
          </a:graphicData>
        </a:graphic>
      </p:graphicFrame>
      <p:graphicFrame>
        <p:nvGraphicFramePr>
          <p:cNvPr id="10" name="对象 9"/>
          <p:cNvGraphicFramePr>
            <a:graphicFrameLocks noChangeAspect="1"/>
          </p:cNvGraphicFramePr>
          <p:nvPr/>
        </p:nvGraphicFramePr>
        <p:xfrm>
          <a:off x="4453523" y="4157912"/>
          <a:ext cx="2144480" cy="398973"/>
        </p:xfrm>
        <a:graphic>
          <a:graphicData uri="http://schemas.openxmlformats.org/presentationml/2006/ole">
            <mc:AlternateContent xmlns:mc="http://schemas.openxmlformats.org/markup-compatibility/2006">
              <mc:Choice xmlns:v="urn:schemas-microsoft-com:vml" Requires="v">
                <p:oleObj spid="_x0000_s10243" r:id="rId6" imgW="26212800" imgH="4876800" progId="">
                  <p:embed/>
                </p:oleObj>
              </mc:Choice>
              <mc:Fallback>
                <p:oleObj r:id="rId6" imgW="26212800" imgH="4876800" progId="">
                  <p:embed/>
                  <p:pic>
                    <p:nvPicPr>
                      <p:cNvPr id="10" name="对象 9"/>
                      <p:cNvPicPr>
                        <a:picLocks noChangeAspect="1"/>
                      </p:cNvPicPr>
                      <p:nvPr/>
                    </p:nvPicPr>
                    <p:blipFill>
                      <a:blip r:embed="rId7"/>
                      <a:stretch>
                        <a:fillRect/>
                      </a:stretch>
                    </p:blipFill>
                    <p:spPr>
                      <a:xfrm>
                        <a:off x="4453523" y="4157912"/>
                        <a:ext cx="2144480" cy="398973"/>
                      </a:xfrm>
                      <a:prstGeom prst="rect">
                        <a:avLst/>
                      </a:prstGeom>
                      <a:noFill/>
                      <a:ln w="9525">
                        <a:noFill/>
                      </a:ln>
                    </p:spPr>
                  </p:pic>
                </p:oleObj>
              </mc:Fallback>
            </mc:AlternateContent>
          </a:graphicData>
        </a:graphic>
      </p:graphicFrame>
      <p:sp>
        <p:nvSpPr>
          <p:cNvPr id="15" name="矩形 14"/>
          <p:cNvSpPr/>
          <p:nvPr/>
        </p:nvSpPr>
        <p:spPr>
          <a:xfrm>
            <a:off x="1254831" y="2451996"/>
            <a:ext cx="3313728" cy="400110"/>
          </a:xfrm>
          <a:prstGeom prst="rect">
            <a:avLst/>
          </a:prstGeom>
        </p:spPr>
        <p:txBody>
          <a:bodyPr wrap="none">
            <a:spAutoFit/>
          </a:bodyPr>
          <a:lstStyle/>
          <a:p>
            <a:pPr lvl="0" indent="304800" defTabSz="914400" eaLnBrk="0" fontAlgn="base" hangingPunct="0">
              <a:spcBef>
                <a:spcPct val="0"/>
              </a:spcBef>
              <a:spcAft>
                <a:spcPct val="0"/>
              </a:spcAft>
            </a:pPr>
            <a:r>
              <a:rPr lang="zh-CN" altLang="zh-CN" sz="2000" dirty="0">
                <a:latin typeface="微软雅黑" panose="020B0503020204020204" pitchFamily="34" charset="-122"/>
                <a:ea typeface="微软雅黑" panose="020B0503020204020204" pitchFamily="34" charset="-122"/>
              </a:rPr>
              <a:t>假设企业的生产函数</a:t>
            </a:r>
            <a:r>
              <a:rPr lang="zh-CN" altLang="zh-CN" sz="2000" dirty="0" smtClean="0">
                <a:latin typeface="微软雅黑" panose="020B0503020204020204" pitchFamily="34" charset="-122"/>
                <a:ea typeface="微软雅黑" panose="020B0503020204020204" pitchFamily="34" charset="-122"/>
              </a:rPr>
              <a:t>为</a:t>
            </a:r>
            <a:r>
              <a:rPr lang="zh-CN" altLang="en-US" sz="2000" dirty="0" smtClean="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6" name="矩形 15">
                <a:extLst/>
              </p:cNvPr>
              <p:cNvSpPr/>
              <p:nvPr/>
            </p:nvSpPr>
            <p:spPr>
              <a:xfrm>
                <a:off x="1544320" y="2967903"/>
                <a:ext cx="9258663" cy="1015663"/>
              </a:xfrm>
              <a:prstGeom prst="rect">
                <a:avLst/>
              </a:prstGeom>
            </p:spPr>
            <p:txBody>
              <a:bodyPr wrap="square">
                <a:spAutoFit/>
              </a:bodyPr>
              <a:lstStyle/>
              <a:p>
                <a:pPr indent="457200">
                  <a:lnSpc>
                    <a:spcPct val="150000"/>
                  </a:lnSpc>
                </a:pPr>
                <a:r>
                  <a:rPr lang="zh-CN" altLang="zh-CN" sz="2000" dirty="0">
                    <a:latin typeface="微软雅黑" panose="020B0503020204020204" pitchFamily="34" charset="-122"/>
                    <a:ea typeface="微软雅黑" panose="020B0503020204020204" pitchFamily="34" charset="-122"/>
                  </a:rPr>
                  <a:t>在生产规模扩大过程中，企业同比例增加劳动资本两种生产要素的投入量，使之为原来的</a:t>
                </a:r>
                <a:r>
                  <a:rPr lang="en-US" altLang="zh-CN" sz="2000" dirty="0">
                    <a:latin typeface="微软雅黑" panose="020B0503020204020204" pitchFamily="34" charset="-122"/>
                    <a:ea typeface="微软雅黑" panose="020B0503020204020204" pitchFamily="34" charset="-122"/>
                  </a:rPr>
                  <a:t>λ</a:t>
                </a:r>
                <a:r>
                  <a:rPr lang="zh-CN" altLang="en-US" sz="2000" dirty="0">
                    <a:latin typeface="微软雅黑" panose="020B0503020204020204" pitchFamily="34" charset="-122"/>
                    <a:ea typeface="微软雅黑" panose="020B0503020204020204" pitchFamily="34" charset="-122"/>
                  </a:rPr>
                  <a:t>倍（约定</a:t>
                </a:r>
                <a14:m>
                  <m:oMath xmlns:m="http://schemas.openxmlformats.org/officeDocument/2006/math">
                    <m:r>
                      <a:rPr lang="zh-CN" altLang="en-US" sz="2000" i="1" smtClean="0">
                        <a:latin typeface="Cambria Math" panose="02040503050406030204" pitchFamily="18" charset="0"/>
                      </a:rPr>
                      <m:t>𝜆</m:t>
                    </m:r>
                    <m:r>
                      <a:rPr lang="en-US" altLang="zh-CN" sz="2000" b="0" i="1" smtClean="0">
                        <a:latin typeface="Cambria Math" panose="02040503050406030204" pitchFamily="18" charset="0"/>
                      </a:rPr>
                      <m:t>&gt;1)</m:t>
                    </m:r>
                    <m:r>
                      <a:rPr lang="zh-CN" altLang="en-US" sz="2000" i="1">
                        <a:latin typeface="Cambria Math" panose="02040503050406030204" pitchFamily="18" charset="0"/>
                      </a:rPr>
                      <m:t>，</m:t>
                    </m:r>
                  </m:oMath>
                </a14:m>
                <a:r>
                  <a:rPr lang="zh-CN" altLang="en-US" sz="2000" dirty="0">
                    <a:latin typeface="微软雅黑" panose="020B0503020204020204" pitchFamily="34" charset="-122"/>
                    <a:ea typeface="微软雅黑" panose="020B0503020204020204" pitchFamily="34" charset="-122"/>
                  </a:rPr>
                  <a:t>则相应的生产量为</a:t>
                </a:r>
                <a:r>
                  <a:rPr lang="en-US" altLang="zh-CN" sz="2000" dirty="0">
                    <a:latin typeface="微软雅黑" panose="020B0503020204020204" pitchFamily="34" charset="-122"/>
                    <a:ea typeface="微软雅黑" panose="020B0503020204020204" pitchFamily="34" charset="-122"/>
                  </a:rPr>
                  <a:t>μQ</a:t>
                </a:r>
                <a:r>
                  <a:rPr lang="zh-CN" altLang="en-US" sz="2000" dirty="0">
                    <a:latin typeface="微软雅黑" panose="020B0503020204020204" pitchFamily="34" charset="-122"/>
                    <a:ea typeface="微软雅黑" panose="020B0503020204020204" pitchFamily="34" charset="-122"/>
                  </a:rPr>
                  <a:t>，即</a:t>
                </a:r>
              </a:p>
            </p:txBody>
          </p:sp>
        </mc:Choice>
        <mc:Fallback xmlns="">
          <p:sp>
            <p:nvSpPr>
              <p:cNvPr id="16" name="矩形 15"/>
              <p:cNvSpPr>
                <a:spLocks noRot="1" noChangeAspect="1" noMove="1" noResize="1" noEditPoints="1" noAdjustHandles="1" noChangeArrowheads="1" noChangeShapeType="1" noTextEdit="1"/>
              </p:cNvSpPr>
              <p:nvPr/>
            </p:nvSpPr>
            <p:spPr>
              <a:xfrm>
                <a:off x="1544320" y="2967903"/>
                <a:ext cx="9258663" cy="1015663"/>
              </a:xfrm>
              <a:prstGeom prst="rect">
                <a:avLst/>
              </a:prstGeom>
              <a:blipFill rotWithShape="1">
                <a:blip r:embed="rId8"/>
                <a:stretch>
                  <a:fillRect l="-658" b="-4819"/>
                </a:stretch>
              </a:blipFill>
            </p:spPr>
            <p:txBody>
              <a:bodyPr/>
              <a:lstStyle/>
              <a:p>
                <a:r>
                  <a:rPr lang="zh-CN" altLang="en-US">
                    <a:noFill/>
                    <a:latin typeface="微软雅黑" panose="020B0503020204020204" pitchFamily="34" charset="-122"/>
                    <a:ea typeface="微软雅黑" panose="020B0503020204020204" pitchFamily="34" charset="-122"/>
                  </a:rPr>
                  <a:t> </a:t>
                </a:r>
                <a:endParaRPr lang="zh-CN" altLang="en-US">
                  <a:noFill/>
                  <a:latin typeface="微软雅黑" panose="020B0503020204020204" pitchFamily="34" charset="-122"/>
                  <a:ea typeface="微软雅黑" panose="020B0503020204020204" pitchFamily="34" charset="-122"/>
                </a:endParaRPr>
              </a:p>
            </p:txBody>
          </p:sp>
        </mc:Fallback>
      </mc:AlternateContent>
      <mc:AlternateContent xmlns:mc="http://schemas.openxmlformats.org/markup-compatibility/2006" xmlns:a14="http://schemas.microsoft.com/office/drawing/2010/main">
        <mc:Choice Requires="a14">
          <p:sp>
            <p:nvSpPr>
              <p:cNvPr id="26" name="矩形 25">
                <a:extLst/>
              </p:cNvPr>
              <p:cNvSpPr/>
              <p:nvPr/>
            </p:nvSpPr>
            <p:spPr>
              <a:xfrm>
                <a:off x="1544320" y="4731231"/>
                <a:ext cx="9036594" cy="1015663"/>
              </a:xfrm>
              <a:prstGeom prst="rect">
                <a:avLst/>
              </a:prstGeom>
            </p:spPr>
            <p:txBody>
              <a:bodyPr wrap="square">
                <a:spAutoFit/>
              </a:bodyPr>
              <a:lstStyle/>
              <a:p>
                <a:pPr indent="457200">
                  <a:lnSpc>
                    <a:spcPct val="150000"/>
                  </a:lnSpc>
                </a:pPr>
                <a14:m>
                  <m:oMath xmlns:m="http://schemas.openxmlformats.org/officeDocument/2006/math">
                    <m:r>
                      <a:rPr lang="zh-CN" altLang="zh-CN" sz="2000" dirty="0">
                        <a:latin typeface="Cambria Math" panose="02040503050406030204" pitchFamily="18" charset="0"/>
                        <a:ea typeface="微软雅黑" panose="020B0503020204020204" pitchFamily="34" charset="-122"/>
                      </a:rPr>
                      <m:t>𝑢</m:t>
                    </m:r>
                    <m:r>
                      <a:rPr lang="en-US" altLang="zh-CN" sz="2000" dirty="0">
                        <a:latin typeface="Cambria Math" panose="02040503050406030204" pitchFamily="18" charset="0"/>
                        <a:ea typeface="微软雅黑" panose="020B0503020204020204" pitchFamily="34" charset="-122"/>
                      </a:rPr>
                      <m:t>&gt;</m:t>
                    </m:r>
                    <m:r>
                      <a:rPr lang="zh-CN" altLang="zh-CN" sz="2000" dirty="0">
                        <a:latin typeface="Cambria Math" panose="02040503050406030204" pitchFamily="18" charset="0"/>
                        <a:ea typeface="微软雅黑" panose="020B0503020204020204" pitchFamily="34" charset="-122"/>
                      </a:rPr>
                      <m:t>𝜆</m:t>
                    </m:r>
                    <m:r>
                      <a:rPr lang="zh-CN" altLang="en-US" sz="2000" dirty="0">
                        <a:latin typeface="Cambria Math" panose="02040503050406030204" pitchFamily="18" charset="0"/>
                        <a:ea typeface="微软雅黑" panose="020B0503020204020204" pitchFamily="34" charset="-122"/>
                      </a:rPr>
                      <m:t>，</m:t>
                    </m:r>
                  </m:oMath>
                </a14:m>
                <a:r>
                  <a:rPr lang="zh-CN" altLang="zh-CN" sz="2000" dirty="0">
                    <a:latin typeface="微软雅黑" panose="020B0503020204020204" pitchFamily="34" charset="-122"/>
                    <a:ea typeface="微软雅黑" panose="020B0503020204020204" pitchFamily="34" charset="-122"/>
                  </a:rPr>
                  <a:t>则生产过程是规模报酬递增的；</a:t>
                </a:r>
                <a14:m>
                  <m:oMath xmlns:m="http://schemas.openxmlformats.org/officeDocument/2006/math">
                    <m:r>
                      <a:rPr lang="zh-CN" altLang="zh-CN" sz="2000" dirty="0">
                        <a:latin typeface="Cambria Math" panose="02040503050406030204" pitchFamily="18" charset="0"/>
                        <a:ea typeface="微软雅黑" panose="020B0503020204020204" pitchFamily="34" charset="-122"/>
                      </a:rPr>
                      <m:t>𝑢</m:t>
                    </m:r>
                    <m:r>
                      <a:rPr lang="en-US" altLang="zh-CN" sz="2000" dirty="0">
                        <a:latin typeface="Cambria Math" panose="02040503050406030204" pitchFamily="18" charset="0"/>
                        <a:ea typeface="微软雅黑" panose="020B0503020204020204" pitchFamily="34" charset="-122"/>
                      </a:rPr>
                      <m:t>=</m:t>
                    </m:r>
                    <m:r>
                      <a:rPr lang="zh-CN" altLang="zh-CN" sz="2000" dirty="0">
                        <a:latin typeface="Cambria Math" panose="02040503050406030204" pitchFamily="18" charset="0"/>
                        <a:ea typeface="微软雅黑" panose="020B0503020204020204" pitchFamily="34" charset="-122"/>
                      </a:rPr>
                      <m:t>𝜆</m:t>
                    </m:r>
                    <m:r>
                      <a:rPr lang="zh-CN" altLang="en-US" sz="2000" dirty="0">
                        <a:latin typeface="Cambria Math" panose="02040503050406030204" pitchFamily="18" charset="0"/>
                        <a:ea typeface="微软雅黑" panose="020B0503020204020204" pitchFamily="34" charset="-122"/>
                      </a:rPr>
                      <m:t>，</m:t>
                    </m:r>
                  </m:oMath>
                </a14:m>
                <a:r>
                  <a:rPr lang="zh-CN" altLang="zh-CN" sz="2000" dirty="0">
                    <a:latin typeface="微软雅黑" panose="020B0503020204020204" pitchFamily="34" charset="-122"/>
                    <a:ea typeface="微软雅黑" panose="020B0503020204020204" pitchFamily="34" charset="-122"/>
                  </a:rPr>
                  <a:t>则生产是规模报酬不变的</a:t>
                </a:r>
                <a:r>
                  <a:rPr lang="zh-CN" altLang="en-US" sz="2000" dirty="0">
                    <a:latin typeface="微软雅黑" panose="020B0503020204020204" pitchFamily="34" charset="-122"/>
                    <a:ea typeface="微软雅黑" panose="020B0503020204020204" pitchFamily="34" charset="-122"/>
                  </a:rPr>
                  <a:t>；</a:t>
                </a:r>
                <a14:m>
                  <m:oMath xmlns:m="http://schemas.openxmlformats.org/officeDocument/2006/math">
                    <m:r>
                      <a:rPr lang="zh-CN" altLang="zh-CN" sz="2000" dirty="0">
                        <a:latin typeface="Cambria Math" panose="02040503050406030204" pitchFamily="18" charset="0"/>
                        <a:ea typeface="微软雅黑" panose="020B0503020204020204" pitchFamily="34" charset="-122"/>
                      </a:rPr>
                      <m:t>𝑢</m:t>
                    </m:r>
                    <m:r>
                      <a:rPr lang="en-US" altLang="zh-CN" sz="2000" dirty="0">
                        <a:latin typeface="Cambria Math" panose="02040503050406030204" pitchFamily="18" charset="0"/>
                        <a:ea typeface="微软雅黑" panose="020B0503020204020204" pitchFamily="34" charset="-122"/>
                      </a:rPr>
                      <m:t>&lt;</m:t>
                    </m:r>
                    <m:r>
                      <a:rPr lang="zh-CN" altLang="zh-CN" sz="2000" dirty="0">
                        <a:latin typeface="Cambria Math" panose="02040503050406030204" pitchFamily="18" charset="0"/>
                        <a:ea typeface="微软雅黑" panose="020B0503020204020204" pitchFamily="34" charset="-122"/>
                      </a:rPr>
                      <m:t>𝜆</m:t>
                    </m:r>
                    <m:r>
                      <a:rPr lang="zh-CN" altLang="en-US" sz="2000" dirty="0">
                        <a:latin typeface="Cambria Math" panose="02040503050406030204" pitchFamily="18" charset="0"/>
                        <a:ea typeface="微软雅黑" panose="020B0503020204020204" pitchFamily="34" charset="-122"/>
                      </a:rPr>
                      <m:t>，</m:t>
                    </m:r>
                  </m:oMath>
                </a14:m>
                <a:r>
                  <a:rPr lang="zh-CN" altLang="zh-CN" sz="2000" dirty="0">
                    <a:latin typeface="微软雅黑" panose="020B0503020204020204" pitchFamily="34" charset="-122"/>
                    <a:ea typeface="微软雅黑" panose="020B0503020204020204" pitchFamily="34" charset="-122"/>
                  </a:rPr>
                  <a:t>则生产是规模报酬递减的</a:t>
                </a:r>
                <a:endParaRPr lang="zh-CN" altLang="en-US" sz="2000" dirty="0">
                  <a:latin typeface="微软雅黑" panose="020B0503020204020204" pitchFamily="34" charset="-122"/>
                  <a:ea typeface="微软雅黑" panose="020B0503020204020204" pitchFamily="34" charset="-122"/>
                </a:endParaRPr>
              </a:p>
            </p:txBody>
          </p:sp>
        </mc:Choice>
        <mc:Fallback xmlns="">
          <p:sp>
            <p:nvSpPr>
              <p:cNvPr id="26" name="矩形 25"/>
              <p:cNvSpPr>
                <a:spLocks noRot="1" noChangeAspect="1" noMove="1" noResize="1" noEditPoints="1" noAdjustHandles="1" noChangeArrowheads="1" noChangeShapeType="1" noTextEdit="1"/>
              </p:cNvSpPr>
              <p:nvPr/>
            </p:nvSpPr>
            <p:spPr>
              <a:xfrm>
                <a:off x="1530350" y="4717261"/>
                <a:ext cx="9036594" cy="1015663"/>
              </a:xfrm>
              <a:prstGeom prst="rect">
                <a:avLst/>
              </a:prstGeom>
              <a:blipFill rotWithShape="1">
                <a:blip r:embed="rId9"/>
                <a:stretch>
                  <a:fillRect r="-337" b="-4192"/>
                </a:stretch>
              </a:blipFill>
            </p:spPr>
            <p:txBody>
              <a:bodyPr/>
              <a:lstStyle/>
              <a:p>
                <a:r>
                  <a:rPr lang="zh-CN" altLang="en-US">
                    <a:noFill/>
                  </a:rPr>
                  <a:t> </a:t>
                </a:r>
                <a:endParaRPr lang="zh-CN" altLang="en-US">
                  <a:noFill/>
                </a:endParaRPr>
              </a:p>
            </p:txBody>
          </p:sp>
        </mc:Fallback>
      </mc:AlternateContent>
      <p:sp>
        <p:nvSpPr>
          <p:cNvPr id="14" name="Rectangle 50"/>
          <p:cNvSpPr>
            <a:spLocks noChangeArrowheads="1"/>
          </p:cNvSpPr>
          <p:nvPr/>
        </p:nvSpPr>
        <p:spPr bwMode="auto">
          <a:xfrm>
            <a:off x="1254831" y="2350898"/>
            <a:ext cx="9443649" cy="3644953"/>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167704678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descr="10%"/>
          <p:cNvSpPr>
            <a:spLocks noChangeArrowheads="1"/>
          </p:cNvSpPr>
          <p:nvPr/>
        </p:nvSpPr>
        <p:spPr bwMode="auto">
          <a:xfrm>
            <a:off x="1254830" y="3299130"/>
            <a:ext cx="4157425" cy="2429692"/>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544320"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规模经济和长期平均成本曲线的形状</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21" name="文本框 20"/>
          <p:cNvSpPr txBox="1"/>
          <p:nvPr/>
        </p:nvSpPr>
        <p:spPr>
          <a:xfrm>
            <a:off x="9093200" y="669738"/>
            <a:ext cx="2966720"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prstClr val="black"/>
                </a:solidFill>
                <a:latin typeface="微软雅黑" panose="020B0503020204020204" pitchFamily="34" charset="-122"/>
                <a:ea typeface="微软雅黑" panose="020B0503020204020204" pitchFamily="34" charset="-122"/>
              </a:rPr>
              <a:t>第二版</a:t>
            </a:r>
            <a:endParaRPr lang="zh-CN" altLang="en-US" sz="1400" i="1" dirty="0">
              <a:solidFill>
                <a:srgbClr val="00206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254830" y="1510862"/>
            <a:ext cx="9321730" cy="1135054"/>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假定生产函数是</a:t>
            </a:r>
            <a:r>
              <a:rPr lang="en-US" altLang="zh-CN" sz="2400"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次齐次函数，即对于任意生产函数以及任意常数</a:t>
            </a:r>
            <a:r>
              <a:rPr lang="el-GR" altLang="zh-CN" sz="2400" dirty="0">
                <a:latin typeface="微软雅黑" panose="020B0503020204020204" pitchFamily="34" charset="-122"/>
                <a:ea typeface="微软雅黑" panose="020B0503020204020204" pitchFamily="34" charset="-122"/>
                <a:cs typeface="Arial" panose="020B0604020202020204" pitchFamily="34" charset="0"/>
              </a:rPr>
              <a:t>λ</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a:t>
            </a:r>
            <a:r>
              <a:rPr lang="el-GR" altLang="zh-CN" sz="2400" dirty="0">
                <a:latin typeface="微软雅黑" panose="020B0503020204020204" pitchFamily="34" charset="-122"/>
                <a:ea typeface="微软雅黑" panose="020B0503020204020204" pitchFamily="34" charset="-122"/>
                <a:cs typeface="Arial" panose="020B0604020202020204" pitchFamily="34" charset="0"/>
              </a:rPr>
              <a:t> λ </a:t>
            </a:r>
            <a:r>
              <a:rPr lang="en-US" altLang="zh-CN" sz="2400" dirty="0">
                <a:latin typeface="微软雅黑" panose="020B0503020204020204" pitchFamily="34" charset="-122"/>
                <a:ea typeface="微软雅黑" panose="020B0503020204020204" pitchFamily="34" charset="-122"/>
                <a:cs typeface="Arial" panose="020B0604020202020204" pitchFamily="34" charset="0"/>
              </a:rPr>
              <a:t>&gt;1</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a:t>
            </a:r>
            <a:r>
              <a:rPr lang="en-US" altLang="zh-CN" sz="2400" dirty="0">
                <a:latin typeface="微软雅黑" panose="020B0503020204020204" pitchFamily="34" charset="-122"/>
                <a:ea typeface="微软雅黑" panose="020B0503020204020204" pitchFamily="34" charset="-122"/>
                <a:cs typeface="Arial" panose="020B0604020202020204" pitchFamily="34" charset="0"/>
              </a:rPr>
              <a:t>,</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生产函数</a:t>
            </a:r>
            <a:r>
              <a:rPr lang="en-US" altLang="zh-CN" sz="2400" dirty="0">
                <a:latin typeface="微软雅黑" panose="020B0503020204020204" pitchFamily="34" charset="-122"/>
                <a:ea typeface="微软雅黑" panose="020B0503020204020204" pitchFamily="34" charset="-122"/>
                <a:cs typeface="Arial" panose="020B0604020202020204" pitchFamily="34" charset="0"/>
              </a:rPr>
              <a:t>Q=f</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a:t>
            </a:r>
            <a:r>
              <a:rPr lang="en-US" altLang="zh-CN" sz="2400" dirty="0">
                <a:latin typeface="微软雅黑" panose="020B0503020204020204" pitchFamily="34" charset="-122"/>
                <a:ea typeface="微软雅黑" panose="020B0503020204020204" pitchFamily="34" charset="-122"/>
                <a:cs typeface="Arial" panose="020B0604020202020204" pitchFamily="34" charset="0"/>
              </a:rPr>
              <a:t>L</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a:t>
            </a:r>
            <a:r>
              <a:rPr lang="en-US" altLang="zh-CN" sz="2400" dirty="0">
                <a:latin typeface="微软雅黑" panose="020B0503020204020204" pitchFamily="34" charset="-122"/>
                <a:ea typeface="微软雅黑" panose="020B0503020204020204" pitchFamily="34" charset="-122"/>
                <a:cs typeface="Arial" panose="020B0604020202020204" pitchFamily="34" charset="0"/>
              </a:rPr>
              <a:t>K</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）满</a:t>
            </a:r>
            <a:r>
              <a:rPr lang="zh-CN" altLang="en-US" sz="2400" dirty="0" smtClean="0">
                <a:latin typeface="微软雅黑" panose="020B0503020204020204" pitchFamily="34" charset="-122"/>
                <a:ea typeface="微软雅黑" panose="020B0503020204020204" pitchFamily="34" charset="-122"/>
                <a:cs typeface="Arial" panose="020B0604020202020204" pitchFamily="34" charset="0"/>
              </a:rPr>
              <a:t>足：</a:t>
            </a:r>
            <a:endParaRPr lang="zh-CN" altLang="en-US" sz="24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1764732" y="4301717"/>
            <a:ext cx="3324949" cy="461665"/>
          </a:xfrm>
          <a:prstGeom prst="rect">
            <a:avLst/>
          </a:prstGeom>
          <a:noFill/>
        </p:spPr>
        <p:txBody>
          <a:bodyPr wrap="none" rtlCol="0">
            <a:spAutoFit/>
          </a:bodyPr>
          <a:lstStyle/>
          <a:p>
            <a:r>
              <a:rPr lang="el-GR" altLang="zh-CN" sz="24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λ </a:t>
            </a:r>
            <a:r>
              <a:rPr lang="en-US" altLang="zh-CN" sz="2400" b="1" baseline="3000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n</a:t>
            </a:r>
            <a:r>
              <a:rPr lang="en-US" altLang="zh-CN" sz="24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 Q=f</a:t>
            </a:r>
            <a:r>
              <a:rPr lang="zh-CN" altLang="en-US" sz="24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a:t>
            </a:r>
            <a:r>
              <a:rPr lang="el-GR" altLang="zh-CN" sz="24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 λ </a:t>
            </a:r>
            <a:r>
              <a:rPr lang="en-US" altLang="zh-CN" sz="24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L</a:t>
            </a:r>
            <a:r>
              <a:rPr lang="zh-CN" altLang="en-US" sz="24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a:t>
            </a:r>
            <a:r>
              <a:rPr lang="el-GR" altLang="zh-CN" sz="24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 λ </a:t>
            </a:r>
            <a:r>
              <a:rPr lang="en-US" altLang="zh-CN" sz="24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K</a:t>
            </a:r>
            <a:r>
              <a:rPr lang="zh-CN" altLang="en-US" sz="24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6304085" y="3587268"/>
            <a:ext cx="3965329" cy="1754326"/>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en-US" altLang="zh-CN" sz="2400" dirty="0">
                <a:latin typeface="Arial" panose="020B0604020202020204" pitchFamily="34" charset="0"/>
                <a:ea typeface="微软雅黑" panose="020B0503020204020204" pitchFamily="34" charset="-122"/>
                <a:cs typeface="Arial" panose="020B0604020202020204" pitchFamily="34" charset="0"/>
              </a:rPr>
              <a:t>n&gt;1</a:t>
            </a:r>
            <a:r>
              <a:rPr lang="zh-CN" altLang="en-US" sz="2400" dirty="0">
                <a:latin typeface="Arial" panose="020B0604020202020204" pitchFamily="34" charset="0"/>
                <a:ea typeface="微软雅黑" panose="020B0503020204020204" pitchFamily="34" charset="-122"/>
                <a:cs typeface="Arial" panose="020B0604020202020204" pitchFamily="34" charset="0"/>
              </a:rPr>
              <a:t>，生产规模报酬递增</a:t>
            </a:r>
            <a:endParaRPr lang="en-US" altLang="zh-CN" sz="2400" dirty="0">
              <a:latin typeface="Arial" panose="020B0604020202020204" pitchFamily="34" charset="0"/>
              <a:ea typeface="微软雅黑" panose="020B0503020204020204" pitchFamily="34" charset="-122"/>
              <a:cs typeface="Arial" panose="020B0604020202020204" pitchFamily="34" charset="0"/>
            </a:endParaRPr>
          </a:p>
          <a:p>
            <a:pPr marL="285750" indent="-285750">
              <a:lnSpc>
                <a:spcPct val="150000"/>
              </a:lnSpc>
              <a:buFont typeface="Wingdings" panose="05000000000000000000" pitchFamily="2" charset="2"/>
              <a:buChar char="u"/>
            </a:pPr>
            <a:r>
              <a:rPr lang="en-US" altLang="zh-CN" sz="2400" dirty="0">
                <a:latin typeface="Arial" panose="020B0604020202020204" pitchFamily="34" charset="0"/>
                <a:ea typeface="微软雅黑" panose="020B0503020204020204" pitchFamily="34" charset="-122"/>
                <a:cs typeface="Arial" panose="020B0604020202020204" pitchFamily="34" charset="0"/>
              </a:rPr>
              <a:t>n=1</a:t>
            </a:r>
            <a:r>
              <a:rPr lang="zh-CN" altLang="en-US" sz="2400" dirty="0">
                <a:latin typeface="Arial" panose="020B0604020202020204" pitchFamily="34" charset="0"/>
                <a:ea typeface="微软雅黑" panose="020B0503020204020204" pitchFamily="34" charset="-122"/>
                <a:cs typeface="Arial" panose="020B0604020202020204" pitchFamily="34" charset="0"/>
              </a:rPr>
              <a:t>，生产规模报酬不变</a:t>
            </a:r>
            <a:endParaRPr lang="en-US" altLang="zh-CN" sz="2400" dirty="0">
              <a:latin typeface="Arial" panose="020B0604020202020204" pitchFamily="34" charset="0"/>
              <a:ea typeface="微软雅黑" panose="020B0503020204020204" pitchFamily="34" charset="-122"/>
              <a:cs typeface="Arial" panose="020B0604020202020204" pitchFamily="34" charset="0"/>
            </a:endParaRPr>
          </a:p>
          <a:p>
            <a:pPr marL="285750" indent="-285750">
              <a:lnSpc>
                <a:spcPct val="150000"/>
              </a:lnSpc>
              <a:buFont typeface="Wingdings" panose="05000000000000000000" pitchFamily="2" charset="2"/>
              <a:buChar char="u"/>
            </a:pPr>
            <a:r>
              <a:rPr lang="en-US" altLang="zh-CN" sz="2400" dirty="0">
                <a:latin typeface="Arial" panose="020B0604020202020204" pitchFamily="34" charset="0"/>
                <a:ea typeface="微软雅黑" panose="020B0503020204020204" pitchFamily="34" charset="-122"/>
                <a:cs typeface="Arial" panose="020B0604020202020204" pitchFamily="34" charset="0"/>
              </a:rPr>
              <a:t>n&lt;1</a:t>
            </a:r>
            <a:r>
              <a:rPr lang="zh-CN" altLang="en-US" sz="2400" dirty="0">
                <a:latin typeface="Arial" panose="020B0604020202020204" pitchFamily="34" charset="0"/>
                <a:ea typeface="微软雅黑" panose="020B0503020204020204" pitchFamily="34" charset="-122"/>
                <a:cs typeface="Arial" panose="020B0604020202020204" pitchFamily="34" charset="0"/>
              </a:rPr>
              <a:t>，生产规模报酬递减</a:t>
            </a:r>
            <a:endParaRPr lang="zh-CN" altLang="en-US" sz="2400" dirty="0">
              <a:latin typeface="微软雅黑" panose="020B0503020204020204" pitchFamily="34" charset="-122"/>
              <a:ea typeface="微软雅黑" panose="020B0503020204020204" pitchFamily="34" charset="-122"/>
            </a:endParaRPr>
          </a:p>
        </p:txBody>
      </p:sp>
      <p:sp>
        <p:nvSpPr>
          <p:cNvPr id="10" name="Rectangle 50"/>
          <p:cNvSpPr>
            <a:spLocks noChangeArrowheads="1"/>
          </p:cNvSpPr>
          <p:nvPr/>
        </p:nvSpPr>
        <p:spPr bwMode="auto">
          <a:xfrm>
            <a:off x="6308689" y="3299130"/>
            <a:ext cx="3959593" cy="2429692"/>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31836427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descr="10%"/>
          <p:cNvSpPr>
            <a:spLocks noChangeArrowheads="1"/>
          </p:cNvSpPr>
          <p:nvPr/>
        </p:nvSpPr>
        <p:spPr bwMode="auto">
          <a:xfrm>
            <a:off x="1095775" y="2293289"/>
            <a:ext cx="10229722" cy="3598060"/>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544320"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规模经济和长期平均成本曲线的形状</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21" name="文本框 20"/>
          <p:cNvSpPr txBox="1"/>
          <p:nvPr/>
        </p:nvSpPr>
        <p:spPr>
          <a:xfrm>
            <a:off x="9093200" y="669738"/>
            <a:ext cx="2966720"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prstClr val="black"/>
                </a:solidFill>
                <a:latin typeface="微软雅黑" panose="020B0503020204020204" pitchFamily="34" charset="-122"/>
                <a:ea typeface="微软雅黑" panose="020B0503020204020204" pitchFamily="34" charset="-122"/>
              </a:rPr>
              <a:t>第二版</a:t>
            </a:r>
            <a:endParaRPr lang="zh-CN" altLang="en-US" sz="1400" i="1" dirty="0">
              <a:solidFill>
                <a:srgbClr val="002060"/>
              </a:solidFill>
              <a:latin typeface="微软雅黑" panose="020B0503020204020204" pitchFamily="34" charset="-122"/>
              <a:ea typeface="微软雅黑" panose="020B0503020204020204" pitchFamily="34" charset="-122"/>
            </a:endParaRPr>
          </a:p>
        </p:txBody>
      </p:sp>
      <p:sp>
        <p:nvSpPr>
          <p:cNvPr id="3" name="矩形 2"/>
          <p:cNvSpPr/>
          <p:nvPr/>
        </p:nvSpPr>
        <p:spPr>
          <a:xfrm>
            <a:off x="582921" y="1064986"/>
            <a:ext cx="10142501" cy="1135054"/>
          </a:xfrm>
          <a:prstGeom prst="rect">
            <a:avLst/>
          </a:prstGeom>
        </p:spPr>
        <p:txBody>
          <a:bodyPr wrap="square">
            <a:spAutoFit/>
          </a:bodyPr>
          <a:lstStyle/>
          <a:p>
            <a:pPr indent="457200">
              <a:lnSpc>
                <a:spcPct val="150000"/>
              </a:lnSpc>
            </a:pPr>
            <a:r>
              <a:rPr lang="zh-CN" altLang="zh-CN" sz="2400" dirty="0">
                <a:latin typeface="微软雅黑" panose="020B0503020204020204" pitchFamily="34" charset="-122"/>
                <a:ea typeface="微软雅黑" panose="020B0503020204020204" pitchFamily="34" charset="-122"/>
              </a:rPr>
              <a:t>生产过程中为什么会出现不同的规模经济状况（或者狭义地说，不同的规模报酬）？</a:t>
            </a:r>
            <a:endParaRPr lang="zh-CN" altLang="en-US" sz="2400" dirty="0">
              <a:latin typeface="微软雅黑" panose="020B0503020204020204" pitchFamily="34" charset="-122"/>
              <a:ea typeface="微软雅黑" panose="020B0503020204020204" pitchFamily="34" charset="-122"/>
            </a:endParaRPr>
          </a:p>
        </p:txBody>
      </p:sp>
      <p:sp>
        <p:nvSpPr>
          <p:cNvPr id="8" name="矩形 7"/>
          <p:cNvSpPr/>
          <p:nvPr/>
        </p:nvSpPr>
        <p:spPr>
          <a:xfrm>
            <a:off x="1150504" y="2340722"/>
            <a:ext cx="9915525" cy="3170099"/>
          </a:xfrm>
          <a:prstGeom prst="rect">
            <a:avLst/>
          </a:prstGeom>
        </p:spPr>
        <p:txBody>
          <a:bodyPr wrap="square">
            <a:spAutoFit/>
          </a:bodyPr>
          <a:lstStyle/>
          <a:p>
            <a:pPr marL="285750" indent="-285750" algn="just">
              <a:lnSpc>
                <a:spcPct val="200000"/>
              </a:lnSpc>
              <a:spcAft>
                <a:spcPts val="0"/>
              </a:spcAft>
              <a:buFont typeface="Wingdings" panose="05000000000000000000" pitchFamily="2" charset="2"/>
              <a:buChar char="Ø"/>
            </a:pPr>
            <a:r>
              <a:rPr lang="zh-CN" altLang="zh-CN" sz="2000" dirty="0">
                <a:latin typeface="微软雅黑" panose="020B0503020204020204" pitchFamily="34" charset="-122"/>
                <a:ea typeface="微软雅黑" panose="020B0503020204020204" pitchFamily="34" charset="-122"/>
              </a:rPr>
              <a:t>规模扩大</a:t>
            </a:r>
            <a:r>
              <a:rPr lang="zh-CN" altLang="zh-CN" sz="2000" dirty="0">
                <a:solidFill>
                  <a:srgbClr val="FF0000"/>
                </a:solidFill>
                <a:latin typeface="微软雅黑" panose="020B0503020204020204" pitchFamily="34" charset="-122"/>
                <a:ea typeface="微软雅黑" panose="020B0503020204020204" pitchFamily="34" charset="-122"/>
              </a:rPr>
              <a:t>有利于专业</a:t>
            </a:r>
            <a:r>
              <a:rPr lang="zh-CN" altLang="zh-CN" sz="2000" dirty="0" smtClean="0">
                <a:solidFill>
                  <a:srgbClr val="FF0000"/>
                </a:solidFill>
                <a:latin typeface="微软雅黑" panose="020B0503020204020204" pitchFamily="34" charset="-122"/>
                <a:ea typeface="微软雅黑" panose="020B0503020204020204" pitchFamily="34" charset="-122"/>
              </a:rPr>
              <a:t>分工</a:t>
            </a:r>
            <a:r>
              <a:rPr lang="zh-CN" altLang="en-US" sz="2000" dirty="0" smtClean="0">
                <a:solidFill>
                  <a:srgbClr val="FF0000"/>
                </a:solidFill>
                <a:latin typeface="微软雅黑" panose="020B0503020204020204" pitchFamily="34" charset="-122"/>
                <a:ea typeface="微软雅黑" panose="020B0503020204020204" pitchFamily="34" charset="-122"/>
              </a:rPr>
              <a:t>；</a:t>
            </a:r>
            <a:endParaRPr lang="zh-CN" altLang="zh-CN" sz="2000" dirty="0">
              <a:solidFill>
                <a:srgbClr val="FF0000"/>
              </a:solidFill>
              <a:latin typeface="微软雅黑" panose="020B0503020204020204" pitchFamily="34" charset="-122"/>
              <a:ea typeface="微软雅黑" panose="020B0503020204020204" pitchFamily="34" charset="-122"/>
            </a:endParaRPr>
          </a:p>
          <a:p>
            <a:pPr marL="285750" indent="-285750" algn="just">
              <a:lnSpc>
                <a:spcPct val="200000"/>
              </a:lnSpc>
              <a:spcAft>
                <a:spcPts val="0"/>
              </a:spcAft>
              <a:buFont typeface="Wingdings" panose="05000000000000000000" pitchFamily="2" charset="2"/>
              <a:buChar char="Ø"/>
            </a:pPr>
            <a:r>
              <a:rPr lang="zh-CN" altLang="zh-CN" sz="2000" dirty="0">
                <a:latin typeface="微软雅黑" panose="020B0503020204020204" pitchFamily="34" charset="-122"/>
                <a:ea typeface="微软雅黑" panose="020B0503020204020204" pitchFamily="34" charset="-122"/>
              </a:rPr>
              <a:t>规模扩大有利于更加充分地发挥已有技术的</a:t>
            </a:r>
            <a:r>
              <a:rPr lang="zh-CN" altLang="zh-CN" sz="2000" dirty="0" smtClean="0">
                <a:latin typeface="微软雅黑" panose="020B0503020204020204" pitchFamily="34" charset="-122"/>
                <a:ea typeface="微软雅黑" panose="020B0503020204020204" pitchFamily="34" charset="-122"/>
              </a:rPr>
              <a:t>作用</a:t>
            </a:r>
            <a:r>
              <a:rPr lang="zh-CN" altLang="en-US" sz="2000" dirty="0" smtClean="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a:p>
            <a:pPr marL="285750" indent="-285750" algn="just">
              <a:lnSpc>
                <a:spcPct val="200000"/>
              </a:lnSpc>
              <a:spcAft>
                <a:spcPts val="0"/>
              </a:spcAft>
              <a:buFont typeface="Wingdings" panose="05000000000000000000" pitchFamily="2" charset="2"/>
              <a:buChar char="Ø"/>
            </a:pPr>
            <a:r>
              <a:rPr lang="zh-CN" altLang="zh-CN" sz="2000" dirty="0">
                <a:latin typeface="微软雅黑" panose="020B0503020204020204" pitchFamily="34" charset="-122"/>
                <a:ea typeface="微软雅黑" panose="020B0503020204020204" pitchFamily="34" charset="-122"/>
              </a:rPr>
              <a:t>随着规模扩大，企业更便于开展多级生产，也可以更为充分地开发和利用</a:t>
            </a:r>
            <a:r>
              <a:rPr lang="zh-CN" altLang="zh-CN" sz="2000" dirty="0" smtClean="0">
                <a:latin typeface="微软雅黑" panose="020B0503020204020204" pitchFamily="34" charset="-122"/>
                <a:ea typeface="微软雅黑" panose="020B0503020204020204" pitchFamily="34" charset="-122"/>
              </a:rPr>
              <a:t>副产品</a:t>
            </a:r>
            <a:r>
              <a:rPr lang="zh-CN" altLang="en-US" sz="2000" dirty="0" smtClean="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a:p>
            <a:pPr marL="285750" indent="-285750" algn="just">
              <a:lnSpc>
                <a:spcPct val="200000"/>
              </a:lnSpc>
              <a:spcAft>
                <a:spcPts val="0"/>
              </a:spcAft>
              <a:buFont typeface="Wingdings" panose="05000000000000000000" pitchFamily="2" charset="2"/>
              <a:buChar char="Ø"/>
            </a:pPr>
            <a:r>
              <a:rPr lang="zh-CN" altLang="zh-CN" sz="2000" dirty="0">
                <a:latin typeface="微软雅黑" panose="020B0503020204020204" pitchFamily="34" charset="-122"/>
                <a:ea typeface="微软雅黑" panose="020B0503020204020204" pitchFamily="34" charset="-122"/>
              </a:rPr>
              <a:t>规模扩大可以</a:t>
            </a:r>
            <a:r>
              <a:rPr lang="zh-CN" altLang="zh-CN" sz="2000" dirty="0">
                <a:solidFill>
                  <a:srgbClr val="FF0000"/>
                </a:solidFill>
                <a:latin typeface="微软雅黑" panose="020B0503020204020204" pitchFamily="34" charset="-122"/>
                <a:ea typeface="微软雅黑" panose="020B0503020204020204" pitchFamily="34" charset="-122"/>
              </a:rPr>
              <a:t>降低营销和研发</a:t>
            </a:r>
            <a:r>
              <a:rPr lang="zh-CN" altLang="zh-CN" sz="2000" dirty="0" smtClean="0">
                <a:solidFill>
                  <a:srgbClr val="FF0000"/>
                </a:solidFill>
                <a:latin typeface="微软雅黑" panose="020B0503020204020204" pitchFamily="34" charset="-122"/>
                <a:ea typeface="微软雅黑" panose="020B0503020204020204" pitchFamily="34" charset="-122"/>
              </a:rPr>
              <a:t>支出</a:t>
            </a:r>
            <a:r>
              <a:rPr lang="zh-CN" altLang="en-US" sz="2000" dirty="0" smtClean="0">
                <a:solidFill>
                  <a:srgbClr val="FF0000"/>
                </a:solidFill>
                <a:latin typeface="微软雅黑" panose="020B0503020204020204" pitchFamily="34" charset="-122"/>
                <a:ea typeface="微软雅黑" panose="020B0503020204020204" pitchFamily="34" charset="-122"/>
              </a:rPr>
              <a:t>；</a:t>
            </a:r>
            <a:endParaRPr lang="zh-CN" altLang="zh-CN" sz="2000" dirty="0">
              <a:solidFill>
                <a:srgbClr val="FF0000"/>
              </a:solidFill>
              <a:latin typeface="微软雅黑" panose="020B0503020204020204" pitchFamily="34" charset="-122"/>
              <a:ea typeface="微软雅黑" panose="020B0503020204020204" pitchFamily="34" charset="-122"/>
            </a:endParaRPr>
          </a:p>
          <a:p>
            <a:pPr marL="285750" indent="-285750" algn="just">
              <a:lnSpc>
                <a:spcPct val="200000"/>
              </a:lnSpc>
              <a:spcAft>
                <a:spcPts val="0"/>
              </a:spcAft>
              <a:buFont typeface="Wingdings" panose="05000000000000000000" pitchFamily="2" charset="2"/>
              <a:buChar char="Ø"/>
            </a:pPr>
            <a:r>
              <a:rPr lang="zh-CN" altLang="zh-CN" sz="2000" dirty="0">
                <a:latin typeface="微软雅黑" panose="020B0503020204020204" pitchFamily="34" charset="-122"/>
                <a:ea typeface="微软雅黑" panose="020B0503020204020204" pitchFamily="34" charset="-122"/>
              </a:rPr>
              <a:t>从事大规模生产的企业可以在生产要素购买、融资和产品销售等方面获得更多的</a:t>
            </a:r>
            <a:r>
              <a:rPr lang="zh-CN" altLang="zh-CN" sz="2000" dirty="0" smtClean="0">
                <a:latin typeface="微软雅黑" panose="020B0503020204020204" pitchFamily="34" charset="-122"/>
                <a:ea typeface="微软雅黑" panose="020B0503020204020204" pitchFamily="34" charset="-122"/>
              </a:rPr>
              <a:t>优势</a:t>
            </a:r>
            <a:r>
              <a:rPr lang="zh-CN" altLang="en-US" sz="2000" dirty="0" smtClean="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p:txBody>
      </p:sp>
      <p:sp>
        <p:nvSpPr>
          <p:cNvPr id="9" name="Rectangle 50"/>
          <p:cNvSpPr>
            <a:spLocks noChangeArrowheads="1"/>
          </p:cNvSpPr>
          <p:nvPr/>
        </p:nvSpPr>
        <p:spPr bwMode="auto">
          <a:xfrm>
            <a:off x="1095775" y="2340722"/>
            <a:ext cx="9915525" cy="3303142"/>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170533564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544320"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规模经济和长期平均成本曲线的形状</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21" name="文本框 20"/>
          <p:cNvSpPr txBox="1"/>
          <p:nvPr/>
        </p:nvSpPr>
        <p:spPr>
          <a:xfrm>
            <a:off x="9093200" y="669738"/>
            <a:ext cx="2966720"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prstClr val="black"/>
                </a:solidFill>
                <a:latin typeface="微软雅黑" panose="020B0503020204020204" pitchFamily="34" charset="-122"/>
                <a:ea typeface="微软雅黑" panose="020B0503020204020204" pitchFamily="34" charset="-122"/>
              </a:rPr>
              <a:t>第二版</a:t>
            </a:r>
            <a:endParaRPr lang="zh-CN" altLang="en-US" sz="1400" i="1" dirty="0">
              <a:solidFill>
                <a:srgbClr val="002060"/>
              </a:solidFill>
              <a:latin typeface="微软雅黑" panose="020B0503020204020204" pitchFamily="34" charset="-122"/>
              <a:ea typeface="微软雅黑" panose="020B0503020204020204" pitchFamily="34" charset="-122"/>
            </a:endParaRPr>
          </a:p>
        </p:txBody>
      </p:sp>
      <p:sp>
        <p:nvSpPr>
          <p:cNvPr id="9" name="矩形 8"/>
          <p:cNvSpPr/>
          <p:nvPr/>
        </p:nvSpPr>
        <p:spPr>
          <a:xfrm>
            <a:off x="1150504" y="1531282"/>
            <a:ext cx="3262432" cy="461665"/>
          </a:xfrm>
          <a:prstGeom prst="rect">
            <a:avLst/>
          </a:prstGeom>
        </p:spPr>
        <p:txBody>
          <a:bodyPr wrap="none">
            <a:spAutoFit/>
          </a:bodyPr>
          <a:lstStyle/>
          <a:p>
            <a:r>
              <a:rPr lang="zh-CN" altLang="zh-CN" sz="2400" dirty="0">
                <a:latin typeface="微软雅黑" panose="020B0503020204020204" pitchFamily="34" charset="-122"/>
                <a:ea typeface="微软雅黑" panose="020B0503020204020204" pitchFamily="34" charset="-122"/>
              </a:rPr>
              <a:t>造成规模不经济的原因</a:t>
            </a:r>
            <a:endParaRPr lang="zh-CN" altLang="en-US" sz="2400" dirty="0">
              <a:latin typeface="微软雅黑" panose="020B0503020204020204" pitchFamily="34" charset="-122"/>
              <a:ea typeface="微软雅黑" panose="020B0503020204020204" pitchFamily="34" charset="-122"/>
            </a:endParaRPr>
          </a:p>
        </p:txBody>
      </p:sp>
      <p:sp>
        <p:nvSpPr>
          <p:cNvPr id="10" name="矩形 9"/>
          <p:cNvSpPr/>
          <p:nvPr/>
        </p:nvSpPr>
        <p:spPr>
          <a:xfrm>
            <a:off x="1255201" y="2440452"/>
            <a:ext cx="9103645" cy="2862322"/>
          </a:xfrm>
          <a:prstGeom prst="rect">
            <a:avLst/>
          </a:prstGeom>
        </p:spPr>
        <p:txBody>
          <a:bodyPr wrap="square">
            <a:spAutoFit/>
          </a:bodyPr>
          <a:lstStyle/>
          <a:p>
            <a:pPr marL="342900" indent="-342900" algn="just">
              <a:lnSpc>
                <a:spcPct val="150000"/>
              </a:lnSpc>
              <a:spcAft>
                <a:spcPts val="0"/>
              </a:spcAft>
              <a:buFont typeface="Wingdings" panose="05000000000000000000" pitchFamily="2" charset="2"/>
              <a:buChar char="Ø"/>
            </a:pPr>
            <a:r>
              <a:rPr lang="zh-CN" altLang="zh-CN" sz="2000" dirty="0">
                <a:latin typeface="微软雅黑" panose="020B0503020204020204" pitchFamily="34" charset="-122"/>
                <a:ea typeface="微软雅黑" panose="020B0503020204020204" pitchFamily="34" charset="-122"/>
              </a:rPr>
              <a:t>随着企业生产规模的扩大，组织系统越来越</a:t>
            </a:r>
            <a:r>
              <a:rPr lang="zh-CN" altLang="zh-CN" sz="2000" dirty="0">
                <a:solidFill>
                  <a:srgbClr val="FF0000"/>
                </a:solidFill>
                <a:latin typeface="微软雅黑" panose="020B0503020204020204" pitchFamily="34" charset="-122"/>
                <a:ea typeface="微软雅黑" panose="020B0503020204020204" pitchFamily="34" charset="-122"/>
              </a:rPr>
              <a:t>复杂</a:t>
            </a:r>
            <a:r>
              <a:rPr lang="zh-CN" altLang="zh-CN" sz="2000" dirty="0">
                <a:latin typeface="微软雅黑" panose="020B0503020204020204" pitchFamily="34" charset="-122"/>
                <a:ea typeface="微软雅黑" panose="020B0503020204020204" pitchFamily="34" charset="-122"/>
              </a:rPr>
              <a:t>，信息交流</a:t>
            </a:r>
            <a:r>
              <a:rPr lang="zh-CN" altLang="zh-CN" sz="2000" dirty="0">
                <a:solidFill>
                  <a:srgbClr val="FF0000"/>
                </a:solidFill>
                <a:latin typeface="微软雅黑" panose="020B0503020204020204" pitchFamily="34" charset="-122"/>
                <a:ea typeface="微软雅黑" panose="020B0503020204020204" pitchFamily="34" charset="-122"/>
              </a:rPr>
              <a:t>范围扩大</a:t>
            </a:r>
            <a:r>
              <a:rPr lang="zh-CN" altLang="zh-CN" sz="2000" dirty="0">
                <a:latin typeface="微软雅黑" panose="020B0503020204020204" pitchFamily="34" charset="-122"/>
                <a:ea typeface="微软雅黑" panose="020B0503020204020204" pitchFamily="34" charset="-122"/>
              </a:rPr>
              <a:t>，层次</a:t>
            </a:r>
            <a:r>
              <a:rPr lang="zh-CN" altLang="zh-CN" sz="2000" dirty="0">
                <a:solidFill>
                  <a:srgbClr val="FF0000"/>
                </a:solidFill>
                <a:latin typeface="微软雅黑" panose="020B0503020204020204" pitchFamily="34" charset="-122"/>
                <a:ea typeface="微软雅黑" panose="020B0503020204020204" pitchFamily="34" charset="-122"/>
              </a:rPr>
              <a:t>增多</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342900" indent="-342900" algn="just">
              <a:lnSpc>
                <a:spcPct val="150000"/>
              </a:lnSpc>
              <a:spcAft>
                <a:spcPts val="0"/>
              </a:spcAft>
              <a:buFont typeface="Wingdings" panose="05000000000000000000" pitchFamily="2" charset="2"/>
              <a:buChar char="Ø"/>
            </a:pPr>
            <a:r>
              <a:rPr lang="zh-CN" altLang="zh-CN" sz="2000" dirty="0">
                <a:latin typeface="微软雅黑" panose="020B0503020204020204" pitchFamily="34" charset="-122"/>
                <a:ea typeface="微软雅黑" panose="020B0503020204020204" pitchFamily="34" charset="-122"/>
              </a:rPr>
              <a:t>企业生产技术工艺上的相互</a:t>
            </a:r>
            <a:r>
              <a:rPr lang="zh-CN" altLang="zh-CN" sz="2000" dirty="0">
                <a:solidFill>
                  <a:srgbClr val="FF0000"/>
                </a:solidFill>
                <a:latin typeface="微软雅黑" panose="020B0503020204020204" pitchFamily="34" charset="-122"/>
                <a:ea typeface="微软雅黑" panose="020B0503020204020204" pitchFamily="34" charset="-122"/>
              </a:rPr>
              <a:t>依赖性</a:t>
            </a:r>
            <a:r>
              <a:rPr lang="zh-CN" altLang="zh-CN" sz="2000" dirty="0">
                <a:latin typeface="微软雅黑" panose="020B0503020204020204" pitchFamily="34" charset="-122"/>
                <a:ea typeface="微软雅黑" panose="020B0503020204020204" pitchFamily="34" charset="-122"/>
              </a:rPr>
              <a:t>随着企业规模的扩大而增加，这就导致局部意外事件影响的范围扩大，造成的损失也更大</a:t>
            </a:r>
            <a:r>
              <a:rPr lang="zh-CN" altLang="en-US" sz="2000" dirty="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a:p>
            <a:pPr marL="342900" indent="-342900" algn="just">
              <a:lnSpc>
                <a:spcPct val="150000"/>
              </a:lnSpc>
              <a:spcAft>
                <a:spcPts val="0"/>
              </a:spcAft>
              <a:buFont typeface="Wingdings" panose="05000000000000000000" pitchFamily="2" charset="2"/>
              <a:buChar char="Ø"/>
            </a:pPr>
            <a:r>
              <a:rPr lang="zh-CN" altLang="zh-CN" sz="2000" dirty="0">
                <a:latin typeface="微软雅黑" panose="020B0503020204020204" pitchFamily="34" charset="-122"/>
                <a:ea typeface="微软雅黑" panose="020B0503020204020204" pitchFamily="34" charset="-122"/>
              </a:rPr>
              <a:t>企业规模越大，专业</a:t>
            </a:r>
            <a:r>
              <a:rPr lang="zh-CN" altLang="zh-CN" sz="2000" dirty="0">
                <a:solidFill>
                  <a:srgbClr val="FF0000"/>
                </a:solidFill>
                <a:latin typeface="微软雅黑" panose="020B0503020204020204" pitchFamily="34" charset="-122"/>
                <a:ea typeface="微软雅黑" panose="020B0503020204020204" pitchFamily="34" charset="-122"/>
              </a:rPr>
              <a:t>分工</a:t>
            </a:r>
            <a:r>
              <a:rPr lang="zh-CN" altLang="zh-CN" sz="2000" dirty="0">
                <a:latin typeface="微软雅黑" panose="020B0503020204020204" pitchFamily="34" charset="-122"/>
                <a:ea typeface="微软雅黑" panose="020B0503020204020204" pitchFamily="34" charset="-122"/>
              </a:rPr>
              <a:t>就越</a:t>
            </a:r>
            <a:r>
              <a:rPr lang="zh-CN" altLang="zh-CN" sz="2000" dirty="0">
                <a:solidFill>
                  <a:srgbClr val="FF0000"/>
                </a:solidFill>
                <a:latin typeface="微软雅黑" panose="020B0503020204020204" pitchFamily="34" charset="-122"/>
                <a:ea typeface="微软雅黑" panose="020B0503020204020204" pitchFamily="34" charset="-122"/>
              </a:rPr>
              <a:t>细致</a:t>
            </a:r>
            <a:r>
              <a:rPr lang="zh-CN" altLang="zh-CN" sz="2000" dirty="0">
                <a:latin typeface="微软雅黑" panose="020B0503020204020204" pitchFamily="34" charset="-122"/>
                <a:ea typeface="微软雅黑" panose="020B0503020204020204" pitchFamily="34" charset="-122"/>
              </a:rPr>
              <a:t>，但过细的分工会导致劳动者因工作单调而降低生产效率，从而增加成本。</a:t>
            </a:r>
          </a:p>
        </p:txBody>
      </p:sp>
      <p:sp>
        <p:nvSpPr>
          <p:cNvPr id="11" name="Rectangle 50"/>
          <p:cNvSpPr>
            <a:spLocks noChangeArrowheads="1"/>
          </p:cNvSpPr>
          <p:nvPr/>
        </p:nvSpPr>
        <p:spPr bwMode="auto">
          <a:xfrm>
            <a:off x="1255201" y="2219162"/>
            <a:ext cx="9482661" cy="3304903"/>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29298855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1"/>
          <p:cNvSpPr>
            <a:spLocks noChangeArrowheads="1"/>
          </p:cNvSpPr>
          <p:nvPr/>
        </p:nvSpPr>
        <p:spPr bwMode="auto">
          <a:xfrm>
            <a:off x="6431293" y="2891268"/>
            <a:ext cx="4948933" cy="3693729"/>
          </a:xfrm>
          <a:prstGeom prst="rect">
            <a:avLst/>
          </a:prstGeom>
          <a:solidFill>
            <a:srgbClr val="FFFFF3"/>
          </a:solidFill>
          <a:ln w="9525">
            <a:solidFill>
              <a:srgbClr val="3399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zh-CN" altLang="en-US" dirty="0" smtClean="0"/>
              <a:t>   </a:t>
            </a:r>
            <a:endParaRPr lang="en-US" altLang="zh-CN" dirty="0" smtClean="0"/>
          </a:p>
          <a:p>
            <a:endParaRPr lang="zh-CN" altLang="en-US" dirty="0"/>
          </a:p>
        </p:txBody>
      </p:sp>
      <p:sp>
        <p:nvSpPr>
          <p:cNvPr id="13" name="Rectangle 89"/>
          <p:cNvSpPr>
            <a:spLocks noChangeArrowheads="1"/>
          </p:cNvSpPr>
          <p:nvPr/>
        </p:nvSpPr>
        <p:spPr bwMode="auto">
          <a:xfrm>
            <a:off x="1150504" y="2891268"/>
            <a:ext cx="5005952" cy="3693729"/>
          </a:xfrm>
          <a:prstGeom prst="rect">
            <a:avLst/>
          </a:prstGeom>
          <a:solidFill>
            <a:srgbClr val="F7FCFF"/>
          </a:solidFill>
          <a:ln w="9525">
            <a:solidFill>
              <a:srgbClr val="0563C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ea typeface="宋体" panose="02010600030101010101" pitchFamily="2" charset="-122"/>
            </a:endParaRPr>
          </a:p>
        </p:txBody>
      </p:sp>
      <p:sp>
        <p:nvSpPr>
          <p:cNvPr id="12" name="Rectangle 2" descr="10%"/>
          <p:cNvSpPr>
            <a:spLocks noChangeArrowheads="1"/>
          </p:cNvSpPr>
          <p:nvPr/>
        </p:nvSpPr>
        <p:spPr bwMode="auto">
          <a:xfrm>
            <a:off x="1150504" y="1195599"/>
            <a:ext cx="10229722" cy="1598560"/>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676400" y="423849"/>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长期边际成本曲线</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21" name="文本框 20"/>
          <p:cNvSpPr txBox="1"/>
          <p:nvPr/>
        </p:nvSpPr>
        <p:spPr>
          <a:xfrm>
            <a:off x="9093200" y="669738"/>
            <a:ext cx="2966720"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prstClr val="black"/>
                </a:solidFill>
                <a:latin typeface="微软雅黑" panose="020B0503020204020204" pitchFamily="34" charset="-122"/>
                <a:ea typeface="微软雅黑" panose="020B0503020204020204" pitchFamily="34" charset="-122"/>
              </a:rPr>
              <a:t>第二版</a:t>
            </a:r>
            <a:endParaRPr lang="zh-CN" altLang="en-US" sz="1400" i="1" dirty="0">
              <a:solidFill>
                <a:srgbClr val="002060"/>
              </a:solidFill>
              <a:latin typeface="微软雅黑" panose="020B0503020204020204" pitchFamily="34" charset="-122"/>
              <a:ea typeface="微软雅黑" panose="020B0503020204020204" pitchFamily="34" charset="-122"/>
            </a:endParaRPr>
          </a:p>
        </p:txBody>
      </p:sp>
      <p:sp>
        <p:nvSpPr>
          <p:cNvPr id="2" name="矩形 1"/>
          <p:cNvSpPr/>
          <p:nvPr/>
        </p:nvSpPr>
        <p:spPr>
          <a:xfrm>
            <a:off x="1150504" y="1129124"/>
            <a:ext cx="9648825" cy="1477328"/>
          </a:xfrm>
          <a:prstGeom prst="rect">
            <a:avLst/>
          </a:prstGeom>
        </p:spPr>
        <p:txBody>
          <a:bodyPr wrap="square">
            <a:spAutoFit/>
          </a:bodyPr>
          <a:lstStyle/>
          <a:p>
            <a:pPr indent="304800" algn="just" hangingPunct="0">
              <a:lnSpc>
                <a:spcPct val="150000"/>
              </a:lnSpc>
              <a:spcAft>
                <a:spcPts val="0"/>
              </a:spcAft>
            </a:pPr>
            <a:r>
              <a:rPr lang="zh-CN" altLang="zh-CN" sz="2000" dirty="0">
                <a:latin typeface="微软雅黑" panose="020B0503020204020204" pitchFamily="34" charset="-122"/>
                <a:ea typeface="微软雅黑" panose="020B0503020204020204" pitchFamily="34" charset="-122"/>
              </a:rPr>
              <a:t>把每一个产量上对应的长期总成本曲线的斜率值描绘在坐标平面中，就得到了长期边际成本曲线</a:t>
            </a:r>
            <a:r>
              <a:rPr lang="en-US" altLang="zh-CN" sz="2000" dirty="0">
                <a:latin typeface="微软雅黑" panose="020B0503020204020204" pitchFamily="34" charset="-122"/>
                <a:ea typeface="微软雅黑" panose="020B0503020204020204" pitchFamily="34" charset="-122"/>
              </a:rPr>
              <a:t>LMC</a:t>
            </a:r>
            <a:r>
              <a:rPr lang="zh-CN"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indent="304800" algn="just" hangingPunct="0">
              <a:lnSpc>
                <a:spcPct val="150000"/>
              </a:lnSpc>
              <a:spcAft>
                <a:spcPts val="0"/>
              </a:spcAft>
            </a:pPr>
            <a:r>
              <a:rPr lang="zh-CN" altLang="en-US" sz="2000" dirty="0">
                <a:latin typeface="微软雅黑" panose="020B0503020204020204" pitchFamily="34" charset="-122"/>
                <a:ea typeface="微软雅黑" panose="020B0503020204020204" pitchFamily="34" charset="-122"/>
              </a:rPr>
              <a:t>虽然长期边际成本曲线也为</a:t>
            </a:r>
            <a:r>
              <a:rPr lang="en-US" altLang="zh-CN" sz="2000" dirty="0">
                <a:latin typeface="微软雅黑" panose="020B0503020204020204" pitchFamily="34" charset="-122"/>
                <a:ea typeface="微软雅黑" panose="020B0503020204020204" pitchFamily="34" charset="-122"/>
              </a:rPr>
              <a:t>U</a:t>
            </a:r>
            <a:r>
              <a:rPr lang="zh-CN" altLang="en-US" sz="2000" dirty="0">
                <a:latin typeface="微软雅黑" panose="020B0503020204020204" pitchFamily="34" charset="-122"/>
                <a:ea typeface="微软雅黑" panose="020B0503020204020204" pitchFamily="34" charset="-122"/>
              </a:rPr>
              <a:t>形，但它并不是所有短期边际成本曲线的包络</a:t>
            </a:r>
            <a:r>
              <a:rPr lang="zh-CN" altLang="en-US" sz="2000" dirty="0" smtClean="0">
                <a:latin typeface="微软雅黑" panose="020B0503020204020204" pitchFamily="34" charset="-122"/>
                <a:ea typeface="微软雅黑" panose="020B0503020204020204" pitchFamily="34" charset="-122"/>
              </a:rPr>
              <a:t>曲线。</a:t>
            </a:r>
            <a:endParaRPr lang="zh-CN" altLang="zh-CN" sz="2000" dirty="0">
              <a:latin typeface="微软雅黑" panose="020B0503020204020204" pitchFamily="34" charset="-122"/>
              <a:ea typeface="微软雅黑" panose="020B0503020204020204" pitchFamily="34" charset="-122"/>
            </a:endParaRPr>
          </a:p>
        </p:txBody>
      </p:sp>
      <p:pic>
        <p:nvPicPr>
          <p:cNvPr id="19458" name="图片 586" descr="E:\XXWWJJ\TL\西方经济学上册\转曲-西方经济学（上册）图稿-20180521-二改发排\3-22.eps"/>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38248" y="3324137"/>
            <a:ext cx="3683001" cy="274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1425341" y="6162084"/>
            <a:ext cx="4108817" cy="369332"/>
          </a:xfrm>
          <a:prstGeom prst="rect">
            <a:avLst/>
          </a:prstGeom>
        </p:spPr>
        <p:txBody>
          <a:bodyPr wrap="none">
            <a:spAutoFit/>
          </a:bodyPr>
          <a:lstStyle/>
          <a:p>
            <a:r>
              <a:rPr lang="zh-CN" altLang="zh-CN" dirty="0">
                <a:latin typeface="微软雅黑" panose="020B0503020204020204" pitchFamily="34" charset="-122"/>
                <a:ea typeface="微软雅黑" panose="020B0503020204020204" pitchFamily="34" charset="-122"/>
              </a:rPr>
              <a:t>长期边际成本曲线与长期平均成本曲线</a:t>
            </a:r>
            <a:endParaRPr lang="zh-CN" altLang="en-US" dirty="0">
              <a:latin typeface="微软雅黑" panose="020B0503020204020204" pitchFamily="34" charset="-122"/>
              <a:ea typeface="微软雅黑" panose="020B0503020204020204" pitchFamily="34" charset="-122"/>
            </a:endParaRPr>
          </a:p>
        </p:txBody>
      </p:sp>
      <p:pic>
        <p:nvPicPr>
          <p:cNvPr id="19459" name="图片 587" descr="E:\XXWWJJ\TL\西方经济学上册\转曲-西方经济学（上册）图稿-20180521-二改发排\3-23.e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5225" y="3239377"/>
            <a:ext cx="3664104" cy="2814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6912868" y="6134749"/>
            <a:ext cx="4108817"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长期边际成本曲线与短期边际成本曲线</a:t>
            </a:r>
          </a:p>
        </p:txBody>
      </p:sp>
    </p:spTree>
    <p:extLst>
      <p:ext uri="{BB962C8B-B14F-4D97-AF65-F5344CB8AC3E}">
        <p14:creationId xmlns:p14="http://schemas.microsoft.com/office/powerpoint/2010/main" val="159072373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19393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p:nvPr/>
        </p:nvSpPr>
        <p:spPr>
          <a:xfrm>
            <a:off x="1385522" y="357633"/>
            <a:ext cx="10515600" cy="86614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本章评析</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23" name="文本框 22"/>
          <p:cNvSpPr txBox="1"/>
          <p:nvPr/>
        </p:nvSpPr>
        <p:spPr>
          <a:xfrm>
            <a:off x="9093200" y="669738"/>
            <a:ext cx="2966720"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通识课</a:t>
            </a:r>
          </a:p>
        </p:txBody>
      </p:sp>
      <p:sp>
        <p:nvSpPr>
          <p:cNvPr id="3" name="文本框 2"/>
          <p:cNvSpPr txBox="1"/>
          <p:nvPr/>
        </p:nvSpPr>
        <p:spPr>
          <a:xfrm>
            <a:off x="360485" y="1537668"/>
            <a:ext cx="11544300" cy="4524315"/>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sz="2400" dirty="0"/>
              <a:t>生产过程中投人与产出的技术关系可以由生产面数或者等产量曲线表示出来。</a:t>
            </a:r>
            <a:endParaRPr lang="en-US" altLang="zh-CN" sz="2400" dirty="0"/>
          </a:p>
          <a:p>
            <a:pPr marL="285750" indent="-285750">
              <a:lnSpc>
                <a:spcPct val="150000"/>
              </a:lnSpc>
              <a:buFont typeface="Wingdings" panose="05000000000000000000" pitchFamily="2" charset="2"/>
              <a:buChar char="p"/>
            </a:pPr>
            <a:r>
              <a:rPr lang="zh-CN" altLang="en-US" sz="2400" dirty="0"/>
              <a:t>生产要素投人对于产出的边际贡献服从报酬递减规律导致两种要素的边际技术替代率递减。</a:t>
            </a:r>
          </a:p>
          <a:p>
            <a:pPr marL="285750" indent="-285750">
              <a:lnSpc>
                <a:spcPct val="150000"/>
              </a:lnSpc>
              <a:buFont typeface="Wingdings" panose="05000000000000000000" pitchFamily="2" charset="2"/>
              <a:buChar char="p"/>
            </a:pPr>
            <a:r>
              <a:rPr lang="en-US" altLang="zh-CN" sz="2400" dirty="0"/>
              <a:t>利润最大化动机激励着企业采用最有效率的方式进行生产，即在每个产量上，企业依照生产要素最优组合来安排要素投入量，将投入配置到更加富有效率的要素上。</a:t>
            </a:r>
          </a:p>
          <a:p>
            <a:pPr marL="285750" indent="-285750">
              <a:lnSpc>
                <a:spcPct val="150000"/>
              </a:lnSpc>
              <a:buFont typeface="Wingdings" panose="05000000000000000000" pitchFamily="2" charset="2"/>
              <a:buChar char="p"/>
            </a:pPr>
            <a:r>
              <a:rPr lang="zh-CN" altLang="en-US" sz="2400" dirty="0"/>
              <a:t>等成本方程反映了企业的成本约束。企业在成本既定条件下产量最大或在产量既定条件下成本最小，以便实现利润最大化，条件是任意两种要素之间的边际技术替代率等于两种要素的价格比，或者是每单位成本的边际产量都相等的等边际原则。</a:t>
            </a:r>
            <a:endParaRPr lang="en-US" altLang="zh-CN" sz="2400" dirty="0"/>
          </a:p>
        </p:txBody>
      </p:sp>
    </p:spTree>
    <p:extLst>
      <p:ext uri="{BB962C8B-B14F-4D97-AF65-F5344CB8AC3E}">
        <p14:creationId xmlns:p14="http://schemas.microsoft.com/office/powerpoint/2010/main" val="106839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17361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29" name="Picture 46" descr="130"/>
          <p:cNvPicPr>
            <a:picLocks noChangeAspect="1" noChangeArrowheads="1"/>
          </p:cNvPicPr>
          <p:nvPr/>
        </p:nvPicPr>
        <p:blipFill>
          <a:blip r:embed="rId2">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5590539" y="4177850"/>
            <a:ext cx="4090489" cy="174063"/>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1033" descr="浅色上对角线"/>
          <p:cNvSpPr>
            <a:spLocks noChangeArrowheads="1"/>
          </p:cNvSpPr>
          <p:nvPr/>
        </p:nvSpPr>
        <p:spPr bwMode="auto">
          <a:xfrm>
            <a:off x="5849151" y="4451957"/>
            <a:ext cx="3444086" cy="381001"/>
          </a:xfrm>
          <a:prstGeom prst="rect">
            <a:avLst/>
          </a:prstGeom>
          <a:pattFill prst="ltUpDiag">
            <a:fgClr>
              <a:srgbClr val="CCFFCC"/>
            </a:fgClr>
            <a:bgClr>
              <a:schemeClr val="bg1"/>
            </a:bgClr>
          </a:pattFill>
          <a:ln>
            <a:noFill/>
          </a:ln>
          <a:effectLst>
            <a:prstShdw prst="shdw17" dist="17961" dir="2700000">
              <a:srgbClr val="336699"/>
            </a:prstShdw>
          </a:effectLst>
          <a:extLst>
            <a:ext uri="{91240B29-F687-4F45-9708-019B960494DF}">
              <a14:hiddenLine xmlns:a14="http://schemas.microsoft.com/office/drawing/2010/main" w="3175">
                <a:solidFill>
                  <a:srgbClr val="F4007A"/>
                </a:solidFill>
                <a:miter lim="800000"/>
                <a:headEnd/>
                <a:tailEnd/>
              </a14:hiddenLine>
            </a:ext>
          </a:extLst>
        </p:spPr>
        <p:txBody>
          <a:bodyPr lIns="198000" tIns="46800" rIns="198000" bIns="46800" anchor="ctr"/>
          <a:lstStyle/>
          <a:p>
            <a:pPr algn="dist"/>
            <a:r>
              <a:rPr lang="zh-CN" altLang="en-US" b="1" dirty="0">
                <a:effectLst>
                  <a:outerShdw blurRad="38100" dist="38100" dir="2700000" algn="tl">
                    <a:srgbClr val="C0C0C0"/>
                  </a:outerShdw>
                </a:effectLst>
              </a:rPr>
              <a:t>等产量曲线及其性质</a:t>
            </a:r>
          </a:p>
        </p:txBody>
      </p:sp>
      <p:sp>
        <p:nvSpPr>
          <p:cNvPr id="38" name="Rectangle 1034" descr="浅色上对角线"/>
          <p:cNvSpPr>
            <a:spLocks noChangeArrowheads="1"/>
          </p:cNvSpPr>
          <p:nvPr/>
        </p:nvSpPr>
        <p:spPr bwMode="auto">
          <a:xfrm>
            <a:off x="5849151" y="4881627"/>
            <a:ext cx="3444086" cy="365751"/>
          </a:xfrm>
          <a:prstGeom prst="rect">
            <a:avLst/>
          </a:prstGeom>
          <a:pattFill prst="ltUpDiag">
            <a:fgClr>
              <a:srgbClr val="CCFFCC"/>
            </a:fgClr>
            <a:bgClr>
              <a:schemeClr val="bg1"/>
            </a:bgClr>
          </a:pattFill>
          <a:ln>
            <a:noFill/>
          </a:ln>
          <a:effectLst>
            <a:prstShdw prst="shdw17" dist="17961" dir="2700000">
              <a:srgbClr val="336699"/>
            </a:prstShdw>
          </a:effectLst>
          <a:extLst>
            <a:ext uri="{91240B29-F687-4F45-9708-019B960494DF}">
              <a14:hiddenLine xmlns:a14="http://schemas.microsoft.com/office/drawing/2010/main" w="3175">
                <a:solidFill>
                  <a:srgbClr val="F4007A"/>
                </a:solidFill>
                <a:miter lim="800000"/>
                <a:headEnd/>
                <a:tailEnd/>
              </a14:hiddenLine>
            </a:ext>
          </a:extLst>
        </p:spPr>
        <p:txBody>
          <a:bodyPr lIns="198000" tIns="46800" rIns="198000" bIns="46800" anchor="ctr"/>
          <a:lstStyle/>
          <a:p>
            <a:pPr algn="dist"/>
            <a:r>
              <a:rPr lang="zh-CN" altLang="en-US" b="1" dirty="0">
                <a:effectLst>
                  <a:outerShdw blurRad="38100" dist="38100" dir="2700000" algn="tl">
                    <a:srgbClr val="C0C0C0"/>
                  </a:outerShdw>
                </a:effectLst>
              </a:rPr>
              <a:t>边际技术替代率及其递减规律</a:t>
            </a:r>
          </a:p>
        </p:txBody>
      </p:sp>
      <p:sp>
        <p:nvSpPr>
          <p:cNvPr id="18" name="文本框 17"/>
          <p:cNvSpPr txBox="1"/>
          <p:nvPr/>
        </p:nvSpPr>
        <p:spPr>
          <a:xfrm>
            <a:off x="9093200" y="669738"/>
            <a:ext cx="2966720"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prstClr val="black"/>
                </a:solidFill>
                <a:latin typeface="微软雅黑" panose="020B0503020204020204" pitchFamily="34" charset="-122"/>
                <a:ea typeface="微软雅黑" panose="020B0503020204020204" pitchFamily="34" charset="-122"/>
              </a:rPr>
              <a:t>第二版</a:t>
            </a:r>
            <a:endParaRPr lang="zh-CN" altLang="en-US" sz="1400" i="1" dirty="0">
              <a:solidFill>
                <a:srgbClr val="002060"/>
              </a:solidFill>
              <a:latin typeface="微软雅黑" panose="020B0503020204020204" pitchFamily="34" charset="-122"/>
              <a:ea typeface="微软雅黑" panose="020B0503020204020204" pitchFamily="34" charset="-122"/>
            </a:endParaRPr>
          </a:p>
        </p:txBody>
      </p:sp>
      <p:sp>
        <p:nvSpPr>
          <p:cNvPr id="20" name="Rectangle 1033" descr="浅色上对角线"/>
          <p:cNvSpPr>
            <a:spLocks noChangeArrowheads="1"/>
          </p:cNvSpPr>
          <p:nvPr/>
        </p:nvSpPr>
        <p:spPr bwMode="auto">
          <a:xfrm>
            <a:off x="5849152" y="5296363"/>
            <a:ext cx="3444085" cy="304800"/>
          </a:xfrm>
          <a:prstGeom prst="rect">
            <a:avLst/>
          </a:prstGeom>
          <a:pattFill prst="ltUpDiag">
            <a:fgClr>
              <a:srgbClr val="CCFFCC"/>
            </a:fgClr>
            <a:bgClr>
              <a:schemeClr val="bg1"/>
            </a:bgClr>
          </a:pattFill>
          <a:ln>
            <a:noFill/>
          </a:ln>
          <a:effectLst>
            <a:prstShdw prst="shdw17" dist="17961" dir="2700000">
              <a:srgbClr val="336699"/>
            </a:prstShdw>
          </a:effectLst>
          <a:extLst>
            <a:ext uri="{91240B29-F687-4F45-9708-019B960494DF}">
              <a14:hiddenLine xmlns:a14="http://schemas.microsoft.com/office/drawing/2010/main" w="3175">
                <a:solidFill>
                  <a:srgbClr val="F4007A"/>
                </a:solidFill>
                <a:miter lim="800000"/>
                <a:headEnd/>
                <a:tailEnd/>
              </a14:hiddenLine>
            </a:ext>
          </a:extLst>
        </p:spPr>
        <p:txBody>
          <a:bodyPr lIns="198000" tIns="46800" rIns="198000" bIns="46800" anchor="ctr"/>
          <a:lstStyle/>
          <a:p>
            <a:pPr algn="dist"/>
            <a:r>
              <a:rPr lang="zh-CN" altLang="en-US" b="1" dirty="0">
                <a:effectLst>
                  <a:outerShdw blurRad="38100" dist="38100" dir="2700000" algn="tl">
                    <a:srgbClr val="C0C0C0"/>
                  </a:outerShdw>
                </a:effectLst>
              </a:rPr>
              <a:t>等成本线</a:t>
            </a:r>
          </a:p>
        </p:txBody>
      </p:sp>
      <p:sp>
        <p:nvSpPr>
          <p:cNvPr id="21" name="Rectangle 1034" descr="浅色上对角线"/>
          <p:cNvSpPr>
            <a:spLocks noChangeArrowheads="1"/>
          </p:cNvSpPr>
          <p:nvPr/>
        </p:nvSpPr>
        <p:spPr bwMode="auto">
          <a:xfrm>
            <a:off x="5849151" y="5650148"/>
            <a:ext cx="3444085" cy="343910"/>
          </a:xfrm>
          <a:prstGeom prst="rect">
            <a:avLst/>
          </a:prstGeom>
          <a:pattFill prst="ltUpDiag">
            <a:fgClr>
              <a:srgbClr val="CCFFCC"/>
            </a:fgClr>
            <a:bgClr>
              <a:schemeClr val="bg1"/>
            </a:bgClr>
          </a:pattFill>
          <a:ln>
            <a:noFill/>
          </a:ln>
          <a:effectLst>
            <a:prstShdw prst="shdw17" dist="17961" dir="2700000">
              <a:srgbClr val="336699"/>
            </a:prstShdw>
          </a:effectLst>
          <a:extLst>
            <a:ext uri="{91240B29-F687-4F45-9708-019B960494DF}">
              <a14:hiddenLine xmlns:a14="http://schemas.microsoft.com/office/drawing/2010/main" w="3175">
                <a:solidFill>
                  <a:srgbClr val="F4007A"/>
                </a:solidFill>
                <a:miter lim="800000"/>
                <a:headEnd/>
                <a:tailEnd/>
              </a14:hiddenLine>
            </a:ext>
          </a:extLst>
        </p:spPr>
        <p:txBody>
          <a:bodyPr lIns="198000" tIns="46800" rIns="198000" bIns="46800" anchor="ctr"/>
          <a:lstStyle/>
          <a:p>
            <a:pPr algn="dist"/>
            <a:r>
              <a:rPr lang="zh-CN" altLang="en-US" b="1" dirty="0">
                <a:effectLst>
                  <a:outerShdw blurRad="38100" dist="38100" dir="2700000" algn="tl">
                    <a:srgbClr val="C0C0C0"/>
                  </a:outerShdw>
                </a:effectLst>
              </a:rPr>
              <a:t>生产要素最优组合</a:t>
            </a:r>
          </a:p>
        </p:txBody>
      </p:sp>
      <p:sp>
        <p:nvSpPr>
          <p:cNvPr id="33" name="Rectangle 1034" descr="浅色上对角线"/>
          <p:cNvSpPr>
            <a:spLocks noChangeArrowheads="1"/>
          </p:cNvSpPr>
          <p:nvPr/>
        </p:nvSpPr>
        <p:spPr bwMode="auto">
          <a:xfrm>
            <a:off x="5849150" y="6043043"/>
            <a:ext cx="3444085" cy="428154"/>
          </a:xfrm>
          <a:prstGeom prst="rect">
            <a:avLst/>
          </a:prstGeom>
          <a:pattFill prst="ltUpDiag">
            <a:fgClr>
              <a:srgbClr val="CCFFCC"/>
            </a:fgClr>
            <a:bgClr>
              <a:schemeClr val="bg1"/>
            </a:bgClr>
          </a:pattFill>
          <a:ln>
            <a:noFill/>
          </a:ln>
          <a:effectLst>
            <a:prstShdw prst="shdw17" dist="17961" dir="2700000">
              <a:srgbClr val="336699"/>
            </a:prstShdw>
          </a:effectLst>
          <a:extLst>
            <a:ext uri="{91240B29-F687-4F45-9708-019B960494DF}">
              <a14:hiddenLine xmlns:a14="http://schemas.microsoft.com/office/drawing/2010/main" w="3175">
                <a:solidFill>
                  <a:srgbClr val="F4007A"/>
                </a:solidFill>
                <a:miter lim="800000"/>
                <a:headEnd/>
                <a:tailEnd/>
              </a14:hiddenLine>
            </a:ext>
          </a:extLst>
        </p:spPr>
        <p:txBody>
          <a:bodyPr lIns="198000" tIns="46800" rIns="198000" bIns="46800" anchor="ctr"/>
          <a:lstStyle/>
          <a:p>
            <a:pPr algn="dist"/>
            <a:r>
              <a:rPr lang="zh-CN" altLang="en-US" b="1" dirty="0">
                <a:effectLst>
                  <a:outerShdw blurRad="38100" dist="38100" dir="2700000" algn="tl">
                    <a:srgbClr val="C0C0C0"/>
                  </a:outerShdw>
                </a:effectLst>
              </a:rPr>
              <a:t>生产扩展曲线</a:t>
            </a:r>
          </a:p>
        </p:txBody>
      </p:sp>
      <p:sp>
        <p:nvSpPr>
          <p:cNvPr id="36" name="矩形: 圆角 35"/>
          <p:cNvSpPr/>
          <p:nvPr/>
        </p:nvSpPr>
        <p:spPr>
          <a:xfrm>
            <a:off x="2146457" y="4765582"/>
            <a:ext cx="3444087" cy="661702"/>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短期成本函数</a:t>
            </a:r>
          </a:p>
        </p:txBody>
      </p:sp>
      <p:sp>
        <p:nvSpPr>
          <p:cNvPr id="39" name="矩形: 圆角 38"/>
          <p:cNvSpPr/>
          <p:nvPr/>
        </p:nvSpPr>
        <p:spPr>
          <a:xfrm>
            <a:off x="2146456" y="4008293"/>
            <a:ext cx="3444087" cy="661702"/>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长期生产函数</a:t>
            </a:r>
          </a:p>
        </p:txBody>
      </p:sp>
      <p:sp>
        <p:nvSpPr>
          <p:cNvPr id="42" name="矩形: 圆角 41"/>
          <p:cNvSpPr/>
          <p:nvPr/>
        </p:nvSpPr>
        <p:spPr>
          <a:xfrm>
            <a:off x="2146453" y="3219222"/>
            <a:ext cx="3444087" cy="661702"/>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短期生产函数</a:t>
            </a:r>
          </a:p>
        </p:txBody>
      </p:sp>
      <p:sp>
        <p:nvSpPr>
          <p:cNvPr id="45" name="矩形: 圆角 44"/>
          <p:cNvSpPr/>
          <p:nvPr/>
        </p:nvSpPr>
        <p:spPr>
          <a:xfrm>
            <a:off x="2146454" y="2461933"/>
            <a:ext cx="3444087" cy="661702"/>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生产函数</a:t>
            </a:r>
          </a:p>
        </p:txBody>
      </p:sp>
      <p:sp>
        <p:nvSpPr>
          <p:cNvPr id="46" name="矩形: 圆角 45"/>
          <p:cNvSpPr/>
          <p:nvPr/>
        </p:nvSpPr>
        <p:spPr>
          <a:xfrm>
            <a:off x="2146453" y="1696699"/>
            <a:ext cx="3444087" cy="661702"/>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企      业</a:t>
            </a:r>
          </a:p>
        </p:txBody>
      </p:sp>
      <p:sp>
        <p:nvSpPr>
          <p:cNvPr id="47" name="矩形: 圆角 46"/>
          <p:cNvSpPr/>
          <p:nvPr/>
        </p:nvSpPr>
        <p:spPr>
          <a:xfrm>
            <a:off x="2146453" y="5522871"/>
            <a:ext cx="3444087" cy="661702"/>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长期成本函数</a:t>
            </a:r>
          </a:p>
        </p:txBody>
      </p:sp>
      <p:pic>
        <p:nvPicPr>
          <p:cNvPr id="52" name="Picture 41" descr="058"/>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52949" y="4480754"/>
            <a:ext cx="609600" cy="304800"/>
          </a:xfrm>
          <a:prstGeom prst="rect">
            <a:avLst/>
          </a:prstGeom>
          <a:noFill/>
          <a:effectLst>
            <a:outerShdw dist="52363" dir="842175" algn="ctr" rotWithShape="0">
              <a:srgbClr val="808080"/>
            </a:outerShdw>
          </a:effectLst>
          <a:extLst>
            <a:ext uri="{909E8E84-426E-40DD-AFC4-6F175D3DCCD1}">
              <a14:hiddenFill xmlns:a14="http://schemas.microsoft.com/office/drawing/2010/main">
                <a:solidFill>
                  <a:srgbClr val="FFFFFF"/>
                </a:solidFill>
              </a14:hiddenFill>
            </a:ext>
          </a:extLst>
        </p:spPr>
      </p:pic>
      <p:sp>
        <p:nvSpPr>
          <p:cNvPr id="54" name="AutoShape 43">
            <a:hlinkClick r:id="" action="ppaction://noaction" highlightClick="1"/>
            <a:hlinkHover r:id="" action="ppaction://noaction"/>
          </p:cNvPr>
          <p:cNvSpPr>
            <a:spLocks noChangeArrowheads="1"/>
          </p:cNvSpPr>
          <p:nvPr/>
        </p:nvSpPr>
        <p:spPr bwMode="auto">
          <a:xfrm>
            <a:off x="9429149" y="4480754"/>
            <a:ext cx="381000" cy="317842"/>
          </a:xfrm>
          <a:prstGeom prst="actionButtonBlank">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p>
        </p:txBody>
      </p:sp>
      <p:pic>
        <p:nvPicPr>
          <p:cNvPr id="62" name="Picture 41" descr="058"/>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52949" y="4929536"/>
            <a:ext cx="609600" cy="304800"/>
          </a:xfrm>
          <a:prstGeom prst="rect">
            <a:avLst/>
          </a:prstGeom>
          <a:noFill/>
          <a:effectLst>
            <a:outerShdw dist="52363" dir="842175" algn="ctr" rotWithShape="0">
              <a:srgbClr val="808080"/>
            </a:outerShdw>
          </a:effectLst>
          <a:extLst>
            <a:ext uri="{909E8E84-426E-40DD-AFC4-6F175D3DCCD1}">
              <a14:hiddenFill xmlns:a14="http://schemas.microsoft.com/office/drawing/2010/main">
                <a:solidFill>
                  <a:srgbClr val="FFFFFF"/>
                </a:solidFill>
              </a14:hiddenFill>
            </a:ext>
          </a:extLst>
        </p:spPr>
      </p:pic>
      <p:sp>
        <p:nvSpPr>
          <p:cNvPr id="63" name="AutoShape 43">
            <a:hlinkClick r:id="" action="ppaction://noaction" highlightClick="1"/>
            <a:hlinkHover r:id="" action="ppaction://noaction"/>
          </p:cNvPr>
          <p:cNvSpPr>
            <a:spLocks noChangeArrowheads="1"/>
          </p:cNvSpPr>
          <p:nvPr/>
        </p:nvSpPr>
        <p:spPr bwMode="auto">
          <a:xfrm>
            <a:off x="9429149" y="4929536"/>
            <a:ext cx="381000" cy="317842"/>
          </a:xfrm>
          <a:prstGeom prst="actionButtonBlank">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p>
        </p:txBody>
      </p:sp>
      <p:pic>
        <p:nvPicPr>
          <p:cNvPr id="64" name="Picture 41" descr="058"/>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52949" y="5332306"/>
            <a:ext cx="609600" cy="304800"/>
          </a:xfrm>
          <a:prstGeom prst="rect">
            <a:avLst/>
          </a:prstGeom>
          <a:noFill/>
          <a:effectLst>
            <a:outerShdw dist="52363" dir="842175" algn="ctr" rotWithShape="0">
              <a:srgbClr val="808080"/>
            </a:outerShdw>
          </a:effectLst>
          <a:extLst>
            <a:ext uri="{909E8E84-426E-40DD-AFC4-6F175D3DCCD1}">
              <a14:hiddenFill xmlns:a14="http://schemas.microsoft.com/office/drawing/2010/main">
                <a:solidFill>
                  <a:srgbClr val="FFFFFF"/>
                </a:solidFill>
              </a14:hiddenFill>
            </a:ext>
          </a:extLst>
        </p:spPr>
      </p:pic>
      <p:sp>
        <p:nvSpPr>
          <p:cNvPr id="65" name="AutoShape 43">
            <a:hlinkClick r:id="" action="ppaction://noaction" highlightClick="1"/>
            <a:hlinkHover r:id="" action="ppaction://noaction"/>
          </p:cNvPr>
          <p:cNvSpPr>
            <a:spLocks noChangeArrowheads="1"/>
          </p:cNvSpPr>
          <p:nvPr/>
        </p:nvSpPr>
        <p:spPr bwMode="auto">
          <a:xfrm>
            <a:off x="9429149" y="5332306"/>
            <a:ext cx="381000" cy="317842"/>
          </a:xfrm>
          <a:prstGeom prst="actionButtonBlank">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p>
        </p:txBody>
      </p:sp>
      <p:pic>
        <p:nvPicPr>
          <p:cNvPr id="70" name="Picture 41" descr="058"/>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52949" y="5698697"/>
            <a:ext cx="609600" cy="304800"/>
          </a:xfrm>
          <a:prstGeom prst="rect">
            <a:avLst/>
          </a:prstGeom>
          <a:noFill/>
          <a:effectLst>
            <a:outerShdw dist="52363" dir="842175" algn="ctr" rotWithShape="0">
              <a:srgbClr val="808080"/>
            </a:outerShdw>
          </a:effectLst>
          <a:extLst>
            <a:ext uri="{909E8E84-426E-40DD-AFC4-6F175D3DCCD1}">
              <a14:hiddenFill xmlns:a14="http://schemas.microsoft.com/office/drawing/2010/main">
                <a:solidFill>
                  <a:srgbClr val="FFFFFF"/>
                </a:solidFill>
              </a14:hiddenFill>
            </a:ext>
          </a:extLst>
        </p:spPr>
      </p:pic>
      <p:sp>
        <p:nvSpPr>
          <p:cNvPr id="71" name="AutoShape 43">
            <a:hlinkClick r:id="" action="ppaction://noaction" highlightClick="1"/>
            <a:hlinkHover r:id="" action="ppaction://noaction"/>
          </p:cNvPr>
          <p:cNvSpPr>
            <a:spLocks noChangeArrowheads="1"/>
          </p:cNvSpPr>
          <p:nvPr/>
        </p:nvSpPr>
        <p:spPr bwMode="auto">
          <a:xfrm>
            <a:off x="9429149" y="5698697"/>
            <a:ext cx="381000" cy="317842"/>
          </a:xfrm>
          <a:prstGeom prst="actionButtonBlank">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p>
        </p:txBody>
      </p:sp>
      <p:pic>
        <p:nvPicPr>
          <p:cNvPr id="72" name="Picture 41" descr="058"/>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52949" y="6083326"/>
            <a:ext cx="609600" cy="304800"/>
          </a:xfrm>
          <a:prstGeom prst="rect">
            <a:avLst/>
          </a:prstGeom>
          <a:noFill/>
          <a:effectLst>
            <a:outerShdw dist="52363" dir="842175" algn="ctr" rotWithShape="0">
              <a:srgbClr val="808080"/>
            </a:outerShdw>
          </a:effectLst>
          <a:extLst>
            <a:ext uri="{909E8E84-426E-40DD-AFC4-6F175D3DCCD1}">
              <a14:hiddenFill xmlns:a14="http://schemas.microsoft.com/office/drawing/2010/main">
                <a:solidFill>
                  <a:srgbClr val="FFFFFF"/>
                </a:solidFill>
              </a14:hiddenFill>
            </a:ext>
          </a:extLst>
        </p:spPr>
      </p:pic>
      <p:sp>
        <p:nvSpPr>
          <p:cNvPr id="73" name="AutoShape 43">
            <a:hlinkClick r:id="" action="ppaction://noaction" highlightClick="1"/>
            <a:hlinkHover r:id="" action="ppaction://noaction"/>
          </p:cNvPr>
          <p:cNvSpPr>
            <a:spLocks noChangeArrowheads="1"/>
          </p:cNvSpPr>
          <p:nvPr/>
        </p:nvSpPr>
        <p:spPr bwMode="auto">
          <a:xfrm>
            <a:off x="9429149" y="6083326"/>
            <a:ext cx="381000" cy="317842"/>
          </a:xfrm>
          <a:prstGeom prst="actionButtonBlank">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p>
        </p:txBody>
      </p:sp>
      <p:sp>
        <p:nvSpPr>
          <p:cNvPr id="30" name="文本框 29"/>
          <p:cNvSpPr txBox="1"/>
          <p:nvPr/>
        </p:nvSpPr>
        <p:spPr>
          <a:xfrm>
            <a:off x="2062480" y="423516"/>
            <a:ext cx="4531360" cy="584775"/>
          </a:xfrm>
          <a:prstGeom prst="rect">
            <a:avLst/>
          </a:prstGeom>
          <a:noFill/>
          <a:scene3d>
            <a:camera prst="orthographicFront"/>
            <a:lightRig rig="threePt" dir="t"/>
          </a:scene3d>
          <a:sp3d>
            <a:bevelT/>
          </a:sp3d>
        </p:spPr>
        <p:txBody>
          <a:bodyPr wrap="square" rtlCol="0">
            <a:spAutoFit/>
          </a:bodyPr>
          <a:lstStyle/>
          <a:p>
            <a:r>
              <a:rPr lang="zh-CN" altLang="en-US" sz="3200" dirty="0">
                <a:solidFill>
                  <a:srgbClr val="002060"/>
                </a:solidFill>
                <a:latin typeface="华文行楷" panose="02010800040101010101" pitchFamily="2" charset="-122"/>
                <a:ea typeface="华文行楷" panose="02010800040101010101" pitchFamily="2" charset="-122"/>
              </a:rPr>
              <a:t>主要内容</a:t>
            </a:r>
          </a:p>
        </p:txBody>
      </p:sp>
    </p:spTree>
    <p:extLst>
      <p:ext uri="{BB962C8B-B14F-4D97-AF65-F5344CB8AC3E}">
        <p14:creationId xmlns:p14="http://schemas.microsoft.com/office/powerpoint/2010/main" val="1443151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75305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Rectangle 8" descr="浅色上对角线"/>
          <p:cNvSpPr>
            <a:spLocks noChangeArrowheads="1"/>
          </p:cNvSpPr>
          <p:nvPr/>
        </p:nvSpPr>
        <p:spPr bwMode="auto">
          <a:xfrm>
            <a:off x="6817342" y="4161053"/>
            <a:ext cx="2913740" cy="381000"/>
          </a:xfrm>
          <a:prstGeom prst="rect">
            <a:avLst/>
          </a:prstGeom>
          <a:pattFill prst="ltUpDiag">
            <a:fgClr>
              <a:srgbClr val="CCFFCC"/>
            </a:fgClr>
            <a:bgClr>
              <a:schemeClr val="bg1"/>
            </a:bgClr>
          </a:pattFill>
          <a:ln>
            <a:noFill/>
          </a:ln>
          <a:effectLst>
            <a:prstShdw prst="shdw17" dist="17961" dir="2700000">
              <a:srgbClr val="336699"/>
            </a:prstShdw>
          </a:effectLst>
          <a:extLst>
            <a:ext uri="{91240B29-F687-4F45-9708-019B960494DF}">
              <a14:hiddenLine xmlns:a14="http://schemas.microsoft.com/office/drawing/2010/main" w="3175">
                <a:solidFill>
                  <a:srgbClr val="F4007A"/>
                </a:solidFill>
                <a:miter lim="800000"/>
                <a:headEnd/>
                <a:tailEnd/>
              </a14:hiddenLine>
            </a:ext>
          </a:extLst>
        </p:spPr>
        <p:txBody>
          <a:bodyPr lIns="198000" tIns="46800" rIns="198000" bIns="46800" anchor="ctr"/>
          <a:lstStyle/>
          <a:p>
            <a:pPr algn="dist"/>
            <a:r>
              <a:rPr lang="zh-CN" altLang="en-US" b="1" dirty="0">
                <a:effectLst>
                  <a:outerShdw blurRad="38100" dist="38100" dir="2700000" algn="tl">
                    <a:srgbClr val="C0C0C0"/>
                  </a:outerShdw>
                </a:effectLst>
              </a:rPr>
              <a:t>经济学中的成本</a:t>
            </a:r>
          </a:p>
        </p:txBody>
      </p:sp>
      <p:sp>
        <p:nvSpPr>
          <p:cNvPr id="30" name="Rectangle 9" descr="浅色上对角线"/>
          <p:cNvSpPr>
            <a:spLocks noChangeArrowheads="1"/>
          </p:cNvSpPr>
          <p:nvPr/>
        </p:nvSpPr>
        <p:spPr bwMode="auto">
          <a:xfrm>
            <a:off x="6817341" y="4618253"/>
            <a:ext cx="2913741" cy="381000"/>
          </a:xfrm>
          <a:prstGeom prst="rect">
            <a:avLst/>
          </a:prstGeom>
          <a:pattFill prst="ltUpDiag">
            <a:fgClr>
              <a:srgbClr val="CCFFCC"/>
            </a:fgClr>
            <a:bgClr>
              <a:schemeClr val="bg1"/>
            </a:bgClr>
          </a:pattFill>
          <a:ln>
            <a:noFill/>
          </a:ln>
          <a:effectLst>
            <a:prstShdw prst="shdw17" dist="17961" dir="2700000">
              <a:srgbClr val="336699"/>
            </a:prstShdw>
          </a:effectLst>
          <a:extLst>
            <a:ext uri="{91240B29-F687-4F45-9708-019B960494DF}">
              <a14:hiddenLine xmlns:a14="http://schemas.microsoft.com/office/drawing/2010/main" w="3175">
                <a:solidFill>
                  <a:srgbClr val="F4007A"/>
                </a:solidFill>
                <a:miter lim="800000"/>
                <a:headEnd/>
                <a:tailEnd/>
              </a14:hiddenLine>
            </a:ext>
          </a:extLst>
        </p:spPr>
        <p:txBody>
          <a:bodyPr lIns="198000" tIns="46800" rIns="198000" bIns="46800" anchor="ctr"/>
          <a:lstStyle/>
          <a:p>
            <a:pPr algn="dist"/>
            <a:r>
              <a:rPr lang="zh-CN" altLang="en-US" b="1" dirty="0">
                <a:effectLst>
                  <a:outerShdw blurRad="38100" dist="38100" dir="2700000" algn="tl">
                    <a:srgbClr val="C0C0C0"/>
                  </a:outerShdw>
                </a:effectLst>
              </a:rPr>
              <a:t>短期成本的概念</a:t>
            </a:r>
          </a:p>
        </p:txBody>
      </p:sp>
      <p:pic>
        <p:nvPicPr>
          <p:cNvPr id="31" name="Picture 31" descr="130"/>
          <p:cNvPicPr>
            <a:picLocks noChangeAspect="1" noChangeArrowheads="1"/>
          </p:cNvPicPr>
          <p:nvPr/>
        </p:nvPicPr>
        <p:blipFill>
          <a:blip r:embed="rId2">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flipV="1">
            <a:off x="5666744" y="5035709"/>
            <a:ext cx="1074397" cy="18484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1" descr="058"/>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3418" y="4226118"/>
            <a:ext cx="609600" cy="304800"/>
          </a:xfrm>
          <a:prstGeom prst="rect">
            <a:avLst/>
          </a:prstGeom>
          <a:noFill/>
          <a:effectLst>
            <a:outerShdw dist="52363" dir="842175" algn="ctr" rotWithShape="0">
              <a:srgbClr val="808080"/>
            </a:outerShdw>
          </a:effectLst>
          <a:extLst>
            <a:ext uri="{909E8E84-426E-40DD-AFC4-6F175D3DCCD1}">
              <a14:hiddenFill xmlns:a14="http://schemas.microsoft.com/office/drawing/2010/main">
                <a:solidFill>
                  <a:srgbClr val="FFFFFF"/>
                </a:solidFill>
              </a14:hiddenFill>
            </a:ext>
          </a:extLst>
        </p:spPr>
      </p:pic>
      <p:pic>
        <p:nvPicPr>
          <p:cNvPr id="33" name="Picture 42" descr="058"/>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3418" y="4683318"/>
            <a:ext cx="609600" cy="304800"/>
          </a:xfrm>
          <a:prstGeom prst="rect">
            <a:avLst/>
          </a:prstGeom>
          <a:noFill/>
          <a:effectLst>
            <a:outerShdw dist="52363" dir="842175" algn="ctr" rotWithShape="0">
              <a:srgbClr val="808080"/>
            </a:outerShdw>
          </a:effectLst>
          <a:extLst>
            <a:ext uri="{909E8E84-426E-40DD-AFC4-6F175D3DCCD1}">
              <a14:hiddenFill xmlns:a14="http://schemas.microsoft.com/office/drawing/2010/main">
                <a:solidFill>
                  <a:srgbClr val="FFFFFF"/>
                </a:solidFill>
              </a14:hiddenFill>
            </a:ext>
          </a:extLst>
        </p:spPr>
      </p:pic>
      <p:sp>
        <p:nvSpPr>
          <p:cNvPr id="34" name="AutoShape 43">
            <a:hlinkClick r:id="" action="ppaction://noaction" highlightClick="1"/>
            <a:hlinkHover r:id="" action="ppaction://noaction"/>
          </p:cNvPr>
          <p:cNvSpPr>
            <a:spLocks noChangeArrowheads="1"/>
          </p:cNvSpPr>
          <p:nvPr/>
        </p:nvSpPr>
        <p:spPr bwMode="auto">
          <a:xfrm>
            <a:off x="9819618" y="4226118"/>
            <a:ext cx="381000" cy="228600"/>
          </a:xfrm>
          <a:prstGeom prst="actionButtonBlank">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p>
        </p:txBody>
      </p:sp>
      <p:sp>
        <p:nvSpPr>
          <p:cNvPr id="35" name="AutoShape 44">
            <a:hlinkClick r:id="" action="ppaction://noaction" highlightClick="1"/>
            <a:hlinkHover r:id="" action="ppaction://noaction"/>
          </p:cNvPr>
          <p:cNvSpPr>
            <a:spLocks noChangeArrowheads="1"/>
          </p:cNvSpPr>
          <p:nvPr/>
        </p:nvSpPr>
        <p:spPr bwMode="auto">
          <a:xfrm>
            <a:off x="9819618" y="4683318"/>
            <a:ext cx="381000" cy="228600"/>
          </a:xfrm>
          <a:prstGeom prst="actionButtonBlank">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zh-CN"/>
          </a:p>
        </p:txBody>
      </p:sp>
      <p:sp>
        <p:nvSpPr>
          <p:cNvPr id="18" name="文本框 17"/>
          <p:cNvSpPr txBox="1"/>
          <p:nvPr/>
        </p:nvSpPr>
        <p:spPr>
          <a:xfrm>
            <a:off x="9093200" y="669738"/>
            <a:ext cx="2966720"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prstClr val="black"/>
                </a:solidFill>
                <a:latin typeface="微软雅黑" panose="020B0503020204020204" pitchFamily="34" charset="-122"/>
                <a:ea typeface="微软雅黑" panose="020B0503020204020204" pitchFamily="34" charset="-122"/>
              </a:rPr>
              <a:t>第二版</a:t>
            </a:r>
            <a:endParaRPr lang="zh-CN" altLang="en-US" sz="1400" i="1" dirty="0">
              <a:solidFill>
                <a:srgbClr val="002060"/>
              </a:solidFill>
              <a:latin typeface="微软雅黑" panose="020B0503020204020204" pitchFamily="34" charset="-122"/>
              <a:ea typeface="微软雅黑" panose="020B0503020204020204" pitchFamily="34" charset="-122"/>
            </a:endParaRPr>
          </a:p>
        </p:txBody>
      </p:sp>
      <p:sp>
        <p:nvSpPr>
          <p:cNvPr id="20" name="Rectangle 9" descr="浅色上对角线"/>
          <p:cNvSpPr>
            <a:spLocks noChangeArrowheads="1"/>
          </p:cNvSpPr>
          <p:nvPr/>
        </p:nvSpPr>
        <p:spPr bwMode="auto">
          <a:xfrm>
            <a:off x="6817342" y="5100562"/>
            <a:ext cx="2913742" cy="381000"/>
          </a:xfrm>
          <a:prstGeom prst="rect">
            <a:avLst/>
          </a:prstGeom>
          <a:pattFill prst="ltUpDiag">
            <a:fgClr>
              <a:srgbClr val="CCFFCC"/>
            </a:fgClr>
            <a:bgClr>
              <a:schemeClr val="bg1"/>
            </a:bgClr>
          </a:pattFill>
          <a:ln>
            <a:noFill/>
          </a:ln>
          <a:effectLst>
            <a:prstShdw prst="shdw17" dist="17961" dir="2700000">
              <a:srgbClr val="336699"/>
            </a:prstShdw>
          </a:effectLst>
          <a:extLst>
            <a:ext uri="{91240B29-F687-4F45-9708-019B960494DF}">
              <a14:hiddenLine xmlns:a14="http://schemas.microsoft.com/office/drawing/2010/main" w="3175">
                <a:solidFill>
                  <a:srgbClr val="F4007A"/>
                </a:solidFill>
                <a:miter lim="800000"/>
                <a:headEnd/>
                <a:tailEnd/>
              </a14:hiddenLine>
            </a:ext>
          </a:extLst>
        </p:spPr>
        <p:txBody>
          <a:bodyPr lIns="198000" tIns="46800" rIns="198000" bIns="46800" anchor="ctr"/>
          <a:lstStyle/>
          <a:p>
            <a:pPr algn="dist"/>
            <a:r>
              <a:rPr lang="zh-CN" altLang="en-US" b="1" dirty="0">
                <a:effectLst>
                  <a:outerShdw blurRad="38100" dist="38100" dir="2700000" algn="tl">
                    <a:srgbClr val="C0C0C0"/>
                  </a:outerShdw>
                </a:effectLst>
              </a:rPr>
              <a:t>短期成本曲线</a:t>
            </a:r>
          </a:p>
        </p:txBody>
      </p:sp>
      <p:pic>
        <p:nvPicPr>
          <p:cNvPr id="21" name="Picture 42" descr="058"/>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3418" y="5165627"/>
            <a:ext cx="609600" cy="304800"/>
          </a:xfrm>
          <a:prstGeom prst="rect">
            <a:avLst/>
          </a:prstGeom>
          <a:noFill/>
          <a:effectLst>
            <a:outerShdw dist="52363" dir="842175" algn="ctr" rotWithShape="0">
              <a:srgbClr val="808080"/>
            </a:outerShdw>
          </a:effectLst>
          <a:extLst>
            <a:ext uri="{909E8E84-426E-40DD-AFC4-6F175D3DCCD1}">
              <a14:hiddenFill xmlns:a14="http://schemas.microsoft.com/office/drawing/2010/main">
                <a:solidFill>
                  <a:srgbClr val="FFFFFF"/>
                </a:solidFill>
              </a14:hiddenFill>
            </a:ext>
          </a:extLst>
        </p:spPr>
      </p:pic>
      <p:sp>
        <p:nvSpPr>
          <p:cNvPr id="22" name="AutoShape 44">
            <a:hlinkClick r:id="" action="ppaction://noaction" highlightClick="1"/>
            <a:hlinkHover r:id="" action="ppaction://noaction"/>
          </p:cNvPr>
          <p:cNvSpPr>
            <a:spLocks noChangeArrowheads="1"/>
          </p:cNvSpPr>
          <p:nvPr/>
        </p:nvSpPr>
        <p:spPr bwMode="auto">
          <a:xfrm>
            <a:off x="9819618" y="5165627"/>
            <a:ext cx="381000" cy="228600"/>
          </a:xfrm>
          <a:prstGeom prst="actionButtonBlank">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zh-CN"/>
          </a:p>
        </p:txBody>
      </p:sp>
      <p:sp>
        <p:nvSpPr>
          <p:cNvPr id="36" name="Rectangle 9" descr="浅色上对角线"/>
          <p:cNvSpPr>
            <a:spLocks noChangeArrowheads="1"/>
          </p:cNvSpPr>
          <p:nvPr/>
        </p:nvSpPr>
        <p:spPr bwMode="auto">
          <a:xfrm>
            <a:off x="6817341" y="5560057"/>
            <a:ext cx="2913743" cy="381000"/>
          </a:xfrm>
          <a:prstGeom prst="rect">
            <a:avLst/>
          </a:prstGeom>
          <a:pattFill prst="ltUpDiag">
            <a:fgClr>
              <a:srgbClr val="CCFFCC"/>
            </a:fgClr>
            <a:bgClr>
              <a:schemeClr val="bg1"/>
            </a:bgClr>
          </a:pattFill>
          <a:ln>
            <a:noFill/>
          </a:ln>
          <a:effectLst>
            <a:prstShdw prst="shdw17" dist="17961" dir="2700000">
              <a:srgbClr val="336699"/>
            </a:prstShdw>
          </a:effectLst>
          <a:extLst>
            <a:ext uri="{91240B29-F687-4F45-9708-019B960494DF}">
              <a14:hiddenLine xmlns:a14="http://schemas.microsoft.com/office/drawing/2010/main" w="3175">
                <a:solidFill>
                  <a:srgbClr val="F4007A"/>
                </a:solidFill>
                <a:miter lim="800000"/>
                <a:headEnd/>
                <a:tailEnd/>
              </a14:hiddenLine>
            </a:ext>
          </a:extLst>
        </p:spPr>
        <p:txBody>
          <a:bodyPr lIns="198000" tIns="46800" rIns="198000" bIns="46800" anchor="ctr"/>
          <a:lstStyle/>
          <a:p>
            <a:pPr algn="dist"/>
            <a:r>
              <a:rPr lang="zh-CN" altLang="en-US" b="1" dirty="0">
                <a:effectLst>
                  <a:outerShdw blurRad="38100" dist="38100" dir="2700000" algn="tl">
                    <a:srgbClr val="C0C0C0"/>
                  </a:outerShdw>
                </a:effectLst>
              </a:rPr>
              <a:t>短期成本曲线之间的关系</a:t>
            </a:r>
          </a:p>
        </p:txBody>
      </p:sp>
      <p:pic>
        <p:nvPicPr>
          <p:cNvPr id="37" name="Picture 42" descr="058"/>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3418" y="5625122"/>
            <a:ext cx="609600" cy="304800"/>
          </a:xfrm>
          <a:prstGeom prst="rect">
            <a:avLst/>
          </a:prstGeom>
          <a:noFill/>
          <a:effectLst>
            <a:outerShdw dist="52363" dir="842175" algn="ctr" rotWithShape="0">
              <a:srgbClr val="808080"/>
            </a:outerShdw>
          </a:effectLst>
          <a:extLst>
            <a:ext uri="{909E8E84-426E-40DD-AFC4-6F175D3DCCD1}">
              <a14:hiddenFill xmlns:a14="http://schemas.microsoft.com/office/drawing/2010/main">
                <a:solidFill>
                  <a:srgbClr val="FFFFFF"/>
                </a:solidFill>
              </a14:hiddenFill>
            </a:ext>
          </a:extLst>
        </p:spPr>
      </p:pic>
      <p:sp>
        <p:nvSpPr>
          <p:cNvPr id="38" name="AutoShape 44">
            <a:hlinkClick r:id="" action="ppaction://noaction" highlightClick="1"/>
            <a:hlinkHover r:id="" action="ppaction://noaction"/>
          </p:cNvPr>
          <p:cNvSpPr>
            <a:spLocks noChangeArrowheads="1"/>
          </p:cNvSpPr>
          <p:nvPr/>
        </p:nvSpPr>
        <p:spPr bwMode="auto">
          <a:xfrm>
            <a:off x="9819618" y="5625122"/>
            <a:ext cx="381000" cy="228600"/>
          </a:xfrm>
          <a:prstGeom prst="actionButtonBlank">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zh-CN"/>
          </a:p>
        </p:txBody>
      </p:sp>
      <p:sp>
        <p:nvSpPr>
          <p:cNvPr id="39" name="矩形: 圆角 38"/>
          <p:cNvSpPr/>
          <p:nvPr/>
        </p:nvSpPr>
        <p:spPr>
          <a:xfrm>
            <a:off x="2146457" y="4765582"/>
            <a:ext cx="3444087" cy="661702"/>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短期成本函数</a:t>
            </a:r>
          </a:p>
        </p:txBody>
      </p:sp>
      <p:sp>
        <p:nvSpPr>
          <p:cNvPr id="40" name="矩形: 圆角 39"/>
          <p:cNvSpPr/>
          <p:nvPr/>
        </p:nvSpPr>
        <p:spPr>
          <a:xfrm>
            <a:off x="2146456" y="4008293"/>
            <a:ext cx="3444087" cy="661702"/>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长期生产函数</a:t>
            </a:r>
          </a:p>
        </p:txBody>
      </p:sp>
      <p:sp>
        <p:nvSpPr>
          <p:cNvPr id="41" name="矩形: 圆角 40"/>
          <p:cNvSpPr/>
          <p:nvPr/>
        </p:nvSpPr>
        <p:spPr>
          <a:xfrm>
            <a:off x="2146453" y="3219222"/>
            <a:ext cx="3444087" cy="661702"/>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短期生产函数</a:t>
            </a:r>
          </a:p>
        </p:txBody>
      </p:sp>
      <p:sp>
        <p:nvSpPr>
          <p:cNvPr id="42" name="矩形: 圆角 41"/>
          <p:cNvSpPr/>
          <p:nvPr/>
        </p:nvSpPr>
        <p:spPr>
          <a:xfrm>
            <a:off x="2146454" y="2461933"/>
            <a:ext cx="3444087" cy="661702"/>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生产函数</a:t>
            </a:r>
          </a:p>
        </p:txBody>
      </p:sp>
      <p:sp>
        <p:nvSpPr>
          <p:cNvPr id="43" name="矩形: 圆角 42"/>
          <p:cNvSpPr/>
          <p:nvPr/>
        </p:nvSpPr>
        <p:spPr>
          <a:xfrm>
            <a:off x="2146453" y="1696699"/>
            <a:ext cx="3444087" cy="661702"/>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企      业</a:t>
            </a:r>
          </a:p>
        </p:txBody>
      </p:sp>
      <p:sp>
        <p:nvSpPr>
          <p:cNvPr id="44" name="矩形: 圆角 43"/>
          <p:cNvSpPr/>
          <p:nvPr/>
        </p:nvSpPr>
        <p:spPr>
          <a:xfrm>
            <a:off x="2146453" y="5522871"/>
            <a:ext cx="3444087" cy="661702"/>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长期成本函数</a:t>
            </a:r>
          </a:p>
        </p:txBody>
      </p:sp>
      <p:sp>
        <p:nvSpPr>
          <p:cNvPr id="26" name="文本框 25"/>
          <p:cNvSpPr txBox="1"/>
          <p:nvPr/>
        </p:nvSpPr>
        <p:spPr>
          <a:xfrm>
            <a:off x="2062480" y="423516"/>
            <a:ext cx="4531360" cy="584775"/>
          </a:xfrm>
          <a:prstGeom prst="rect">
            <a:avLst/>
          </a:prstGeom>
          <a:noFill/>
          <a:scene3d>
            <a:camera prst="orthographicFront"/>
            <a:lightRig rig="threePt" dir="t"/>
          </a:scene3d>
          <a:sp3d>
            <a:bevelT/>
          </a:sp3d>
        </p:spPr>
        <p:txBody>
          <a:bodyPr wrap="square" rtlCol="0">
            <a:spAutoFit/>
          </a:bodyPr>
          <a:lstStyle/>
          <a:p>
            <a:r>
              <a:rPr lang="zh-CN" altLang="en-US" sz="3200" dirty="0">
                <a:solidFill>
                  <a:srgbClr val="002060"/>
                </a:solidFill>
                <a:latin typeface="华文行楷" panose="02010800040101010101" pitchFamily="2" charset="-122"/>
                <a:ea typeface="华文行楷" panose="02010800040101010101" pitchFamily="2" charset="-122"/>
              </a:rPr>
              <a:t>主要内容</a:t>
            </a:r>
          </a:p>
        </p:txBody>
      </p:sp>
    </p:spTree>
    <p:extLst>
      <p:ext uri="{BB962C8B-B14F-4D97-AF65-F5344CB8AC3E}">
        <p14:creationId xmlns:p14="http://schemas.microsoft.com/office/powerpoint/2010/main" val="921190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cxnSp>
        <p:nvCxnSpPr>
          <p:cNvPr id="6" name="直接连接符 5"/>
          <p:cNvCxnSpPr/>
          <p:nvPr/>
        </p:nvCxnSpPr>
        <p:spPr>
          <a:xfrm>
            <a:off x="687424" y="1073680"/>
            <a:ext cx="1075305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Rectangle 8" descr="浅色上对角线"/>
          <p:cNvSpPr>
            <a:spLocks noChangeArrowheads="1"/>
          </p:cNvSpPr>
          <p:nvPr/>
        </p:nvSpPr>
        <p:spPr bwMode="auto">
          <a:xfrm>
            <a:off x="6801944" y="4361363"/>
            <a:ext cx="4114612" cy="381000"/>
          </a:xfrm>
          <a:prstGeom prst="rect">
            <a:avLst/>
          </a:prstGeom>
          <a:pattFill prst="ltUpDiag">
            <a:fgClr>
              <a:srgbClr val="CCFFCC"/>
            </a:fgClr>
            <a:bgClr>
              <a:schemeClr val="bg1"/>
            </a:bgClr>
          </a:pattFill>
          <a:ln>
            <a:noFill/>
          </a:ln>
          <a:effectLst>
            <a:prstShdw prst="shdw17" dist="17961" dir="2700000">
              <a:srgbClr val="336699"/>
            </a:prstShdw>
          </a:effectLst>
          <a:extLst>
            <a:ext uri="{91240B29-F687-4F45-9708-019B960494DF}">
              <a14:hiddenLine xmlns:a14="http://schemas.microsoft.com/office/drawing/2010/main" w="3175">
                <a:solidFill>
                  <a:srgbClr val="F4007A"/>
                </a:solidFill>
                <a:miter lim="800000"/>
                <a:headEnd/>
                <a:tailEnd/>
              </a14:hiddenLine>
            </a:ext>
          </a:extLst>
        </p:spPr>
        <p:txBody>
          <a:bodyPr lIns="198000" tIns="46800" rIns="198000" bIns="46800" anchor="ctr"/>
          <a:lstStyle/>
          <a:p>
            <a:pPr marL="0" marR="0" lvl="0" indent="0" algn="dist" defTabSz="457200" rtl="0" eaLnBrk="1" fontAlgn="auto" latinLnBrk="0" hangingPunct="1">
              <a:lnSpc>
                <a:spcPct val="100000"/>
              </a:lnSpc>
              <a:spcBef>
                <a:spcPts val="0"/>
              </a:spcBef>
              <a:spcAft>
                <a:spcPts val="0"/>
              </a:spcAft>
              <a:buClrTx/>
              <a:buSzTx/>
              <a:buFontTx/>
              <a:buNone/>
              <a:defRPr/>
            </a:pPr>
            <a:r>
              <a:rPr lang="zh-CN" altLang="en-US" b="1" dirty="0">
                <a:solidFill>
                  <a:prstClr val="black"/>
                </a:solidFill>
                <a:effectLst>
                  <a:outerShdw blurRad="38100" dist="38100" dir="2700000" algn="tl">
                    <a:srgbClr val="C0C0C0"/>
                  </a:outerShdw>
                </a:effectLst>
                <a:latin typeface="Calibri" panose="020F0502020204030204"/>
                <a:ea typeface="等线" panose="02010600030101010101" pitchFamily="2" charset="-122"/>
              </a:rPr>
              <a:t>长期成本的概念</a:t>
            </a:r>
            <a:endParaRPr kumimoji="0" lang="zh-CN" altLang="en-US" sz="1800" b="1" i="0" u="none" strike="noStrike" kern="1200" cap="none" spc="0" normalizeH="0" baseline="0" noProof="0" dirty="0">
              <a:ln>
                <a:noFill/>
              </a:ln>
              <a:solidFill>
                <a:prstClr val="black"/>
              </a:solidFill>
              <a:effectLst>
                <a:outerShdw blurRad="38100" dist="38100" dir="2700000" algn="tl">
                  <a:srgbClr val="C0C0C0"/>
                </a:outerShdw>
              </a:effectLst>
              <a:uLnTx/>
              <a:uFillTx/>
              <a:latin typeface="Calibri" panose="020F0502020204030204"/>
              <a:ea typeface="等线" panose="02010600030101010101" pitchFamily="2" charset="-122"/>
              <a:cs typeface="+mn-cs"/>
            </a:endParaRPr>
          </a:p>
        </p:txBody>
      </p:sp>
      <p:sp>
        <p:nvSpPr>
          <p:cNvPr id="30" name="Rectangle 9" descr="浅色上对角线"/>
          <p:cNvSpPr>
            <a:spLocks noChangeArrowheads="1"/>
          </p:cNvSpPr>
          <p:nvPr/>
        </p:nvSpPr>
        <p:spPr bwMode="auto">
          <a:xfrm>
            <a:off x="6801943" y="4818563"/>
            <a:ext cx="4114613" cy="381000"/>
          </a:xfrm>
          <a:prstGeom prst="rect">
            <a:avLst/>
          </a:prstGeom>
          <a:pattFill prst="ltUpDiag">
            <a:fgClr>
              <a:srgbClr val="CCFFCC"/>
            </a:fgClr>
            <a:bgClr>
              <a:schemeClr val="bg1"/>
            </a:bgClr>
          </a:pattFill>
          <a:ln>
            <a:noFill/>
          </a:ln>
          <a:effectLst>
            <a:prstShdw prst="shdw17" dist="17961" dir="2700000">
              <a:srgbClr val="336699"/>
            </a:prstShdw>
          </a:effectLst>
          <a:extLst>
            <a:ext uri="{91240B29-F687-4F45-9708-019B960494DF}">
              <a14:hiddenLine xmlns:a14="http://schemas.microsoft.com/office/drawing/2010/main" w="3175">
                <a:solidFill>
                  <a:srgbClr val="F4007A"/>
                </a:solidFill>
                <a:miter lim="800000"/>
                <a:headEnd/>
                <a:tailEnd/>
              </a14:hiddenLine>
            </a:ext>
          </a:extLst>
        </p:spPr>
        <p:txBody>
          <a:bodyPr lIns="198000" tIns="46800" rIns="198000" bIns="46800" anchor="ctr"/>
          <a:lstStyle/>
          <a:p>
            <a:pPr marL="0" marR="0" lvl="0" indent="0" algn="dist"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outerShdw blurRad="38100" dist="38100" dir="2700000" algn="tl">
                    <a:srgbClr val="C0C0C0"/>
                  </a:outerShdw>
                </a:effectLst>
                <a:uLnTx/>
                <a:uFillTx/>
                <a:latin typeface="Calibri" panose="020F0502020204030204"/>
                <a:ea typeface="等线" panose="02010600030101010101" pitchFamily="2" charset="-122"/>
                <a:cs typeface="+mn-cs"/>
              </a:rPr>
              <a:t>长期总成本曲线</a:t>
            </a:r>
          </a:p>
        </p:txBody>
      </p:sp>
      <p:pic>
        <p:nvPicPr>
          <p:cNvPr id="31" name="Picture 31" descr="130"/>
          <p:cNvPicPr>
            <a:picLocks noChangeAspect="1" noChangeArrowheads="1"/>
          </p:cNvPicPr>
          <p:nvPr/>
        </p:nvPicPr>
        <p:blipFill>
          <a:blip r:embed="rId2">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flipV="1">
            <a:off x="5666740" y="5788785"/>
            <a:ext cx="1074397" cy="18484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1" descr="058"/>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934295" y="4385316"/>
            <a:ext cx="609600" cy="304800"/>
          </a:xfrm>
          <a:prstGeom prst="rect">
            <a:avLst/>
          </a:prstGeom>
          <a:noFill/>
          <a:effectLst>
            <a:outerShdw dist="52363" dir="842175" algn="ctr" rotWithShape="0">
              <a:srgbClr val="808080"/>
            </a:outerShdw>
          </a:effectLst>
          <a:extLst>
            <a:ext uri="{909E8E84-426E-40DD-AFC4-6F175D3DCCD1}">
              <a14:hiddenFill xmlns:a14="http://schemas.microsoft.com/office/drawing/2010/main">
                <a:solidFill>
                  <a:srgbClr val="FFFFFF"/>
                </a:solidFill>
              </a14:hiddenFill>
            </a:ext>
          </a:extLst>
        </p:spPr>
      </p:pic>
      <p:pic>
        <p:nvPicPr>
          <p:cNvPr id="33" name="Picture 42" descr="058"/>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934295" y="4842516"/>
            <a:ext cx="609600" cy="304800"/>
          </a:xfrm>
          <a:prstGeom prst="rect">
            <a:avLst/>
          </a:prstGeom>
          <a:noFill/>
          <a:effectLst>
            <a:outerShdw dist="52363" dir="842175" algn="ctr" rotWithShape="0">
              <a:srgbClr val="808080"/>
            </a:outerShdw>
          </a:effectLst>
          <a:extLst>
            <a:ext uri="{909E8E84-426E-40DD-AFC4-6F175D3DCCD1}">
              <a14:hiddenFill xmlns:a14="http://schemas.microsoft.com/office/drawing/2010/main">
                <a:solidFill>
                  <a:srgbClr val="FFFFFF"/>
                </a:solidFill>
              </a14:hiddenFill>
            </a:ext>
          </a:extLst>
        </p:spPr>
      </p:pic>
      <p:sp>
        <p:nvSpPr>
          <p:cNvPr id="34" name="AutoShape 43">
            <a:hlinkClick r:id="" action="ppaction://noaction" highlightClick="1"/>
            <a:hlinkHover r:id="" action="ppaction://noaction"/>
          </p:cNvPr>
          <p:cNvSpPr>
            <a:spLocks noChangeArrowheads="1"/>
          </p:cNvSpPr>
          <p:nvPr/>
        </p:nvSpPr>
        <p:spPr bwMode="auto">
          <a:xfrm>
            <a:off x="11010495" y="4385316"/>
            <a:ext cx="381000" cy="228600"/>
          </a:xfrm>
          <a:prstGeom prst="actionButtonBlank">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5" name="AutoShape 44">
            <a:hlinkClick r:id="" action="ppaction://noaction" highlightClick="1"/>
            <a:hlinkHover r:id="" action="ppaction://noaction"/>
          </p:cNvPr>
          <p:cNvSpPr>
            <a:spLocks noChangeArrowheads="1"/>
          </p:cNvSpPr>
          <p:nvPr/>
        </p:nvSpPr>
        <p:spPr bwMode="auto">
          <a:xfrm>
            <a:off x="11010495" y="4842516"/>
            <a:ext cx="381000" cy="228600"/>
          </a:xfrm>
          <a:prstGeom prst="actionButtonBlank">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8" name="文本框 17"/>
          <p:cNvSpPr txBox="1"/>
          <p:nvPr/>
        </p:nvSpPr>
        <p:spPr>
          <a:xfrm>
            <a:off x="9093200" y="669738"/>
            <a:ext cx="2966720" cy="307777"/>
          </a:xfrm>
          <a:prstGeom prst="rect">
            <a:avLst/>
          </a:prstGeom>
          <a:noFill/>
        </p:spPr>
        <p:txBody>
          <a:bodyPr wrap="square" rtlCol="0">
            <a:spAutoFit/>
          </a:bodyPr>
          <a:lstStyle/>
          <a:p>
            <a:pPr lvl="0">
              <a:defRPr/>
            </a:pPr>
            <a:r>
              <a:rPr kumimoji="0" lang="zh-CN" altLang="en-US" sz="1400" b="0" i="1"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马工程</a:t>
            </a:r>
            <a:r>
              <a:rPr kumimoji="0" lang="en-US" altLang="zh-CN" sz="1400" b="0" i="1"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a:t>
            </a:r>
            <a:r>
              <a:rPr kumimoji="0" lang="zh-CN" altLang="en-US" sz="1400" b="0" i="1"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西方经济学</a:t>
            </a:r>
            <a:r>
              <a:rPr kumimoji="0" lang="en-US" altLang="zh-CN" sz="1400" b="0" i="1"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a:t>
            </a:r>
            <a:r>
              <a:rPr lang="zh-CN" altLang="en-US" sz="1400" i="1" dirty="0">
                <a:solidFill>
                  <a:prstClr val="black"/>
                </a:solidFill>
                <a:latin typeface="微软雅黑" panose="020B0503020204020204" pitchFamily="34" charset="-122"/>
                <a:ea typeface="微软雅黑" panose="020B0503020204020204" pitchFamily="34" charset="-122"/>
              </a:rPr>
              <a:t>第二版</a:t>
            </a:r>
            <a:endParaRPr kumimoji="0" lang="zh-CN" altLang="en-US" sz="1400" b="0" i="1"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20" name="Rectangle 9" descr="浅色上对角线"/>
          <p:cNvSpPr>
            <a:spLocks noChangeArrowheads="1"/>
          </p:cNvSpPr>
          <p:nvPr/>
        </p:nvSpPr>
        <p:spPr bwMode="auto">
          <a:xfrm>
            <a:off x="6801943" y="5300872"/>
            <a:ext cx="4114613" cy="381000"/>
          </a:xfrm>
          <a:prstGeom prst="rect">
            <a:avLst/>
          </a:prstGeom>
          <a:pattFill prst="ltUpDiag">
            <a:fgClr>
              <a:srgbClr val="CCFFCC"/>
            </a:fgClr>
            <a:bgClr>
              <a:schemeClr val="bg1"/>
            </a:bgClr>
          </a:pattFill>
          <a:ln>
            <a:noFill/>
          </a:ln>
          <a:effectLst>
            <a:prstShdw prst="shdw17" dist="17961" dir="2700000">
              <a:srgbClr val="336699"/>
            </a:prstShdw>
          </a:effectLst>
          <a:extLst>
            <a:ext uri="{91240B29-F687-4F45-9708-019B960494DF}">
              <a14:hiddenLine xmlns:a14="http://schemas.microsoft.com/office/drawing/2010/main" w="3175">
                <a:solidFill>
                  <a:srgbClr val="F4007A"/>
                </a:solidFill>
                <a:miter lim="800000"/>
                <a:headEnd/>
                <a:tailEnd/>
              </a14:hiddenLine>
            </a:ext>
          </a:extLst>
        </p:spPr>
        <p:txBody>
          <a:bodyPr lIns="198000" tIns="46800" rIns="198000" bIns="46800" anchor="ctr"/>
          <a:lstStyle/>
          <a:p>
            <a:pPr marL="0" marR="0" lvl="0" indent="0" algn="dist"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outerShdw blurRad="38100" dist="38100" dir="2700000" algn="tl">
                    <a:srgbClr val="C0C0C0"/>
                  </a:outerShdw>
                </a:effectLst>
                <a:uLnTx/>
                <a:uFillTx/>
                <a:latin typeface="Calibri" panose="020F0502020204030204"/>
                <a:ea typeface="等线" panose="02010600030101010101" pitchFamily="2" charset="-122"/>
                <a:cs typeface="+mn-cs"/>
              </a:rPr>
              <a:t>长期平均成本曲线</a:t>
            </a:r>
          </a:p>
        </p:txBody>
      </p:sp>
      <p:pic>
        <p:nvPicPr>
          <p:cNvPr id="21" name="Picture 42" descr="058"/>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934295" y="5324825"/>
            <a:ext cx="609600" cy="304800"/>
          </a:xfrm>
          <a:prstGeom prst="rect">
            <a:avLst/>
          </a:prstGeom>
          <a:noFill/>
          <a:effectLst>
            <a:outerShdw dist="52363" dir="842175" algn="ctr" rotWithShape="0">
              <a:srgbClr val="808080"/>
            </a:outerShdw>
          </a:effectLst>
          <a:extLst>
            <a:ext uri="{909E8E84-426E-40DD-AFC4-6F175D3DCCD1}">
              <a14:hiddenFill xmlns:a14="http://schemas.microsoft.com/office/drawing/2010/main">
                <a:solidFill>
                  <a:srgbClr val="FFFFFF"/>
                </a:solidFill>
              </a14:hiddenFill>
            </a:ext>
          </a:extLst>
        </p:spPr>
      </p:pic>
      <p:sp>
        <p:nvSpPr>
          <p:cNvPr id="22" name="AutoShape 44">
            <a:hlinkClick r:id="" action="ppaction://noaction" highlightClick="1"/>
            <a:hlinkHover r:id="" action="ppaction://noaction"/>
          </p:cNvPr>
          <p:cNvSpPr>
            <a:spLocks noChangeArrowheads="1"/>
          </p:cNvSpPr>
          <p:nvPr/>
        </p:nvSpPr>
        <p:spPr bwMode="auto">
          <a:xfrm>
            <a:off x="11010495" y="5324825"/>
            <a:ext cx="381000" cy="228600"/>
          </a:xfrm>
          <a:prstGeom prst="actionButtonBlank">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6" name="Rectangle 9" descr="浅色上对角线"/>
          <p:cNvSpPr>
            <a:spLocks noChangeArrowheads="1"/>
          </p:cNvSpPr>
          <p:nvPr/>
        </p:nvSpPr>
        <p:spPr bwMode="auto">
          <a:xfrm>
            <a:off x="6801943" y="5760367"/>
            <a:ext cx="4114614" cy="381000"/>
          </a:xfrm>
          <a:prstGeom prst="rect">
            <a:avLst/>
          </a:prstGeom>
          <a:pattFill prst="ltUpDiag">
            <a:fgClr>
              <a:srgbClr val="CCFFCC"/>
            </a:fgClr>
            <a:bgClr>
              <a:schemeClr val="bg1"/>
            </a:bgClr>
          </a:pattFill>
          <a:ln>
            <a:noFill/>
          </a:ln>
          <a:effectLst>
            <a:prstShdw prst="shdw17" dist="17961" dir="2700000">
              <a:srgbClr val="336699"/>
            </a:prstShdw>
          </a:effectLst>
          <a:extLst>
            <a:ext uri="{91240B29-F687-4F45-9708-019B960494DF}">
              <a14:hiddenLine xmlns:a14="http://schemas.microsoft.com/office/drawing/2010/main" w="3175">
                <a:solidFill>
                  <a:srgbClr val="F4007A"/>
                </a:solidFill>
                <a:miter lim="800000"/>
                <a:headEnd/>
                <a:tailEnd/>
              </a14:hiddenLine>
            </a:ext>
          </a:extLst>
        </p:spPr>
        <p:txBody>
          <a:bodyPr lIns="198000" tIns="46800" rIns="198000" bIns="46800" anchor="ctr"/>
          <a:lstStyle/>
          <a:p>
            <a:pPr marL="0" marR="0" lvl="0" indent="0" algn="dist"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outerShdw blurRad="38100" dist="38100" dir="2700000" algn="tl">
                    <a:srgbClr val="C0C0C0"/>
                  </a:outerShdw>
                </a:effectLst>
                <a:uLnTx/>
                <a:uFillTx/>
                <a:latin typeface="Calibri" panose="020F0502020204030204"/>
                <a:ea typeface="等线" panose="02010600030101010101" pitchFamily="2" charset="-122"/>
                <a:cs typeface="+mn-cs"/>
              </a:rPr>
              <a:t>规模经济和长期平均成本曲线的形状</a:t>
            </a:r>
          </a:p>
        </p:txBody>
      </p:sp>
      <p:pic>
        <p:nvPicPr>
          <p:cNvPr id="37" name="Picture 42" descr="058"/>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934295" y="5784320"/>
            <a:ext cx="609600" cy="304800"/>
          </a:xfrm>
          <a:prstGeom prst="rect">
            <a:avLst/>
          </a:prstGeom>
          <a:noFill/>
          <a:effectLst>
            <a:outerShdw dist="52363" dir="842175" algn="ctr" rotWithShape="0">
              <a:srgbClr val="808080"/>
            </a:outerShdw>
          </a:effectLst>
          <a:extLst>
            <a:ext uri="{909E8E84-426E-40DD-AFC4-6F175D3DCCD1}">
              <a14:hiddenFill xmlns:a14="http://schemas.microsoft.com/office/drawing/2010/main">
                <a:solidFill>
                  <a:srgbClr val="FFFFFF"/>
                </a:solidFill>
              </a14:hiddenFill>
            </a:ext>
          </a:extLst>
        </p:spPr>
      </p:pic>
      <p:sp>
        <p:nvSpPr>
          <p:cNvPr id="38" name="AutoShape 44">
            <a:hlinkClick r:id="" action="ppaction://noaction" highlightClick="1"/>
            <a:hlinkHover r:id="" action="ppaction://noaction"/>
          </p:cNvPr>
          <p:cNvSpPr>
            <a:spLocks noChangeArrowheads="1"/>
          </p:cNvSpPr>
          <p:nvPr/>
        </p:nvSpPr>
        <p:spPr bwMode="auto">
          <a:xfrm>
            <a:off x="11010495" y="5784320"/>
            <a:ext cx="381000" cy="228600"/>
          </a:xfrm>
          <a:prstGeom prst="actionButtonBlank">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9" name="矩形: 圆角 38"/>
          <p:cNvSpPr/>
          <p:nvPr/>
        </p:nvSpPr>
        <p:spPr>
          <a:xfrm>
            <a:off x="2146457" y="4765582"/>
            <a:ext cx="3444087" cy="661702"/>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短期成本函数</a:t>
            </a:r>
          </a:p>
        </p:txBody>
      </p:sp>
      <p:sp>
        <p:nvSpPr>
          <p:cNvPr id="40" name="矩形: 圆角 39"/>
          <p:cNvSpPr/>
          <p:nvPr/>
        </p:nvSpPr>
        <p:spPr>
          <a:xfrm>
            <a:off x="2146456" y="4008293"/>
            <a:ext cx="3444087" cy="661702"/>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长期生产函数</a:t>
            </a:r>
          </a:p>
        </p:txBody>
      </p:sp>
      <p:sp>
        <p:nvSpPr>
          <p:cNvPr id="41" name="矩形: 圆角 40"/>
          <p:cNvSpPr/>
          <p:nvPr/>
        </p:nvSpPr>
        <p:spPr>
          <a:xfrm>
            <a:off x="2146453" y="3219222"/>
            <a:ext cx="3444087" cy="661702"/>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短期生产函数</a:t>
            </a:r>
          </a:p>
        </p:txBody>
      </p:sp>
      <p:sp>
        <p:nvSpPr>
          <p:cNvPr id="42" name="矩形: 圆角 41"/>
          <p:cNvSpPr/>
          <p:nvPr/>
        </p:nvSpPr>
        <p:spPr>
          <a:xfrm>
            <a:off x="2146454" y="2461933"/>
            <a:ext cx="3444087" cy="661702"/>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生产函数</a:t>
            </a:r>
          </a:p>
        </p:txBody>
      </p:sp>
      <p:sp>
        <p:nvSpPr>
          <p:cNvPr id="43" name="矩形: 圆角 42"/>
          <p:cNvSpPr/>
          <p:nvPr/>
        </p:nvSpPr>
        <p:spPr>
          <a:xfrm>
            <a:off x="2146453" y="1696699"/>
            <a:ext cx="3444087" cy="661702"/>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企      业</a:t>
            </a:r>
          </a:p>
        </p:txBody>
      </p:sp>
      <p:sp>
        <p:nvSpPr>
          <p:cNvPr id="44" name="矩形: 圆角 43"/>
          <p:cNvSpPr/>
          <p:nvPr/>
        </p:nvSpPr>
        <p:spPr>
          <a:xfrm>
            <a:off x="2146453" y="5522871"/>
            <a:ext cx="3444087" cy="661702"/>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长期成本函数</a:t>
            </a:r>
          </a:p>
        </p:txBody>
      </p:sp>
      <p:sp>
        <p:nvSpPr>
          <p:cNvPr id="26" name="Rectangle 9" descr="浅色上对角线"/>
          <p:cNvSpPr>
            <a:spLocks noChangeArrowheads="1"/>
          </p:cNvSpPr>
          <p:nvPr/>
        </p:nvSpPr>
        <p:spPr bwMode="auto">
          <a:xfrm>
            <a:off x="6801943" y="6198750"/>
            <a:ext cx="4114613" cy="381000"/>
          </a:xfrm>
          <a:prstGeom prst="rect">
            <a:avLst/>
          </a:prstGeom>
          <a:pattFill prst="ltUpDiag">
            <a:fgClr>
              <a:srgbClr val="CCFFCC"/>
            </a:fgClr>
            <a:bgClr>
              <a:schemeClr val="bg1"/>
            </a:bgClr>
          </a:pattFill>
          <a:ln>
            <a:noFill/>
          </a:ln>
          <a:effectLst>
            <a:prstShdw prst="shdw17" dist="17961" dir="2700000">
              <a:srgbClr val="336699"/>
            </a:prstShdw>
          </a:effectLst>
          <a:extLst>
            <a:ext uri="{91240B29-F687-4F45-9708-019B960494DF}">
              <a14:hiddenLine xmlns:a14="http://schemas.microsoft.com/office/drawing/2010/main" w="3175">
                <a:solidFill>
                  <a:srgbClr val="F4007A"/>
                </a:solidFill>
                <a:miter lim="800000"/>
                <a:headEnd/>
                <a:tailEnd/>
              </a14:hiddenLine>
            </a:ext>
          </a:extLst>
        </p:spPr>
        <p:txBody>
          <a:bodyPr lIns="198000" tIns="46800" rIns="198000" bIns="46800" anchor="ctr"/>
          <a:lstStyle/>
          <a:p>
            <a:pPr marL="0" marR="0" lvl="0" indent="0" algn="dist"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outerShdw blurRad="38100" dist="38100" dir="2700000" algn="tl">
                    <a:srgbClr val="C0C0C0"/>
                  </a:outerShdw>
                </a:effectLst>
                <a:uLnTx/>
                <a:uFillTx/>
                <a:latin typeface="Calibri" panose="020F0502020204030204"/>
                <a:ea typeface="等线" panose="02010600030101010101" pitchFamily="2" charset="-122"/>
                <a:cs typeface="+mn-cs"/>
              </a:rPr>
              <a:t>长期边际成本曲线</a:t>
            </a:r>
          </a:p>
        </p:txBody>
      </p:sp>
      <p:pic>
        <p:nvPicPr>
          <p:cNvPr id="27" name="Picture 42" descr="058"/>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934295" y="6222703"/>
            <a:ext cx="609600" cy="304800"/>
          </a:xfrm>
          <a:prstGeom prst="rect">
            <a:avLst/>
          </a:prstGeom>
          <a:noFill/>
          <a:effectLst>
            <a:outerShdw dist="52363" dir="842175" algn="ctr" rotWithShape="0">
              <a:srgbClr val="808080"/>
            </a:outerShdw>
          </a:effectLst>
          <a:extLst>
            <a:ext uri="{909E8E84-426E-40DD-AFC4-6F175D3DCCD1}">
              <a14:hiddenFill xmlns:a14="http://schemas.microsoft.com/office/drawing/2010/main">
                <a:solidFill>
                  <a:srgbClr val="FFFFFF"/>
                </a:solidFill>
              </a14:hiddenFill>
            </a:ext>
          </a:extLst>
        </p:spPr>
      </p:pic>
      <p:sp>
        <p:nvSpPr>
          <p:cNvPr id="29" name="AutoShape 44">
            <a:hlinkClick r:id="" action="ppaction://noaction" highlightClick="1"/>
            <a:hlinkHover r:id="" action="ppaction://noaction"/>
          </p:cNvPr>
          <p:cNvSpPr>
            <a:spLocks noChangeArrowheads="1"/>
          </p:cNvSpPr>
          <p:nvPr/>
        </p:nvSpPr>
        <p:spPr bwMode="auto">
          <a:xfrm>
            <a:off x="11010495" y="6222703"/>
            <a:ext cx="381000" cy="228600"/>
          </a:xfrm>
          <a:prstGeom prst="actionButtonBlank">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45" name="文本框 44"/>
          <p:cNvSpPr txBox="1"/>
          <p:nvPr/>
        </p:nvSpPr>
        <p:spPr>
          <a:xfrm>
            <a:off x="2062480" y="423516"/>
            <a:ext cx="4531360" cy="584775"/>
          </a:xfrm>
          <a:prstGeom prst="rect">
            <a:avLst/>
          </a:prstGeom>
          <a:noFill/>
          <a:scene3d>
            <a:camera prst="orthographicFront"/>
            <a:lightRig rig="threePt" dir="t"/>
          </a:scene3d>
          <a:sp3d>
            <a:bevelT/>
          </a:sp3d>
        </p:spPr>
        <p:txBody>
          <a:bodyPr wrap="square" rtlCol="0">
            <a:spAutoFit/>
          </a:bodyPr>
          <a:lstStyle/>
          <a:p>
            <a:r>
              <a:rPr lang="zh-CN" altLang="en-US" sz="3200" dirty="0">
                <a:solidFill>
                  <a:srgbClr val="002060"/>
                </a:solidFill>
                <a:latin typeface="华文行楷" panose="02010800040101010101" pitchFamily="2" charset="-122"/>
                <a:ea typeface="华文行楷" panose="02010800040101010101" pitchFamily="2" charset="-122"/>
              </a:rPr>
              <a:t>主要内容</a:t>
            </a:r>
          </a:p>
        </p:txBody>
      </p:sp>
    </p:spTree>
    <p:extLst>
      <p:ext uri="{BB962C8B-B14F-4D97-AF65-F5344CB8AC3E}">
        <p14:creationId xmlns:p14="http://schemas.microsoft.com/office/powerpoint/2010/main" val="4456686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22130" y="92573"/>
            <a:ext cx="10131669" cy="1325563"/>
          </a:xfrm>
        </p:spPr>
        <p:txBody>
          <a:bodyPr/>
          <a:lstStyle/>
          <a:p>
            <a:r>
              <a:rPr lang="zh-CN" altLang="en-US" dirty="0" smtClean="0">
                <a:solidFill>
                  <a:srgbClr val="002060"/>
                </a:solidFill>
                <a:latin typeface="华文行楷" panose="02010800040101010101" pitchFamily="2" charset="-122"/>
                <a:ea typeface="华文行楷" panose="02010800040101010101" pitchFamily="2" charset="-122"/>
              </a:rPr>
              <a:t>第一节   企业</a:t>
            </a:r>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cxnSp>
        <p:nvCxnSpPr>
          <p:cNvPr id="7" name="直接连接符 6"/>
          <p:cNvCxnSpPr/>
          <p:nvPr/>
        </p:nvCxnSpPr>
        <p:spPr>
          <a:xfrm>
            <a:off x="687424" y="1073680"/>
            <a:ext cx="1075305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文本框 17"/>
          <p:cNvSpPr txBox="1"/>
          <p:nvPr/>
        </p:nvSpPr>
        <p:spPr>
          <a:xfrm>
            <a:off x="9093200" y="669738"/>
            <a:ext cx="2966720" cy="307777"/>
          </a:xfrm>
          <a:prstGeom prst="rect">
            <a:avLst/>
          </a:prstGeom>
          <a:noFill/>
        </p:spPr>
        <p:txBody>
          <a:bodyPr wrap="square" rtlCol="0">
            <a:spAutoFit/>
          </a:bodyPr>
          <a:lstStyle/>
          <a:p>
            <a:pPr lvl="0">
              <a:defRPr/>
            </a:pPr>
            <a:r>
              <a:rPr kumimoji="0" lang="zh-CN" altLang="en-US" sz="1400" b="0" i="1"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马工程</a:t>
            </a:r>
            <a:r>
              <a:rPr kumimoji="0" lang="en-US" altLang="zh-CN" sz="1400" b="0" i="1"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a:t>
            </a:r>
            <a:r>
              <a:rPr kumimoji="0" lang="zh-CN" altLang="en-US" sz="1400" b="0" i="1"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西方经济学</a:t>
            </a:r>
            <a:r>
              <a:rPr kumimoji="0" lang="en-US" altLang="zh-CN" sz="1400" b="0" i="1"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a:t>
            </a:r>
            <a:r>
              <a:rPr lang="zh-CN" altLang="en-US" sz="1400" i="1" dirty="0">
                <a:solidFill>
                  <a:prstClr val="black"/>
                </a:solidFill>
                <a:latin typeface="微软雅黑" panose="020B0503020204020204" pitchFamily="34" charset="-122"/>
                <a:ea typeface="微软雅黑" panose="020B0503020204020204" pitchFamily="34" charset="-122"/>
              </a:rPr>
              <a:t>第二版</a:t>
            </a:r>
            <a:endParaRPr kumimoji="0" lang="zh-CN" altLang="en-US" sz="1400" b="0" i="1"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3" name="图示 2"/>
          <p:cNvGraphicFramePr>
            <a:graphicFrameLocks noGrp="1"/>
          </p:cNvGraphicFramePr>
          <p:nvPr/>
        </p:nvGraphicFramePr>
        <p:xfrm>
          <a:off x="972820" y="1487170"/>
          <a:ext cx="9669780" cy="41821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2157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descr="10%"/>
          <p:cNvSpPr>
            <a:spLocks noChangeArrowheads="1"/>
          </p:cNvSpPr>
          <p:nvPr/>
        </p:nvSpPr>
        <p:spPr bwMode="auto">
          <a:xfrm>
            <a:off x="1136219" y="1675613"/>
            <a:ext cx="9001694" cy="1741002"/>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sz="2000"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75305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696720" y="2523086"/>
            <a:ext cx="6896037" cy="830997"/>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与消费者一样，企业是市场经济活动中的另外一个</a:t>
            </a:r>
            <a:r>
              <a:rPr lang="zh-CN" altLang="en-US" sz="2400" dirty="0" smtClean="0">
                <a:latin typeface="微软雅黑" panose="020B0503020204020204" pitchFamily="34" charset="-122"/>
                <a:ea typeface="微软雅黑" panose="020B0503020204020204" pitchFamily="34" charset="-122"/>
              </a:rPr>
              <a:t>基本单位。</a:t>
            </a:r>
            <a:endParaRPr lang="zh-CN" altLang="en-US" sz="2400" dirty="0">
              <a:latin typeface="微软雅黑" panose="020B0503020204020204" pitchFamily="34" charset="-122"/>
              <a:ea typeface="微软雅黑" panose="020B0503020204020204" pitchFamily="34" charset="-122"/>
            </a:endParaRPr>
          </a:p>
        </p:txBody>
      </p:sp>
      <p:sp>
        <p:nvSpPr>
          <p:cNvPr id="104" name="文本框 103"/>
          <p:cNvSpPr txBox="1"/>
          <p:nvPr/>
        </p:nvSpPr>
        <p:spPr>
          <a:xfrm>
            <a:off x="1290137" y="3964379"/>
            <a:ext cx="2622440" cy="646331"/>
          </a:xfrm>
          <a:prstGeom prst="rect">
            <a:avLst/>
          </a:prstGeom>
          <a:noFill/>
        </p:spPr>
        <p:txBody>
          <a:bodyPr wrap="square" rtlCol="0">
            <a:spAutoFit/>
          </a:bodyPr>
          <a:lstStyle/>
          <a:p>
            <a:pPr>
              <a:lnSpc>
                <a:spcPct val="150000"/>
              </a:lnSpc>
            </a:pPr>
            <a:r>
              <a:rPr lang="zh-CN" altLang="en-US" sz="2400" b="1" dirty="0">
                <a:latin typeface="微软雅黑" panose="020B0503020204020204" pitchFamily="34" charset="-122"/>
                <a:ea typeface="微软雅黑" panose="020B0503020204020204" pitchFamily="34" charset="-122"/>
              </a:rPr>
              <a:t>基本的的法定形式</a:t>
            </a:r>
          </a:p>
        </p:txBody>
      </p:sp>
      <p:sp>
        <p:nvSpPr>
          <p:cNvPr id="105" name="文本框 104"/>
          <p:cNvSpPr txBox="1"/>
          <p:nvPr/>
        </p:nvSpPr>
        <p:spPr>
          <a:xfrm>
            <a:off x="4240793" y="3964379"/>
            <a:ext cx="2933527" cy="1689052"/>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个人独资企业</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合伙制企业</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公司制企业</a:t>
            </a:r>
          </a:p>
        </p:txBody>
      </p:sp>
      <p:sp>
        <p:nvSpPr>
          <p:cNvPr id="20" name="标题 3"/>
          <p:cNvSpPr txBox="1"/>
          <p:nvPr/>
        </p:nvSpPr>
        <p:spPr>
          <a:xfrm>
            <a:off x="1696720" y="415884"/>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企业的类型</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21" name="文本框 20"/>
          <p:cNvSpPr txBox="1"/>
          <p:nvPr/>
        </p:nvSpPr>
        <p:spPr>
          <a:xfrm>
            <a:off x="9093200" y="669738"/>
            <a:ext cx="2966720"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prstClr val="black"/>
                </a:solidFill>
                <a:latin typeface="微软雅黑" panose="020B0503020204020204" pitchFamily="34" charset="-122"/>
                <a:ea typeface="微软雅黑" panose="020B0503020204020204" pitchFamily="34" charset="-122"/>
              </a:rPr>
              <a:t>第二版</a:t>
            </a:r>
            <a:endParaRPr lang="zh-CN" altLang="en-US" sz="1400" i="1" dirty="0">
              <a:solidFill>
                <a:srgbClr val="002060"/>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1150504" y="1941610"/>
            <a:ext cx="2740025" cy="46037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企业的定义</a:t>
            </a:r>
          </a:p>
        </p:txBody>
      </p:sp>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t="40774" b="6064"/>
          <a:stretch>
            <a:fillRect/>
          </a:stretch>
        </p:blipFill>
        <p:spPr>
          <a:xfrm>
            <a:off x="7531835" y="3722914"/>
            <a:ext cx="2606078" cy="2078198"/>
          </a:xfrm>
          <a:prstGeom prst="rect">
            <a:avLst/>
          </a:prstGeom>
        </p:spPr>
      </p:pic>
      <p:sp>
        <p:nvSpPr>
          <p:cNvPr id="12" name="Rectangle 50"/>
          <p:cNvSpPr>
            <a:spLocks noChangeArrowheads="1"/>
          </p:cNvSpPr>
          <p:nvPr/>
        </p:nvSpPr>
        <p:spPr bwMode="auto">
          <a:xfrm>
            <a:off x="1136219" y="3722914"/>
            <a:ext cx="5818301" cy="2078198"/>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402555324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3672</Words>
  <Application>Microsoft Office PowerPoint</Application>
  <PresentationFormat>宽屏</PresentationFormat>
  <Paragraphs>539</Paragraphs>
  <Slides>48</Slides>
  <Notes>31</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48</vt:i4>
      </vt:variant>
    </vt:vector>
  </HeadingPairs>
  <TitlesOfParts>
    <vt:vector size="62" baseType="lpstr">
      <vt:lpstr>等线</vt:lpstr>
      <vt:lpstr>等线 Light</vt:lpstr>
      <vt:lpstr>华文新魏</vt:lpstr>
      <vt:lpstr>华文行楷</vt:lpstr>
      <vt:lpstr>宋体</vt:lpstr>
      <vt:lpstr>微软雅黑</vt:lpstr>
      <vt:lpstr>幼圆</vt:lpstr>
      <vt:lpstr>Arial</vt:lpstr>
      <vt:lpstr>Calibri</vt:lpstr>
      <vt:lpstr>Cambria Math</vt:lpstr>
      <vt:lpstr>Times New Roman</vt:lpstr>
      <vt:lpstr>Wingdings</vt:lpstr>
      <vt:lpstr>Office 主题​​</vt:lpstr>
      <vt:lpstr>Microsoft 公式 3.0</vt:lpstr>
      <vt:lpstr>第六讲   生产者理论：  企业的生产与成本 </vt:lpstr>
      <vt:lpstr>PowerPoint 演示文稿</vt:lpstr>
      <vt:lpstr>PowerPoint 演示文稿</vt:lpstr>
      <vt:lpstr>PowerPoint 演示文稿</vt:lpstr>
      <vt:lpstr>PowerPoint 演示文稿</vt:lpstr>
      <vt:lpstr>PowerPoint 演示文稿</vt:lpstr>
      <vt:lpstr>PowerPoint 演示文稿</vt:lpstr>
      <vt:lpstr>第一节   企业</vt:lpstr>
      <vt:lpstr>PowerPoint 演示文稿</vt:lpstr>
      <vt:lpstr>PowerPoint 演示文稿</vt:lpstr>
      <vt:lpstr>PowerPoint 演示文稿</vt:lpstr>
      <vt:lpstr>PowerPoint 演示文稿</vt:lpstr>
      <vt:lpstr>第二节   生产函数</vt:lpstr>
      <vt:lpstr>PowerPoint 演示文稿</vt:lpstr>
      <vt:lpstr>PowerPoint 演示文稿</vt:lpstr>
      <vt:lpstr>PowerPoint 演示文稿</vt:lpstr>
      <vt:lpstr>PowerPoint 演示文稿</vt:lpstr>
      <vt:lpstr>第三节   短期生产函数</vt:lpstr>
      <vt:lpstr>PowerPoint 演示文稿</vt:lpstr>
      <vt:lpstr>PowerPoint 演示文稿</vt:lpstr>
      <vt:lpstr>PowerPoint 演示文稿</vt:lpstr>
      <vt:lpstr>PowerPoint 演示文稿</vt:lpstr>
      <vt:lpstr>PowerPoint 演示文稿</vt:lpstr>
      <vt:lpstr>第四节   长期生产函数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第五节   短期成本函数</vt:lpstr>
      <vt:lpstr>PowerPoint 演示文稿</vt:lpstr>
      <vt:lpstr>PowerPoint 演示文稿</vt:lpstr>
      <vt:lpstr>PowerPoint 演示文稿</vt:lpstr>
      <vt:lpstr>PowerPoint 演示文稿</vt:lpstr>
      <vt:lpstr>PowerPoint 演示文稿</vt:lpstr>
      <vt:lpstr>PowerPoint 演示文稿</vt:lpstr>
      <vt:lpstr>第六节   长期成本函数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第六讲   生产者理论：  企业的生产与成本 </dc:title>
  <dc:creator>Puqing Lai</dc:creator>
  <cp:lastModifiedBy>Puqing Lai</cp:lastModifiedBy>
  <cp:revision>1</cp:revision>
  <dcterms:created xsi:type="dcterms:W3CDTF">2022-10-23T04:02:59Z</dcterms:created>
  <dcterms:modified xsi:type="dcterms:W3CDTF">2022-10-23T04:03:18Z</dcterms:modified>
</cp:coreProperties>
</file>